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1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charts/chart1.xml" ContentType="application/vnd.openxmlformats-officedocument.drawingml.chart+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87" r:id="rId21"/>
    <p:sldId id="288" r:id="rId22"/>
    <p:sldId id="285" r:id="rId23"/>
    <p:sldId id="290" r:id="rId24"/>
    <p:sldId id="291" r:id="rId25"/>
    <p:sldId id="292" r:id="rId26"/>
    <p:sldId id="289" r:id="rId27"/>
    <p:sldId id="293" r:id="rId28"/>
    <p:sldId id="274" r:id="rId29"/>
    <p:sldId id="275" r:id="rId30"/>
    <p:sldId id="276" r:id="rId31"/>
    <p:sldId id="277" r:id="rId32"/>
    <p:sldId id="279" r:id="rId33"/>
    <p:sldId id="280" r:id="rId34"/>
    <p:sldId id="296" r:id="rId35"/>
    <p:sldId id="299" r:id="rId36"/>
    <p:sldId id="300" r:id="rId37"/>
    <p:sldId id="295" r:id="rId38"/>
    <p:sldId id="303" r:id="rId39"/>
    <p:sldId id="304" r:id="rId40"/>
    <p:sldId id="305" r:id="rId41"/>
    <p:sldId id="307" r:id="rId42"/>
    <p:sldId id="306" r:id="rId43"/>
    <p:sldId id="298" r:id="rId44"/>
    <p:sldId id="312" r:id="rId45"/>
    <p:sldId id="311" r:id="rId46"/>
    <p:sldId id="309" r:id="rId47"/>
    <p:sldId id="310" r:id="rId48"/>
    <p:sldId id="308" r:id="rId49"/>
    <p:sldId id="284" r:id="rId50"/>
  </p:sldIdLst>
  <p:sldSz cx="9144000" cy="6858000" type="screen4x3"/>
  <p:notesSz cx="6858000" cy="9144000"/>
  <p:defaultTextStyle>
    <a:defPPr marL="0" marR="0" indent="0" algn="l" defTabSz="384048" rtl="0" fontAlgn="auto" latinLnBrk="1" hangingPunct="0">
      <a:lnSpc>
        <a:spcPct val="100000"/>
      </a:lnSpc>
      <a:spcBef>
        <a:spcPts val="0"/>
      </a:spcBef>
      <a:spcAft>
        <a:spcPts val="0"/>
      </a:spcAft>
      <a:buClrTx/>
      <a:buSzTx/>
      <a:buFontTx/>
      <a:buNone/>
      <a:tabLst/>
      <a:defRPr kumimoji="0" sz="756" b="0" i="0" u="none" strike="noStrike" cap="none" spc="0" normalizeH="0" baseline="0">
        <a:ln>
          <a:noFill/>
        </a:ln>
        <a:solidFill>
          <a:srgbClr val="000000"/>
        </a:solidFill>
        <a:effectLst/>
        <a:uFillTx/>
      </a:defRPr>
    </a:defPPr>
    <a:lvl1pPr marL="0" marR="0" indent="0"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1pPr>
    <a:lvl2pPr marL="0" marR="0" indent="96012"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2pPr>
    <a:lvl3pPr marL="0" marR="0" indent="192024"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3pPr>
    <a:lvl4pPr marL="0" marR="0" indent="288036"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4pPr>
    <a:lvl5pPr marL="0" marR="0" indent="384048"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5pPr>
    <a:lvl6pPr marL="0" marR="0" indent="480060"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6pPr>
    <a:lvl7pPr marL="0" marR="0" indent="576072"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7pPr>
    <a:lvl8pPr marL="0" marR="0" indent="672084"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8pPr>
    <a:lvl9pPr marL="0" marR="0" indent="768096" algn="ctr" defTabSz="346710"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95872"/>
  </p:normalViewPr>
  <p:slideViewPr>
    <p:cSldViewPr snapToGrid="0" snapToObjects="1">
      <p:cViewPr varScale="1">
        <p:scale>
          <a:sx n="108" d="100"/>
          <a:sy n="108" d="100"/>
        </p:scale>
        <p:origin x="108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26" Type="http://schemas.openxmlformats.org/officeDocument/2006/relationships/slide" Target="slides/slide25.xml"/><Relationship Id="rId50" Type="http://schemas.openxmlformats.org/officeDocument/2006/relationships/slide" Target="slides/slide49.xml"/><Relationship Id="rId55" Type="http://schemas.openxmlformats.org/officeDocument/2006/relationships/tableStyles" Target="tableStyles.xml"/><Relationship Id="rId42" Type="http://schemas.openxmlformats.org/officeDocument/2006/relationships/slide" Target="slides/slide41.xml"/><Relationship Id="rId47" Type="http://schemas.openxmlformats.org/officeDocument/2006/relationships/slide" Target="slides/slide46.xml"/><Relationship Id="rId34" Type="http://schemas.openxmlformats.org/officeDocument/2006/relationships/slide" Target="slides/slide33.xml"/><Relationship Id="rId21" Type="http://schemas.openxmlformats.org/officeDocument/2006/relationships/slide" Target="slides/slide20.xml"/><Relationship Id="rId7" Type="http://schemas.openxmlformats.org/officeDocument/2006/relationships/slide" Target="slides/slide6.xml"/><Relationship Id="rId16" Type="http://schemas.openxmlformats.org/officeDocument/2006/relationships/slide" Target="slides/slide15.xml"/><Relationship Id="rId2" Type="http://schemas.openxmlformats.org/officeDocument/2006/relationships/slide" Target="slides/slide1.xml"/><Relationship Id="rId29" Type="http://schemas.openxmlformats.org/officeDocument/2006/relationships/slide" Target="slides/slide28.xml"/><Relationship Id="rId53" Type="http://schemas.openxmlformats.org/officeDocument/2006/relationships/viewProps" Target="viewProps.xml"/><Relationship Id="rId40" Type="http://schemas.openxmlformats.org/officeDocument/2006/relationships/slide" Target="slides/slide39.xml"/><Relationship Id="rId45" Type="http://schemas.openxmlformats.org/officeDocument/2006/relationships/slide" Target="slides/slide44.xml"/><Relationship Id="rId32" Type="http://schemas.openxmlformats.org/officeDocument/2006/relationships/slide" Target="slides/slide31.xml"/><Relationship Id="rId37" Type="http://schemas.openxmlformats.org/officeDocument/2006/relationships/slide" Target="slides/slide36.xml"/><Relationship Id="rId24" Type="http://schemas.openxmlformats.org/officeDocument/2006/relationships/slide" Target="slides/slide23.xml"/><Relationship Id="rId11" Type="http://schemas.openxmlformats.org/officeDocument/2006/relationships/slide" Target="slides/slide10.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43" Type="http://schemas.openxmlformats.org/officeDocument/2006/relationships/slide" Target="slides/slide42.xml"/><Relationship Id="rId48" Type="http://schemas.openxmlformats.org/officeDocument/2006/relationships/slide" Target="slides/slide47.xml"/><Relationship Id="rId4" Type="http://schemas.openxmlformats.org/officeDocument/2006/relationships/slide" Target="slides/slide3.xml"/><Relationship Id="rId9" Type="http://schemas.openxmlformats.org/officeDocument/2006/relationships/slide" Target="slides/slide8.xml"/><Relationship Id="rId30" Type="http://schemas.openxmlformats.org/officeDocument/2006/relationships/slide" Target="slides/slide29.xml"/><Relationship Id="rId35" Type="http://schemas.openxmlformats.org/officeDocument/2006/relationships/slide" Target="slides/slide34.xml"/><Relationship Id="rId22" Type="http://schemas.openxmlformats.org/officeDocument/2006/relationships/slide" Target="slides/slide21.xml"/><Relationship Id="rId27" Type="http://schemas.openxmlformats.org/officeDocument/2006/relationships/slide" Target="slides/slide26.xml"/><Relationship Id="rId56" Type="http://schemas.openxmlformats.org/officeDocument/2006/relationships/customXml" Target="../customXml/item1.xml"/><Relationship Id="rId51"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7" Type="http://schemas.openxmlformats.org/officeDocument/2006/relationships/slide" Target="slides/slide16.xml"/><Relationship Id="rId46" Type="http://schemas.openxmlformats.org/officeDocument/2006/relationships/slide" Target="slides/slide45.xml"/><Relationship Id="rId33" Type="http://schemas.openxmlformats.org/officeDocument/2006/relationships/slide" Target="slides/slide32.xml"/><Relationship Id="rId38" Type="http://schemas.openxmlformats.org/officeDocument/2006/relationships/slide" Target="slides/slide37.xml"/><Relationship Id="rId25" Type="http://schemas.openxmlformats.org/officeDocument/2006/relationships/slide" Target="slides/slide24.xml"/><Relationship Id="rId12" Type="http://schemas.openxmlformats.org/officeDocument/2006/relationships/slide" Target="slides/slide11.xml"/><Relationship Id="rId54" Type="http://schemas.openxmlformats.org/officeDocument/2006/relationships/theme" Target="theme/theme1.xml"/><Relationship Id="rId41" Type="http://schemas.openxmlformats.org/officeDocument/2006/relationships/slide" Target="slides/slide40.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49" Type="http://schemas.openxmlformats.org/officeDocument/2006/relationships/slide" Target="slides/slide48.xml"/><Relationship Id="rId36" Type="http://schemas.openxmlformats.org/officeDocument/2006/relationships/slide" Target="slides/slide35.xml"/><Relationship Id="rId23" Type="http://schemas.openxmlformats.org/officeDocument/2006/relationships/slide" Target="slides/slide22.xml"/><Relationship Id="rId28" Type="http://schemas.openxmlformats.org/officeDocument/2006/relationships/slide" Target="slides/slide27.xml"/><Relationship Id="rId57" Type="http://schemas.openxmlformats.org/officeDocument/2006/relationships/customXml" Target="../customXml/item2.xml"/><Relationship Id="rId52" Type="http://schemas.openxmlformats.org/officeDocument/2006/relationships/presProps" Target="presProps.xml"/><Relationship Id="rId44" Type="http://schemas.openxmlformats.org/officeDocument/2006/relationships/slide" Target="slides/slide43.xml"/><Relationship Id="rId31" Type="http://schemas.openxmlformats.org/officeDocument/2006/relationships/slide" Target="slides/slide30.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autoTitleDeleted val="1"/>
    <c:plotArea>
      <c:layout>
        <c:manualLayout>
          <c:layoutTarget val="inner"/>
          <c:xMode val="edge"/>
          <c:yMode val="edge"/>
          <c:x val="0.0714706827263965"/>
          <c:y val="0.0234043897278679"/>
          <c:w val="0.967244"/>
          <c:h val="0.920372"/>
        </c:manualLayout>
      </c:layout>
      <c:barChart>
        <c:barDir val="col"/>
        <c:grouping val="clustered"/>
        <c:varyColors val="0"/>
        <c:ser>
          <c:idx val="0"/>
          <c:order val="0"/>
          <c:tx>
            <c:strRef>
              <c:f>Sheet1!$A$2</c:f>
              <c:strCache>
                <c:ptCount val="1"/>
                <c:pt idx="0">
                  <c:v>Series 1</c:v>
                </c:pt>
              </c:strCache>
            </c:strRef>
          </c:tx>
          <c:spPr>
            <a:solidFill>
              <a:srgbClr val="EB6949"/>
            </a:solidFill>
            <a:ln w="12700" cap="flat">
              <a:noFill/>
              <a:miter lim="400000"/>
            </a:ln>
            <a:effectLst/>
          </c:spPr>
          <c:invertIfNegative val="0"/>
          <c:cat>
            <c:strRef>
              <c:f>Sheet1!$B$1:$D$1</c:f>
              <c:strCache>
                <c:ptCount val="3"/>
                <c:pt idx="0">
                  <c:v>单服务器</c:v>
                </c:pt>
                <c:pt idx="1">
                  <c:v>双服务器集群</c:v>
                </c:pt>
                <c:pt idx="2">
                  <c:v>4服务器集群</c:v>
                </c:pt>
              </c:strCache>
            </c:strRef>
          </c:cat>
          <c:val>
            <c:numRef>
              <c:f>Sheet1!$B$2:$D$2</c:f>
              <c:numCache>
                <c:formatCode>General</c:formatCode>
                <c:ptCount val="3"/>
                <c:pt idx="0">
                  <c:v>20.0</c:v>
                </c:pt>
                <c:pt idx="1">
                  <c:v>10.0</c:v>
                </c:pt>
                <c:pt idx="2">
                  <c:v>5.0</c:v>
                </c:pt>
              </c:numCache>
            </c:numRef>
          </c:val>
        </c:ser>
        <c:ser>
          <c:idx val="1"/>
          <c:order val="1"/>
          <c:tx>
            <c:strRef>
              <c:f>Sheet1!$A$3</c:f>
              <c:strCache>
                <c:ptCount val="1"/>
                <c:pt idx="0">
                  <c:v>Series 3</c:v>
                </c:pt>
              </c:strCache>
            </c:strRef>
          </c:tx>
          <c:spPr>
            <a:solidFill>
              <a:srgbClr val="F7C729"/>
            </a:solidFill>
            <a:ln w="12700" cap="flat">
              <a:noFill/>
              <a:miter lim="400000"/>
            </a:ln>
            <a:effectLst/>
          </c:spPr>
          <c:invertIfNegative val="0"/>
          <c:cat>
            <c:strRef>
              <c:f>Sheet1!$B$1:$D$1</c:f>
              <c:strCache>
                <c:ptCount val="3"/>
                <c:pt idx="0">
                  <c:v>单服务器</c:v>
                </c:pt>
                <c:pt idx="1">
                  <c:v>双服务器集群</c:v>
                </c:pt>
                <c:pt idx="2">
                  <c:v>4服务器集群</c:v>
                </c:pt>
              </c:strCache>
            </c:strRef>
          </c:cat>
          <c:val>
            <c:numRef>
              <c:f>Sheet1!$B$3:$D$3</c:f>
              <c:numCache>
                <c:formatCode>General</c:formatCode>
                <c:ptCount val="3"/>
                <c:pt idx="0">
                  <c:v>100.0</c:v>
                </c:pt>
                <c:pt idx="1">
                  <c:v>100.0</c:v>
                </c:pt>
                <c:pt idx="2">
                  <c:v>100.0</c:v>
                </c:pt>
              </c:numCache>
            </c:numRef>
          </c:val>
        </c:ser>
        <c:ser>
          <c:idx val="2"/>
          <c:order val="2"/>
          <c:tx>
            <c:strRef>
              <c:f>Sheet1!$A$4</c:f>
              <c:strCache>
                <c:ptCount val="1"/>
                <c:pt idx="0">
                  <c:v>Series 2</c:v>
                </c:pt>
              </c:strCache>
            </c:strRef>
          </c:tx>
          <c:spPr>
            <a:solidFill>
              <a:srgbClr val="7FCCAA"/>
            </a:solidFill>
            <a:ln w="12700" cap="flat">
              <a:noFill/>
              <a:miter lim="400000"/>
            </a:ln>
            <a:effectLst/>
          </c:spPr>
          <c:invertIfNegative val="0"/>
          <c:cat>
            <c:strRef>
              <c:f>Sheet1!$B$1:$D$1</c:f>
              <c:strCache>
                <c:ptCount val="3"/>
                <c:pt idx="0">
                  <c:v>单服务器</c:v>
                </c:pt>
                <c:pt idx="1">
                  <c:v>双服务器集群</c:v>
                </c:pt>
                <c:pt idx="2">
                  <c:v>4服务器集群</c:v>
                </c:pt>
              </c:strCache>
            </c:strRef>
          </c:cat>
          <c:val>
            <c:numRef>
              <c:f>Sheet1!$B$4:$D$4</c:f>
              <c:numCache>
                <c:formatCode>General</c:formatCode>
                <c:ptCount val="3"/>
                <c:pt idx="0">
                  <c:v>30.0</c:v>
                </c:pt>
                <c:pt idx="1">
                  <c:v>50.0</c:v>
                </c:pt>
                <c:pt idx="2">
                  <c:v>90.0</c:v>
                </c:pt>
              </c:numCache>
            </c:numRef>
          </c:val>
        </c:ser>
        <c:ser>
          <c:idx val="3"/>
          <c:order val="3"/>
          <c:tx>
            <c:strRef>
              <c:f>Sheet1!$A$5</c:f>
              <c:strCache>
                <c:ptCount val="1"/>
                <c:pt idx="0">
                  <c:v>Series 4</c:v>
                </c:pt>
              </c:strCache>
            </c:strRef>
          </c:tx>
          <c:spPr>
            <a:solidFill>
              <a:srgbClr val="73ADDB"/>
            </a:solidFill>
            <a:ln w="12700" cap="flat">
              <a:noFill/>
              <a:miter lim="400000"/>
            </a:ln>
            <a:effectLst/>
          </c:spPr>
          <c:invertIfNegative val="0"/>
          <c:cat>
            <c:strRef>
              <c:f>Sheet1!$B$1:$D$1</c:f>
              <c:strCache>
                <c:ptCount val="3"/>
                <c:pt idx="0">
                  <c:v>单服务器</c:v>
                </c:pt>
                <c:pt idx="1">
                  <c:v>双服务器集群</c:v>
                </c:pt>
                <c:pt idx="2">
                  <c:v>4服务器集群</c:v>
                </c:pt>
              </c:strCache>
            </c:strRef>
          </c:cat>
          <c:val>
            <c:numRef>
              <c:f>Sheet1!$B$5:$D$5</c:f>
              <c:numCache>
                <c:formatCode>General</c:formatCode>
                <c:ptCount val="3"/>
                <c:pt idx="0">
                  <c:v>40.0</c:v>
                </c:pt>
                <c:pt idx="1">
                  <c:v>60.0</c:v>
                </c:pt>
                <c:pt idx="2">
                  <c:v>95.0</c:v>
                </c:pt>
              </c:numCache>
            </c:numRef>
          </c:val>
        </c:ser>
        <c:dLbls>
          <c:showLegendKey val="0"/>
          <c:showVal val="0"/>
          <c:showCatName val="0"/>
          <c:showSerName val="0"/>
          <c:showPercent val="0"/>
          <c:showBubbleSize val="0"/>
        </c:dLbls>
        <c:gapWidth val="150"/>
        <c:axId val="-2110649584"/>
        <c:axId val="-2110677040"/>
      </c:barChart>
      <c:catAx>
        <c:axId val="-2110649584"/>
        <c:scaling>
          <c:orientation val="minMax"/>
        </c:scaling>
        <c:delete val="0"/>
        <c:axPos val="b"/>
        <c:numFmt formatCode="General" sourceLinked="0"/>
        <c:majorTickMark val="out"/>
        <c:minorTickMark val="none"/>
        <c:tickLblPos val="low"/>
        <c:spPr>
          <a:ln w="12700" cap="flat">
            <a:solidFill>
              <a:srgbClr val="DDDDDD"/>
            </a:solidFill>
            <a:prstDash val="solid"/>
            <a:miter lim="400000"/>
          </a:ln>
        </c:spPr>
        <c:txPr>
          <a:bodyPr rot="0"/>
          <a:lstStyle/>
          <a:p>
            <a:pPr>
              <a:defRPr sz="1400" b="0" i="0" u="none" strike="noStrike">
                <a:solidFill>
                  <a:schemeClr val="tx1"/>
                </a:solidFill>
                <a:latin typeface="SimHei" charset="-122"/>
                <a:ea typeface="SimHei" charset="-122"/>
                <a:cs typeface="SimHei" charset="-122"/>
              </a:defRPr>
            </a:pPr>
            <a:endParaRPr lang="zh-CN"/>
          </a:p>
        </c:txPr>
        <c:crossAx val="-2110677040"/>
        <c:crosses val="autoZero"/>
        <c:auto val="1"/>
        <c:lblAlgn val="ctr"/>
        <c:lblOffset val="100"/>
        <c:noMultiLvlLbl val="1"/>
      </c:catAx>
      <c:valAx>
        <c:axId val="-2110677040"/>
        <c:scaling>
          <c:orientation val="minMax"/>
          <c:max val="100.0"/>
        </c:scaling>
        <c:delete val="0"/>
        <c:axPos val="l"/>
        <c:majorGridlines>
          <c:spPr>
            <a:ln w="12700" cap="flat">
              <a:solidFill>
                <a:srgbClr val="D9D9D9"/>
              </a:solidFill>
              <a:prstDash val="solid"/>
              <a:round/>
            </a:ln>
          </c:spPr>
        </c:majorGridlines>
        <c:numFmt formatCode="0" sourceLinked="0"/>
        <c:majorTickMark val="out"/>
        <c:minorTickMark val="none"/>
        <c:tickLblPos val="nextTo"/>
        <c:spPr>
          <a:ln w="12700" cap="flat">
            <a:solidFill>
              <a:srgbClr val="DDDDDD"/>
            </a:solidFill>
            <a:prstDash val="solid"/>
            <a:miter lim="400000"/>
          </a:ln>
        </c:spPr>
        <c:txPr>
          <a:bodyPr rot="0"/>
          <a:lstStyle/>
          <a:p>
            <a:pPr>
              <a:defRPr sz="700" b="0" i="0" u="none" strike="noStrike">
                <a:solidFill>
                  <a:srgbClr val="808080"/>
                </a:solidFill>
                <a:latin typeface="Helvetica Neue"/>
              </a:defRPr>
            </a:pPr>
            <a:endParaRPr lang="zh-CN"/>
          </a:p>
        </c:txPr>
        <c:crossAx val="-2110649584"/>
        <c:crosses val="autoZero"/>
        <c:crossBetween val="between"/>
        <c:majorUnit val="16.6667"/>
        <c:minorUnit val="8.33333"/>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44303030"/>
      </p:ext>
    </p:extLst>
  </p:cSld>
  <p:clrMap bg1="lt1" tx1="dk1" bg2="lt2" tx2="dk2" accent1="accent1" accent2="accent2" accent3="accent3" accent4="accent4" accent5="accent5" accent6="accent6" hlink="hlink" folHlink="folHlink"/>
  <p:notesStyle>
    <a:lvl1pPr defTabSz="192024" latinLnBrk="0">
      <a:lnSpc>
        <a:spcPct val="117999"/>
      </a:lnSpc>
      <a:defRPr sz="924">
        <a:latin typeface="Helvetica Neue"/>
        <a:ea typeface="Helvetica Neue"/>
        <a:cs typeface="Helvetica Neue"/>
        <a:sym typeface="Helvetica Neue"/>
      </a:defRPr>
    </a:lvl1pPr>
    <a:lvl2pPr indent="96012" defTabSz="192024" latinLnBrk="0">
      <a:lnSpc>
        <a:spcPct val="117999"/>
      </a:lnSpc>
      <a:defRPr sz="924">
        <a:latin typeface="Helvetica Neue"/>
        <a:ea typeface="Helvetica Neue"/>
        <a:cs typeface="Helvetica Neue"/>
        <a:sym typeface="Helvetica Neue"/>
      </a:defRPr>
    </a:lvl2pPr>
    <a:lvl3pPr indent="192024" defTabSz="192024" latinLnBrk="0">
      <a:lnSpc>
        <a:spcPct val="117999"/>
      </a:lnSpc>
      <a:defRPr sz="924">
        <a:latin typeface="Helvetica Neue"/>
        <a:ea typeface="Helvetica Neue"/>
        <a:cs typeface="Helvetica Neue"/>
        <a:sym typeface="Helvetica Neue"/>
      </a:defRPr>
    </a:lvl3pPr>
    <a:lvl4pPr indent="288036" defTabSz="192024" latinLnBrk="0">
      <a:lnSpc>
        <a:spcPct val="117999"/>
      </a:lnSpc>
      <a:defRPr sz="924">
        <a:latin typeface="Helvetica Neue"/>
        <a:ea typeface="Helvetica Neue"/>
        <a:cs typeface="Helvetica Neue"/>
        <a:sym typeface="Helvetica Neue"/>
      </a:defRPr>
    </a:lvl4pPr>
    <a:lvl5pPr indent="384048" defTabSz="192024" latinLnBrk="0">
      <a:lnSpc>
        <a:spcPct val="117999"/>
      </a:lnSpc>
      <a:defRPr sz="924">
        <a:latin typeface="Helvetica Neue"/>
        <a:ea typeface="Helvetica Neue"/>
        <a:cs typeface="Helvetica Neue"/>
        <a:sym typeface="Helvetica Neue"/>
      </a:defRPr>
    </a:lvl5pPr>
    <a:lvl6pPr indent="480060" defTabSz="192024" latinLnBrk="0">
      <a:lnSpc>
        <a:spcPct val="117999"/>
      </a:lnSpc>
      <a:defRPr sz="924">
        <a:latin typeface="Helvetica Neue"/>
        <a:ea typeface="Helvetica Neue"/>
        <a:cs typeface="Helvetica Neue"/>
        <a:sym typeface="Helvetica Neue"/>
      </a:defRPr>
    </a:lvl6pPr>
    <a:lvl7pPr indent="576072" defTabSz="192024" latinLnBrk="0">
      <a:lnSpc>
        <a:spcPct val="117999"/>
      </a:lnSpc>
      <a:defRPr sz="924">
        <a:latin typeface="Helvetica Neue"/>
        <a:ea typeface="Helvetica Neue"/>
        <a:cs typeface="Helvetica Neue"/>
        <a:sym typeface="Helvetica Neue"/>
      </a:defRPr>
    </a:lvl7pPr>
    <a:lvl8pPr indent="672084" defTabSz="192024" latinLnBrk="0">
      <a:lnSpc>
        <a:spcPct val="117999"/>
      </a:lnSpc>
      <a:defRPr sz="924">
        <a:latin typeface="Helvetica Neue"/>
        <a:ea typeface="Helvetica Neue"/>
        <a:cs typeface="Helvetica Neue"/>
        <a:sym typeface="Helvetica Neue"/>
      </a:defRPr>
    </a:lvl8pPr>
    <a:lvl9pPr indent="768096" defTabSz="192024" latinLnBrk="0">
      <a:lnSpc>
        <a:spcPct val="117999"/>
      </a:lnSpc>
      <a:defRPr sz="924">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1106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8555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6084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66750" y="1149350"/>
            <a:ext cx="7810500" cy="2324100"/>
          </a:xfrm>
          <a:prstGeom prst="rect">
            <a:avLst/>
          </a:prstGeom>
        </p:spPr>
        <p:txBody>
          <a:bodyPr anchor="b"/>
          <a:lstStyle/>
          <a:p>
            <a:r>
              <a:t>标题文本</a:t>
            </a:r>
          </a:p>
        </p:txBody>
      </p:sp>
      <p:sp>
        <p:nvSpPr>
          <p:cNvPr id="12" name="正文级别 1…"/>
          <p:cNvSpPr txBox="1">
            <a:spLocks noGrp="1"/>
          </p:cNvSpPr>
          <p:nvPr>
            <p:ph type="body" sz="quarter" idx="1"/>
          </p:nvPr>
        </p:nvSpPr>
        <p:spPr>
          <a:xfrm>
            <a:off x="666750" y="3536950"/>
            <a:ext cx="7810500" cy="79375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封面">
    <p:spTree>
      <p:nvGrpSpPr>
        <p:cNvPr id="1" name=""/>
        <p:cNvGrpSpPr/>
        <p:nvPr/>
      </p:nvGrpSpPr>
      <p:grpSpPr>
        <a:xfrm>
          <a:off x="0" y="0"/>
          <a:ext cx="0" cy="0"/>
          <a:chOff x="0" y="0"/>
          <a:chExt cx="0" cy="0"/>
        </a:xfrm>
      </p:grpSpPr>
      <p:pic>
        <p:nvPicPr>
          <p:cNvPr id="117" name="Artboard.png" descr="Artboard.png"/>
          <p:cNvPicPr>
            <a:picLocks noChangeAspect="1"/>
          </p:cNvPicPr>
          <p:nvPr/>
        </p:nvPicPr>
        <p:blipFill>
          <a:blip r:embed="rId2">
            <a:extLst/>
          </a:blip>
          <a:stretch>
            <a:fillRect/>
          </a:stretch>
        </p:blipFill>
        <p:spPr>
          <a:xfrm>
            <a:off x="0" y="0"/>
            <a:ext cx="9144000" cy="5778500"/>
          </a:xfrm>
          <a:prstGeom prst="rect">
            <a:avLst/>
          </a:prstGeom>
          <a:ln w="12700">
            <a:miter lim="400000"/>
          </a:ln>
        </p:spPr>
      </p:pic>
      <p:sp>
        <p:nvSpPr>
          <p:cNvPr id="118" name="Shape 13"/>
          <p:cNvSpPr/>
          <p:nvPr/>
        </p:nvSpPr>
        <p:spPr>
          <a:xfrm>
            <a:off x="7138562" y="-32694"/>
            <a:ext cx="1429886" cy="2126406"/>
          </a:xfrm>
          <a:prstGeom prst="rect">
            <a:avLst/>
          </a:prstGeom>
          <a:solidFill>
            <a:srgbClr val="57B2F8"/>
          </a:solidFill>
          <a:ln w="12700">
            <a:miter lim="400000"/>
          </a:ln>
        </p:spPr>
        <p:txBody>
          <a:bodyPr lIns="19050" tIns="19050" rIns="19050" bIns="19050" anchor="ctr"/>
          <a:lstStyle/>
          <a:p>
            <a:pPr>
              <a:defRPr sz="3200">
                <a:solidFill>
                  <a:srgbClr val="FFFFFF"/>
                </a:solidFill>
              </a:defRPr>
            </a:pPr>
            <a:endParaRPr sz="1200"/>
          </a:p>
        </p:txBody>
      </p:sp>
      <p:sp>
        <p:nvSpPr>
          <p:cNvPr id="119" name="标题文本"/>
          <p:cNvSpPr txBox="1">
            <a:spLocks noGrp="1"/>
          </p:cNvSpPr>
          <p:nvPr>
            <p:ph type="title"/>
          </p:nvPr>
        </p:nvSpPr>
        <p:spPr>
          <a:xfrm>
            <a:off x="666750" y="538543"/>
            <a:ext cx="7810500" cy="1197328"/>
          </a:xfrm>
          <a:prstGeom prst="rect">
            <a:avLst/>
          </a:prstGeom>
        </p:spPr>
        <p:txBody>
          <a:bodyPr anchor="t"/>
          <a:lstStyle>
            <a:lvl1pPr algn="l">
              <a:defRPr sz="3000">
                <a:solidFill>
                  <a:srgbClr val="FFFFFF"/>
                </a:solidFill>
              </a:defRPr>
            </a:lvl1pPr>
          </a:lstStyle>
          <a:p>
            <a:r>
              <a:t>标题文本</a:t>
            </a:r>
          </a:p>
        </p:txBody>
      </p:sp>
      <p:sp>
        <p:nvSpPr>
          <p:cNvPr id="120" name="正文级别 1…"/>
          <p:cNvSpPr txBox="1">
            <a:spLocks noGrp="1"/>
          </p:cNvSpPr>
          <p:nvPr>
            <p:ph type="body" sz="quarter" idx="1"/>
          </p:nvPr>
        </p:nvSpPr>
        <p:spPr>
          <a:xfrm>
            <a:off x="710541" y="1440118"/>
            <a:ext cx="6874939" cy="1013883"/>
          </a:xfrm>
          <a:prstGeom prst="rect">
            <a:avLst/>
          </a:prstGeom>
        </p:spPr>
        <p:txBody>
          <a:bodyPr anchor="t"/>
          <a:lstStyle>
            <a:lvl1pPr marL="0" indent="0">
              <a:spcBef>
                <a:spcPts val="0"/>
              </a:spcBef>
              <a:buSzTx/>
              <a:buNone/>
              <a:defRPr sz="1425">
                <a:solidFill>
                  <a:srgbClr val="FFFFFF"/>
                </a:solidFill>
              </a:defRPr>
            </a:lvl1pPr>
            <a:lvl2pPr marL="0" indent="0">
              <a:spcBef>
                <a:spcPts val="0"/>
              </a:spcBef>
              <a:buSzTx/>
              <a:buNone/>
              <a:defRPr sz="1425">
                <a:solidFill>
                  <a:srgbClr val="FFFFFF"/>
                </a:solidFill>
              </a:defRPr>
            </a:lvl2pPr>
            <a:lvl3pPr marL="0" indent="0">
              <a:spcBef>
                <a:spcPts val="0"/>
              </a:spcBef>
              <a:buSzTx/>
              <a:buNone/>
              <a:defRPr sz="1425">
                <a:solidFill>
                  <a:srgbClr val="FFFFFF"/>
                </a:solidFill>
              </a:defRPr>
            </a:lvl3pPr>
            <a:lvl4pPr marL="0" indent="0">
              <a:spcBef>
                <a:spcPts val="0"/>
              </a:spcBef>
              <a:buSzTx/>
              <a:buNone/>
              <a:defRPr sz="1425">
                <a:solidFill>
                  <a:srgbClr val="FFFFFF"/>
                </a:solidFill>
              </a:defRPr>
            </a:lvl4pPr>
            <a:lvl5pPr marL="0" indent="0">
              <a:spcBef>
                <a:spcPts val="0"/>
              </a:spcBef>
              <a:buSzTx/>
              <a:buNone/>
              <a:defRPr sz="1425">
                <a:solidFill>
                  <a:srgbClr val="FFFFFF"/>
                </a:solidFill>
              </a:defRPr>
            </a:lvl5pPr>
          </a:lstStyle>
          <a:p>
            <a:r>
              <a:t>正文级别 1</a:t>
            </a:r>
          </a:p>
          <a:p>
            <a:pPr lvl="1"/>
            <a:r>
              <a:t>正文级别 2</a:t>
            </a:r>
          </a:p>
          <a:p>
            <a:pPr lvl="2"/>
            <a:r>
              <a:t>正文级别 3</a:t>
            </a:r>
          </a:p>
          <a:p>
            <a:pPr lvl="3"/>
            <a:r>
              <a:t>正文级别 4</a:t>
            </a:r>
          </a:p>
          <a:p>
            <a:pPr lvl="4"/>
            <a:r>
              <a:t>正文级别 5</a:t>
            </a:r>
          </a:p>
        </p:txBody>
      </p:sp>
      <p:pic>
        <p:nvPicPr>
          <p:cNvPr id="121" name="pasted-image.pdf" descr="pasted-image.pdf"/>
          <p:cNvPicPr>
            <a:picLocks noChangeAspect="1"/>
          </p:cNvPicPr>
          <p:nvPr/>
        </p:nvPicPr>
        <p:blipFill>
          <a:blip r:embed="rId3">
            <a:extLst/>
          </a:blip>
          <a:stretch>
            <a:fillRect/>
          </a:stretch>
        </p:blipFill>
        <p:spPr>
          <a:xfrm>
            <a:off x="7241471" y="793974"/>
            <a:ext cx="1224068" cy="473071"/>
          </a:xfrm>
          <a:prstGeom prst="rect">
            <a:avLst/>
          </a:prstGeom>
          <a:ln w="12700">
            <a:miter lim="400000"/>
          </a:ln>
        </p:spPr>
      </p:pic>
      <p:sp>
        <p:nvSpPr>
          <p:cNvPr id="1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目录-有章节标题">
    <p:spTree>
      <p:nvGrpSpPr>
        <p:cNvPr id="1" name=""/>
        <p:cNvGrpSpPr/>
        <p:nvPr/>
      </p:nvGrpSpPr>
      <p:grpSpPr>
        <a:xfrm>
          <a:off x="0" y="0"/>
          <a:ext cx="0" cy="0"/>
          <a:chOff x="0" y="0"/>
          <a:chExt cx="0" cy="0"/>
        </a:xfrm>
      </p:grpSpPr>
      <p:pic>
        <p:nvPicPr>
          <p:cNvPr id="129" name="pasted-image.pdf" descr="pasted-image.pdf"/>
          <p:cNvPicPr>
            <a:picLocks noChangeAspect="1"/>
          </p:cNvPicPr>
          <p:nvPr/>
        </p:nvPicPr>
        <p:blipFill>
          <a:blip r:embed="rId2">
            <a:extLst/>
          </a:blip>
          <a:stretch>
            <a:fillRect/>
          </a:stretch>
        </p:blipFill>
        <p:spPr>
          <a:xfrm>
            <a:off x="0" y="0"/>
            <a:ext cx="5334000" cy="6858000"/>
          </a:xfrm>
          <a:prstGeom prst="rect">
            <a:avLst/>
          </a:prstGeom>
          <a:ln w="12700">
            <a:miter lim="400000"/>
          </a:ln>
        </p:spPr>
      </p:pic>
      <p:sp>
        <p:nvSpPr>
          <p:cNvPr id="130" name="正文级别 1…"/>
          <p:cNvSpPr txBox="1">
            <a:spLocks noGrp="1"/>
          </p:cNvSpPr>
          <p:nvPr>
            <p:ph type="body" sz="half" idx="1"/>
          </p:nvPr>
        </p:nvSpPr>
        <p:spPr>
          <a:xfrm>
            <a:off x="343306" y="1127125"/>
            <a:ext cx="3290334" cy="4603750"/>
          </a:xfrm>
          <a:prstGeom prst="rect">
            <a:avLst/>
          </a:prstGeom>
        </p:spPr>
        <p:txBody>
          <a:bodyPr/>
          <a:lstStyle>
            <a:lvl1pPr marL="0" indent="0">
              <a:buSzTx/>
              <a:buNone/>
              <a:defRPr>
                <a:solidFill>
                  <a:srgbClr val="FFFFFF"/>
                </a:solidFill>
              </a:defRPr>
            </a:lvl1pPr>
            <a:lvl2pPr marL="0" indent="0">
              <a:buSzTx/>
              <a:buNone/>
              <a:defRPr>
                <a:solidFill>
                  <a:srgbClr val="FFFFFF"/>
                </a:solidFill>
              </a:defRPr>
            </a:lvl2pPr>
            <a:lvl3pPr marL="0" indent="0">
              <a:buSzTx/>
              <a:buNone/>
              <a:defRPr>
                <a:solidFill>
                  <a:srgbClr val="FFFFFF"/>
                </a:solidFill>
              </a:defRPr>
            </a:lvl3pPr>
            <a:lvl4pPr marL="0" indent="0">
              <a:buSzTx/>
              <a:buNone/>
              <a:defRPr>
                <a:solidFill>
                  <a:srgbClr val="FFFFFF"/>
                </a:solidFill>
              </a:defRPr>
            </a:lvl4pPr>
            <a:lvl5pPr marL="0" indent="0">
              <a:buSzTx/>
              <a:buNone/>
              <a:defRPr>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1" name="标题文本"/>
          <p:cNvSpPr txBox="1">
            <a:spLocks noGrp="1"/>
          </p:cNvSpPr>
          <p:nvPr>
            <p:ph type="title"/>
          </p:nvPr>
        </p:nvSpPr>
        <p:spPr>
          <a:xfrm>
            <a:off x="5867504" y="2857500"/>
            <a:ext cx="3153711" cy="1143000"/>
          </a:xfrm>
          <a:prstGeom prst="rect">
            <a:avLst/>
          </a:prstGeom>
        </p:spPr>
        <p:txBody>
          <a:bodyPr/>
          <a:lstStyle>
            <a:lvl1pPr>
              <a:defRPr sz="1875">
                <a:solidFill>
                  <a:srgbClr val="53585F"/>
                </a:solidFill>
              </a:defRPr>
            </a:lvl1pPr>
          </a:lstStyle>
          <a:p>
            <a:r>
              <a:t>标题文本</a:t>
            </a:r>
          </a:p>
        </p:txBody>
      </p:sp>
      <p:sp>
        <p:nvSpPr>
          <p:cNvPr id="13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正文内容">
    <p:spTree>
      <p:nvGrpSpPr>
        <p:cNvPr id="1" name=""/>
        <p:cNvGrpSpPr/>
        <p:nvPr/>
      </p:nvGrpSpPr>
      <p:grpSpPr>
        <a:xfrm>
          <a:off x="0" y="0"/>
          <a:ext cx="0" cy="0"/>
          <a:chOff x="0" y="0"/>
          <a:chExt cx="0" cy="0"/>
        </a:xfrm>
      </p:grpSpPr>
      <p:pic>
        <p:nvPicPr>
          <p:cNvPr id="139" name="Artboard Copy.png" descr="Artboard Copy.png"/>
          <p:cNvPicPr>
            <a:picLocks noChangeAspect="1"/>
          </p:cNvPicPr>
          <p:nvPr/>
        </p:nvPicPr>
        <p:blipFill>
          <a:blip r:embed="rId2">
            <a:extLst/>
          </a:blip>
          <a:srcRect t="3804"/>
          <a:stretch>
            <a:fillRect/>
          </a:stretch>
        </p:blipFill>
        <p:spPr>
          <a:xfrm>
            <a:off x="0" y="0"/>
            <a:ext cx="9144001" cy="671924"/>
          </a:xfrm>
          <a:prstGeom prst="rect">
            <a:avLst/>
          </a:prstGeom>
          <a:ln w="12700">
            <a:miter lim="400000"/>
          </a:ln>
        </p:spPr>
      </p:pic>
      <p:sp>
        <p:nvSpPr>
          <p:cNvPr id="140" name="标题文本"/>
          <p:cNvSpPr txBox="1">
            <a:spLocks noGrp="1"/>
          </p:cNvSpPr>
          <p:nvPr>
            <p:ph type="title"/>
          </p:nvPr>
        </p:nvSpPr>
        <p:spPr>
          <a:xfrm>
            <a:off x="157898" y="88533"/>
            <a:ext cx="4800600" cy="698501"/>
          </a:xfrm>
          <a:prstGeom prst="rect">
            <a:avLst/>
          </a:prstGeom>
        </p:spPr>
        <p:txBody>
          <a:bodyPr lIns="121918" tIns="121918" rIns="121918" bIns="121918" anchor="t"/>
          <a:lstStyle>
            <a:lvl1pPr algn="l" defTabSz="171450">
              <a:defRPr sz="1800">
                <a:solidFill>
                  <a:srgbClr val="FFFFFF"/>
                </a:solidFill>
                <a:uFill>
                  <a:solidFill>
                    <a:srgbClr val="595959"/>
                  </a:solidFill>
                </a:uFill>
                <a:latin typeface="Roboto condensed"/>
                <a:ea typeface="Roboto condensed"/>
                <a:cs typeface="Roboto condensed"/>
                <a:sym typeface="Roboto condensed"/>
              </a:defRPr>
            </a:lvl1pPr>
          </a:lstStyle>
          <a:p>
            <a:r>
              <a:t>标题文本</a:t>
            </a:r>
          </a:p>
        </p:txBody>
      </p:sp>
      <p:sp>
        <p:nvSpPr>
          <p:cNvPr id="141" name="幻灯片编号"/>
          <p:cNvSpPr txBox="1">
            <a:spLocks noGrp="1"/>
          </p:cNvSpPr>
          <p:nvPr>
            <p:ph type="sldNum" sz="quarter" idx="2"/>
          </p:nvPr>
        </p:nvSpPr>
        <p:spPr>
          <a:xfrm>
            <a:off x="8772908" y="236709"/>
            <a:ext cx="165110" cy="161583"/>
          </a:xfrm>
          <a:prstGeom prst="rect">
            <a:avLst/>
          </a:prstGeom>
        </p:spPr>
        <p:txBody>
          <a:bodyPr lIns="0" tIns="0" rIns="0" bIns="0" anchor="ct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pic>
        <p:nvPicPr>
          <p:cNvPr id="148" name="整图.png" descr="整图.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49" name="标题文本"/>
          <p:cNvSpPr txBox="1">
            <a:spLocks noGrp="1"/>
          </p:cNvSpPr>
          <p:nvPr>
            <p:ph type="title"/>
          </p:nvPr>
        </p:nvSpPr>
        <p:spPr>
          <a:xfrm>
            <a:off x="2609850" y="3111500"/>
            <a:ext cx="3924300" cy="635000"/>
          </a:xfrm>
          <a:prstGeom prst="rect">
            <a:avLst/>
          </a:prstGeom>
        </p:spPr>
        <p:txBody>
          <a:bodyPr lIns="71436" tIns="71436" rIns="71436" bIns="71436"/>
          <a:lstStyle>
            <a:lvl1pPr defTabSz="308074">
              <a:defRPr sz="2625">
                <a:solidFill>
                  <a:srgbClr val="FFFFFF"/>
                </a:solidFill>
              </a:defRPr>
            </a:lvl1pPr>
          </a:lstStyle>
          <a:p>
            <a:r>
              <a:t>标题文本</a:t>
            </a:r>
          </a:p>
        </p:txBody>
      </p:sp>
      <p:sp>
        <p:nvSpPr>
          <p:cNvPr id="150" name="幻灯片编号"/>
          <p:cNvSpPr txBox="1">
            <a:spLocks noGrp="1"/>
          </p:cNvSpPr>
          <p:nvPr>
            <p:ph type="sldNum" sz="quarter" idx="2"/>
          </p:nvPr>
        </p:nvSpPr>
        <p:spPr>
          <a:xfrm>
            <a:off x="2286941" y="4629150"/>
            <a:ext cx="298157" cy="282767"/>
          </a:xfrm>
          <a:prstGeom prst="rect">
            <a:avLst/>
          </a:prstGeom>
        </p:spPr>
        <p:txBody>
          <a:bodyPr lIns="71436" tIns="71436" rIns="71436" bIns="71436"/>
          <a:lstStyle>
            <a:lvl1pPr defTabSz="308074">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正文内容">
    <p:spTree>
      <p:nvGrpSpPr>
        <p:cNvPr id="1" name=""/>
        <p:cNvGrpSpPr/>
        <p:nvPr/>
      </p:nvGrpSpPr>
      <p:grpSpPr>
        <a:xfrm>
          <a:off x="0" y="0"/>
          <a:ext cx="0" cy="0"/>
          <a:chOff x="0" y="0"/>
          <a:chExt cx="0" cy="0"/>
        </a:xfrm>
      </p:grpSpPr>
      <p:sp>
        <p:nvSpPr>
          <p:cNvPr id="157" name="标题文本"/>
          <p:cNvSpPr txBox="1">
            <a:spLocks noGrp="1"/>
          </p:cNvSpPr>
          <p:nvPr>
            <p:ph type="title"/>
          </p:nvPr>
        </p:nvSpPr>
        <p:spPr>
          <a:xfrm>
            <a:off x="1261423" y="923649"/>
            <a:ext cx="3600451" cy="523876"/>
          </a:xfrm>
          <a:prstGeom prst="rect">
            <a:avLst/>
          </a:prstGeom>
        </p:spPr>
        <p:txBody>
          <a:bodyPr lIns="91439" tIns="91439" rIns="91439" bIns="91439" anchor="t"/>
          <a:lstStyle>
            <a:lvl1pPr algn="l" defTabSz="171450">
              <a:defRPr sz="1725">
                <a:solidFill>
                  <a:srgbClr val="FFFFFF"/>
                </a:solidFill>
                <a:uFill>
                  <a:solidFill>
                    <a:srgbClr val="595959"/>
                  </a:solidFill>
                </a:uFill>
                <a:latin typeface="Roboto condensed"/>
                <a:ea typeface="Roboto condensed"/>
                <a:cs typeface="Roboto condensed"/>
                <a:sym typeface="Roboto condensed"/>
              </a:defRPr>
            </a:lvl1pPr>
          </a:lstStyle>
          <a:p>
            <a:r>
              <a:t>标题文本</a:t>
            </a:r>
          </a:p>
        </p:txBody>
      </p:sp>
      <p:sp>
        <p:nvSpPr>
          <p:cNvPr id="158" name="幻灯片编号"/>
          <p:cNvSpPr txBox="1">
            <a:spLocks noGrp="1"/>
          </p:cNvSpPr>
          <p:nvPr>
            <p:ph type="sldNum" sz="quarter" idx="2"/>
          </p:nvPr>
        </p:nvSpPr>
        <p:spPr>
          <a:xfrm>
            <a:off x="7714065" y="1026126"/>
            <a:ext cx="141064" cy="138499"/>
          </a:xfrm>
          <a:prstGeom prst="rect">
            <a:avLst/>
          </a:prstGeom>
        </p:spPr>
        <p:txBody>
          <a:bodyPr lIns="0" tIns="0" rIns="0" bIns="0" anchor="ctr"/>
          <a:lstStyle>
            <a:lvl1pPr defTabSz="342900">
              <a:defRPr>
                <a:solidFill>
                  <a:srgbClr val="FFFFFF"/>
                </a:solidFill>
                <a:uFill>
                  <a:solidFill>
                    <a:srgbClr val="FFFFFF"/>
                  </a:solidFill>
                </a:u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172238" y="336550"/>
            <a:ext cx="6800850" cy="43688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238125" y="4724400"/>
            <a:ext cx="8667750" cy="1003300"/>
          </a:xfrm>
          <a:prstGeom prst="rect">
            <a:avLst/>
          </a:prstGeom>
        </p:spPr>
        <p:txBody>
          <a:bodyPr anchor="b"/>
          <a:lstStyle/>
          <a:p>
            <a:r>
              <a:t>标题文本</a:t>
            </a:r>
          </a:p>
        </p:txBody>
      </p:sp>
      <p:sp>
        <p:nvSpPr>
          <p:cNvPr id="22" name="正文级别 1…"/>
          <p:cNvSpPr txBox="1">
            <a:spLocks noGrp="1"/>
          </p:cNvSpPr>
          <p:nvPr>
            <p:ph type="body" sz="quarter" idx="1"/>
          </p:nvPr>
        </p:nvSpPr>
        <p:spPr>
          <a:xfrm>
            <a:off x="238125" y="5759450"/>
            <a:ext cx="8667750" cy="79375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666750" y="2266950"/>
            <a:ext cx="7810500" cy="23241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4937243" y="552450"/>
            <a:ext cx="3571875" cy="5753100"/>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619125" y="552450"/>
            <a:ext cx="3833813" cy="2806700"/>
          </a:xfrm>
          <a:prstGeom prst="rect">
            <a:avLst/>
          </a:prstGeom>
        </p:spPr>
        <p:txBody>
          <a:bodyPr anchor="b"/>
          <a:lstStyle>
            <a:lvl1pPr>
              <a:defRPr sz="3150"/>
            </a:lvl1pPr>
          </a:lstStyle>
          <a:p>
            <a:r>
              <a:t>标题文本</a:t>
            </a:r>
          </a:p>
        </p:txBody>
      </p:sp>
      <p:sp>
        <p:nvSpPr>
          <p:cNvPr id="40" name="正文级别 1…"/>
          <p:cNvSpPr txBox="1">
            <a:spLocks noGrp="1"/>
          </p:cNvSpPr>
          <p:nvPr>
            <p:ph type="body" sz="quarter" idx="1"/>
          </p:nvPr>
        </p:nvSpPr>
        <p:spPr>
          <a:xfrm>
            <a:off x="619125" y="3422650"/>
            <a:ext cx="3833813" cy="288290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4938713" y="1619250"/>
            <a:ext cx="3571875" cy="460375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633413" y="1619250"/>
            <a:ext cx="3752850" cy="4603750"/>
          </a:xfrm>
          <a:prstGeom prst="rect">
            <a:avLst/>
          </a:prstGeom>
        </p:spPr>
        <p:txBody>
          <a:bodyPr/>
          <a:lstStyle>
            <a:lvl1pPr marL="209550" indent="-209550">
              <a:spcBef>
                <a:spcPts val="1688"/>
              </a:spcBef>
              <a:defRPr sz="1688"/>
            </a:lvl1pPr>
            <a:lvl2pPr marL="419100" indent="-209550">
              <a:spcBef>
                <a:spcPts val="1688"/>
              </a:spcBef>
              <a:defRPr sz="1688"/>
            </a:lvl2pPr>
            <a:lvl3pPr marL="628650" indent="-209550">
              <a:spcBef>
                <a:spcPts val="1688"/>
              </a:spcBef>
              <a:defRPr sz="1688"/>
            </a:lvl3pPr>
            <a:lvl4pPr marL="838200" indent="-209550">
              <a:spcBef>
                <a:spcPts val="1688"/>
              </a:spcBef>
              <a:defRPr sz="1688"/>
            </a:lvl4pPr>
            <a:lvl5pPr marL="1047750" indent="-209550">
              <a:spcBef>
                <a:spcPts val="1688"/>
              </a:spcBef>
              <a:defRPr sz="1688"/>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633413" y="889000"/>
            <a:ext cx="7877175" cy="507365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5910262" y="3524250"/>
            <a:ext cx="2776538" cy="277495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5910262" y="565150"/>
            <a:ext cx="2776538" cy="2774950"/>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452438" y="565150"/>
            <a:ext cx="5314950" cy="573405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0" y="4476750"/>
            <a:ext cx="7358063" cy="321883"/>
          </a:xfrm>
          <a:prstGeom prst="rect">
            <a:avLst/>
          </a:prstGeom>
        </p:spPr>
        <p:txBody>
          <a:bodyPr anchor="t">
            <a:spAutoFit/>
          </a:bodyPr>
          <a:lstStyle>
            <a:lvl1pPr marL="0" indent="0" algn="ctr">
              <a:spcBef>
                <a:spcPts val="0"/>
              </a:spcBef>
              <a:buSzTx/>
              <a:buNone/>
              <a:defRPr sz="1425">
                <a:latin typeface="Helvetica"/>
                <a:ea typeface="Helvetica"/>
                <a:cs typeface="Helvetica"/>
                <a:sym typeface="Helvetica"/>
              </a:defRPr>
            </a:lvl1pPr>
          </a:lstStyle>
          <a:p>
            <a:r>
              <a:t>–Johnny Appleseed</a:t>
            </a:r>
          </a:p>
        </p:txBody>
      </p:sp>
      <p:sp>
        <p:nvSpPr>
          <p:cNvPr id="94" name="“在此键入引文。”"/>
          <p:cNvSpPr txBox="1">
            <a:spLocks noGrp="1"/>
          </p:cNvSpPr>
          <p:nvPr>
            <p:ph type="body" sz="quarter" idx="14"/>
          </p:nvPr>
        </p:nvSpPr>
        <p:spPr>
          <a:xfrm>
            <a:off x="895350" y="3043513"/>
            <a:ext cx="7358063" cy="402674"/>
          </a:xfrm>
          <a:prstGeom prst="rect">
            <a:avLst/>
          </a:prstGeom>
        </p:spPr>
        <p:txBody>
          <a:bodyPr>
            <a:spAutoFit/>
          </a:bodyPr>
          <a:lstStyle>
            <a:lvl1pPr marL="0" indent="0" algn="ctr">
              <a:spcBef>
                <a:spcPts val="0"/>
              </a:spcBef>
              <a:buSzTx/>
              <a:buNone/>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33413" y="476250"/>
            <a:ext cx="7877175"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633413" y="1619250"/>
            <a:ext cx="7877175" cy="4603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4441379" y="6540500"/>
            <a:ext cx="256480" cy="241092"/>
          </a:xfrm>
          <a:prstGeom prst="rect">
            <a:avLst/>
          </a:prstGeom>
          <a:ln w="12700">
            <a:miter lim="400000"/>
          </a:ln>
        </p:spPr>
        <p:txBody>
          <a:bodyPr wrap="none" lIns="50800" tIns="50800" rIns="50800" bIns="50800">
            <a:spAutoFit/>
          </a:bodyPr>
          <a:lstStyle>
            <a:lvl1pPr>
              <a:defRPr sz="9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 Type="http://schemas.openxmlformats.org/officeDocument/2006/relationships/slideLayout" Target="../slideLayouts/slideLayout1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png"/><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5.png"/><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14.xml"/><Relationship Id="rId2"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4.xml"/><Relationship Id="rId2"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png"/><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png"/><Relationship Id="rId3"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jp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14.xml"/><Relationship Id="rId2" Type="http://schemas.openxmlformats.org/officeDocument/2006/relationships/image" Target="../media/image7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14.xml"/><Relationship Id="rId2"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3.jpeg"/><Relationship Id="rId3"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eg"/><Relationship Id="rId5" Type="http://schemas.openxmlformats.org/officeDocument/2006/relationships/image" Target="../media/image87.png"/><Relationship Id="rId1" Type="http://schemas.openxmlformats.org/officeDocument/2006/relationships/slideLayout" Target="../slideLayouts/slideLayout14.xml"/><Relationship Id="rId2"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4.xml"/><Relationship Id="rId2"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63"/>
          <p:cNvSpPr/>
          <p:nvPr/>
        </p:nvSpPr>
        <p:spPr>
          <a:xfrm>
            <a:off x="7138562" y="284947"/>
            <a:ext cx="1429886" cy="1704520"/>
          </a:xfrm>
          <a:prstGeom prst="rect">
            <a:avLst/>
          </a:prstGeom>
          <a:solidFill>
            <a:srgbClr val="57B2F8"/>
          </a:solidFill>
          <a:ln w="12700">
            <a:miter lim="400000"/>
          </a:ln>
        </p:spPr>
        <p:txBody>
          <a:bodyPr lIns="19050" tIns="19050" rIns="19050" bIns="19050" anchor="ctr"/>
          <a:lstStyle/>
          <a:p>
            <a:pPr>
              <a:defRPr sz="3200">
                <a:solidFill>
                  <a:srgbClr val="FFFFFF"/>
                </a:solidFill>
              </a:defRPr>
            </a:pPr>
            <a:endParaRPr sz="1200"/>
          </a:p>
        </p:txBody>
      </p:sp>
      <p:sp>
        <p:nvSpPr>
          <p:cNvPr id="168" name="Shape 64"/>
          <p:cNvSpPr txBox="1">
            <a:spLocks noGrp="1"/>
          </p:cNvSpPr>
          <p:nvPr>
            <p:ph type="title"/>
          </p:nvPr>
        </p:nvSpPr>
        <p:spPr>
          <a:xfrm>
            <a:off x="1432294" y="2548097"/>
            <a:ext cx="7810500" cy="1197328"/>
          </a:xfrm>
          <a:prstGeom prst="rect">
            <a:avLst/>
          </a:prstGeom>
        </p:spPr>
        <p:txBody>
          <a:bodyPr/>
          <a:lstStyle>
            <a:lvl1pPr>
              <a:defRPr>
                <a:latin typeface="Helvetica Neue"/>
                <a:ea typeface="Helvetica Neue"/>
                <a:cs typeface="Helvetica Neue"/>
                <a:sym typeface="Helvetica Neue"/>
              </a:defRPr>
            </a:lvl1pPr>
          </a:lstStyle>
          <a:p>
            <a:r>
              <a:rPr dirty="0">
                <a:latin typeface="SimHei" charset="-122"/>
                <a:ea typeface="SimHei" charset="-122"/>
                <a:cs typeface="SimHei" charset="-122"/>
              </a:rPr>
              <a:t>NQSky AppNest+ </a:t>
            </a:r>
            <a:r>
              <a:rPr dirty="0" smtClean="0">
                <a:latin typeface="SimHei" charset="-122"/>
                <a:ea typeface="SimHei" charset="-122"/>
                <a:cs typeface="SimHei" charset="-122"/>
              </a:rPr>
              <a:t>3.</a:t>
            </a:r>
            <a:r>
              <a:rPr lang="en-US" altLang="zh-CN" dirty="0" smtClean="0">
                <a:latin typeface="SimHei" charset="-122"/>
                <a:ea typeface="SimHei" charset="-122"/>
                <a:cs typeface="SimHei" charset="-122"/>
              </a:rPr>
              <a:t>1</a:t>
            </a:r>
            <a:r>
              <a:rPr dirty="0" smtClean="0">
                <a:latin typeface="SimHei" charset="-122"/>
                <a:ea typeface="SimHei" charset="-122"/>
                <a:cs typeface="SimHei" charset="-122"/>
              </a:rPr>
              <a:t> </a:t>
            </a:r>
            <a:r>
              <a:rPr dirty="0">
                <a:latin typeface="SimHei" charset="-122"/>
                <a:ea typeface="SimHei" charset="-122"/>
                <a:cs typeface="SimHei" charset="-122"/>
              </a:rPr>
              <a:t>产品介绍</a:t>
            </a:r>
          </a:p>
        </p:txBody>
      </p:sp>
      <p:sp>
        <p:nvSpPr>
          <p:cNvPr id="169" name="Shape 65"/>
          <p:cNvSpPr txBox="1">
            <a:spLocks noGrp="1"/>
          </p:cNvSpPr>
          <p:nvPr>
            <p:ph type="body" sz="quarter" idx="1"/>
          </p:nvPr>
        </p:nvSpPr>
        <p:spPr>
          <a:xfrm>
            <a:off x="1432294" y="3248260"/>
            <a:ext cx="6874939" cy="760412"/>
          </a:xfrm>
          <a:prstGeom prst="rect">
            <a:avLst/>
          </a:prstGeom>
        </p:spPr>
        <p:txBody>
          <a:bodyPr/>
          <a:lstStyle/>
          <a:p>
            <a:r>
              <a:rPr dirty="0">
                <a:latin typeface="SimHei" charset="-122"/>
                <a:ea typeface="SimHei" charset="-122"/>
                <a:cs typeface="SimHei" charset="-122"/>
              </a:rPr>
              <a:t>启迪国信科技有限公司</a:t>
            </a:r>
          </a:p>
        </p:txBody>
      </p:sp>
      <p:pic>
        <p:nvPicPr>
          <p:cNvPr id="170" name="pasted-image.pdf" descr="pasted-image.pdf"/>
          <p:cNvPicPr>
            <a:picLocks noChangeAspect="1"/>
          </p:cNvPicPr>
          <p:nvPr/>
        </p:nvPicPr>
        <p:blipFill>
          <a:blip r:embed="rId2">
            <a:extLst/>
          </a:blip>
          <a:stretch>
            <a:fillRect/>
          </a:stretch>
        </p:blipFill>
        <p:spPr>
          <a:xfrm>
            <a:off x="7241471" y="1137207"/>
            <a:ext cx="1224068" cy="35480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10</a:t>
            </a:fld>
            <a:endParaRPr>
              <a:latin typeface="SimHei" charset="-122"/>
              <a:ea typeface="SimHei" charset="-122"/>
              <a:cs typeface="SimHei" charset="-122"/>
            </a:endParaRPr>
          </a:p>
        </p:txBody>
      </p:sp>
      <p:grpSp>
        <p:nvGrpSpPr>
          <p:cNvPr id="317" name="成组"/>
          <p:cNvGrpSpPr/>
          <p:nvPr/>
        </p:nvGrpSpPr>
        <p:grpSpPr>
          <a:xfrm>
            <a:off x="2654397" y="2419819"/>
            <a:ext cx="3125669" cy="2018362"/>
            <a:chOff x="0" y="0"/>
            <a:chExt cx="8335116" cy="5382297"/>
          </a:xfrm>
        </p:grpSpPr>
        <p:pic>
          <p:nvPicPr>
            <p:cNvPr id="312" name="image4.png" descr="image4.png"/>
            <p:cNvPicPr>
              <a:picLocks noChangeAspect="1"/>
            </p:cNvPicPr>
            <p:nvPr/>
          </p:nvPicPr>
          <p:blipFill>
            <a:blip r:embed="rId2">
              <a:extLst/>
            </a:blip>
            <a:stretch>
              <a:fillRect/>
            </a:stretch>
          </p:blipFill>
          <p:spPr>
            <a:xfrm>
              <a:off x="0" y="0"/>
              <a:ext cx="6370948" cy="4503977"/>
            </a:xfrm>
            <a:prstGeom prst="rect">
              <a:avLst/>
            </a:prstGeom>
            <a:ln w="12700" cap="flat">
              <a:noFill/>
              <a:miter lim="400000"/>
            </a:ln>
            <a:effectLst/>
          </p:spPr>
        </p:pic>
        <p:grpSp>
          <p:nvGrpSpPr>
            <p:cNvPr id="316" name="成组"/>
            <p:cNvGrpSpPr/>
            <p:nvPr/>
          </p:nvGrpSpPr>
          <p:grpSpPr>
            <a:xfrm>
              <a:off x="1468283" y="1416568"/>
              <a:ext cx="6866834" cy="3965730"/>
              <a:chOff x="0" y="0"/>
              <a:chExt cx="6866832" cy="3965728"/>
            </a:xfrm>
          </p:grpSpPr>
          <p:pic>
            <p:nvPicPr>
              <p:cNvPr id="313" name="pasted-image.pdf" descr="pasted-image.pdf"/>
              <p:cNvPicPr>
                <a:picLocks noChangeAspect="1"/>
              </p:cNvPicPr>
              <p:nvPr/>
            </p:nvPicPr>
            <p:blipFill>
              <a:blip r:embed="rId3">
                <a:extLst/>
              </a:blip>
              <a:stretch>
                <a:fillRect/>
              </a:stretch>
            </p:blipFill>
            <p:spPr>
              <a:xfrm>
                <a:off x="0" y="0"/>
                <a:ext cx="6866833" cy="3965729"/>
              </a:xfrm>
              <a:prstGeom prst="rect">
                <a:avLst/>
              </a:prstGeom>
              <a:ln w="12700" cap="flat">
                <a:noFill/>
                <a:miter lim="400000"/>
              </a:ln>
              <a:effectLst/>
            </p:spPr>
          </p:pic>
          <p:pic>
            <p:nvPicPr>
              <p:cNvPr id="314" name="门户管理.png" descr="门户管理.png"/>
              <p:cNvPicPr>
                <a:picLocks noChangeAspect="1"/>
              </p:cNvPicPr>
              <p:nvPr/>
            </p:nvPicPr>
            <p:blipFill>
              <a:blip r:embed="rId4">
                <a:extLst/>
              </a:blip>
              <a:stretch>
                <a:fillRect/>
              </a:stretch>
            </p:blipFill>
            <p:spPr>
              <a:xfrm>
                <a:off x="841621" y="241702"/>
                <a:ext cx="5183591" cy="2444592"/>
              </a:xfrm>
              <a:prstGeom prst="rect">
                <a:avLst/>
              </a:prstGeom>
              <a:ln w="12700" cap="flat">
                <a:noFill/>
                <a:miter lim="400000"/>
              </a:ln>
              <a:effectLst/>
            </p:spPr>
          </p:pic>
          <p:pic>
            <p:nvPicPr>
              <p:cNvPr id="315" name="用户中心.png" descr="用户中心.png"/>
              <p:cNvPicPr>
                <a:picLocks noChangeAspect="1"/>
              </p:cNvPicPr>
              <p:nvPr/>
            </p:nvPicPr>
            <p:blipFill>
              <a:blip r:embed="rId5">
                <a:extLst/>
              </a:blip>
              <a:stretch>
                <a:fillRect/>
              </a:stretch>
            </p:blipFill>
            <p:spPr>
              <a:xfrm>
                <a:off x="1407821" y="1049049"/>
                <a:ext cx="4630158" cy="2473190"/>
              </a:xfrm>
              <a:prstGeom prst="rect">
                <a:avLst/>
              </a:prstGeom>
              <a:ln w="12700" cap="flat">
                <a:noFill/>
                <a:miter lim="400000"/>
              </a:ln>
              <a:effectLst/>
            </p:spPr>
          </p:pic>
        </p:grpSp>
      </p:grpSp>
      <p:sp>
        <p:nvSpPr>
          <p:cNvPr id="321" name="圆形"/>
          <p:cNvSpPr/>
          <p:nvPr/>
        </p:nvSpPr>
        <p:spPr>
          <a:xfrm>
            <a:off x="6066623" y="2475079"/>
            <a:ext cx="404813" cy="404813"/>
          </a:xfrm>
          <a:prstGeom prst="ellipse">
            <a:avLst/>
          </a:prstGeom>
          <a:solidFill>
            <a:srgbClr val="FFFFFF"/>
          </a:solidFill>
          <a:ln w="25400">
            <a:solidFill>
              <a:srgbClr val="7092B3"/>
            </a:solidFill>
          </a:ln>
        </p:spPr>
        <p:txBody>
          <a:bodyPr lIns="17145" rIns="17145" anchor="ct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324" name="Group 1393"/>
          <p:cNvGrpSpPr/>
          <p:nvPr/>
        </p:nvGrpSpPr>
        <p:grpSpPr>
          <a:xfrm>
            <a:off x="6171398" y="2516786"/>
            <a:ext cx="195263" cy="321400"/>
            <a:chOff x="0" y="0"/>
            <a:chExt cx="520700" cy="857066"/>
          </a:xfrm>
        </p:grpSpPr>
        <p:sp>
          <p:nvSpPr>
            <p:cNvPr id="322" name="Shape 1391"/>
            <p:cNvSpPr/>
            <p:nvPr/>
          </p:nvSpPr>
          <p:spPr>
            <a:xfrm flipH="1" flipV="1">
              <a:off x="453000" y="1711"/>
              <a:ext cx="37492" cy="5"/>
            </a:xfrm>
            <a:prstGeom prst="line">
              <a:avLst/>
            </a:prstGeom>
            <a:solidFill>
              <a:srgbClr val="7192B3"/>
            </a:solidFill>
            <a:ln w="12700" cap="flat">
              <a:solidFill>
                <a:srgbClr val="D42564"/>
              </a:solidFill>
              <a:prstDash val="solid"/>
              <a:miter lim="800000"/>
            </a:ln>
            <a:effectLst/>
          </p:spPr>
          <p:txBody>
            <a:bodyPr wrap="square" lIns="17144" tIns="17144" rIns="17144" bIns="17144" numCol="1" anchor="t">
              <a:noAutofit/>
            </a:bodyPr>
            <a:lstStyle/>
            <a:p>
              <a:pPr defTabSz="219075">
                <a:defRPr sz="4200">
                  <a:latin typeface="Gill Sans"/>
                  <a:ea typeface="Gill Sans"/>
                  <a:cs typeface="Gill Sans"/>
                  <a:sym typeface="Gill Sans"/>
                </a:defRPr>
              </a:pPr>
              <a:endParaRPr sz="1575">
                <a:latin typeface="SimHei" charset="-122"/>
                <a:ea typeface="SimHei" charset="-122"/>
                <a:cs typeface="SimHei" charset="-122"/>
              </a:endParaRPr>
            </a:p>
          </p:txBody>
        </p:sp>
        <p:sp>
          <p:nvSpPr>
            <p:cNvPr id="323" name="Shape 1392"/>
            <p:cNvSpPr/>
            <p:nvPr/>
          </p:nvSpPr>
          <p:spPr>
            <a:xfrm>
              <a:off x="0" y="0"/>
              <a:ext cx="520701" cy="857067"/>
            </a:xfrm>
            <a:custGeom>
              <a:avLst/>
              <a:gdLst/>
              <a:ahLst/>
              <a:cxnLst>
                <a:cxn ang="0">
                  <a:pos x="wd2" y="hd2"/>
                </a:cxn>
                <a:cxn ang="5400000">
                  <a:pos x="wd2" y="hd2"/>
                </a:cxn>
                <a:cxn ang="10800000">
                  <a:pos x="wd2" y="hd2"/>
                </a:cxn>
                <a:cxn ang="16200000">
                  <a:pos x="wd2" y="hd2"/>
                </a:cxn>
              </a:cxnLst>
              <a:rect l="0" t="0" r="r" b="b"/>
              <a:pathLst>
                <a:path w="21600" h="21600" extrusionOk="0">
                  <a:moveTo>
                    <a:pt x="18982" y="0"/>
                  </a:moveTo>
                  <a:lnTo>
                    <a:pt x="2618" y="0"/>
                  </a:lnTo>
                  <a:cubicBezTo>
                    <a:pt x="1173" y="0"/>
                    <a:pt x="0" y="714"/>
                    <a:pt x="0" y="1595"/>
                  </a:cubicBezTo>
                  <a:lnTo>
                    <a:pt x="0" y="20005"/>
                  </a:lnTo>
                  <a:cubicBezTo>
                    <a:pt x="0" y="20886"/>
                    <a:pt x="1173" y="21600"/>
                    <a:pt x="2618" y="21600"/>
                  </a:cubicBezTo>
                  <a:lnTo>
                    <a:pt x="18982" y="21600"/>
                  </a:lnTo>
                  <a:cubicBezTo>
                    <a:pt x="20428" y="21600"/>
                    <a:pt x="21600" y="20886"/>
                    <a:pt x="21600" y="20005"/>
                  </a:cubicBezTo>
                  <a:lnTo>
                    <a:pt x="21600" y="1595"/>
                  </a:lnTo>
                  <a:cubicBezTo>
                    <a:pt x="21600" y="714"/>
                    <a:pt x="20428" y="0"/>
                    <a:pt x="18982" y="0"/>
                  </a:cubicBezTo>
                  <a:close/>
                  <a:moveTo>
                    <a:pt x="10802" y="20538"/>
                  </a:moveTo>
                  <a:cubicBezTo>
                    <a:pt x="9876" y="20538"/>
                    <a:pt x="9125" y="20081"/>
                    <a:pt x="9125" y="19516"/>
                  </a:cubicBezTo>
                  <a:cubicBezTo>
                    <a:pt x="9125" y="18952"/>
                    <a:pt x="9876" y="18494"/>
                    <a:pt x="10802" y="18494"/>
                  </a:cubicBezTo>
                  <a:cubicBezTo>
                    <a:pt x="11729" y="18494"/>
                    <a:pt x="12480" y="18952"/>
                    <a:pt x="12480" y="19516"/>
                  </a:cubicBezTo>
                  <a:cubicBezTo>
                    <a:pt x="12480" y="20081"/>
                    <a:pt x="11729" y="20538"/>
                    <a:pt x="10802" y="20538"/>
                  </a:cubicBezTo>
                  <a:close/>
                  <a:moveTo>
                    <a:pt x="19636" y="17413"/>
                  </a:moveTo>
                  <a:lnTo>
                    <a:pt x="1964" y="17413"/>
                  </a:lnTo>
                  <a:lnTo>
                    <a:pt x="1964" y="4187"/>
                  </a:lnTo>
                  <a:lnTo>
                    <a:pt x="19636" y="4187"/>
                  </a:lnTo>
                  <a:lnTo>
                    <a:pt x="19636" y="17413"/>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sp>
        <p:nvSpPr>
          <p:cNvPr id="325" name="Group 3657"/>
          <p:cNvSpPr txBox="1"/>
          <p:nvPr/>
        </p:nvSpPr>
        <p:spPr>
          <a:xfrm>
            <a:off x="955567" y="1495797"/>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sz="1800" dirty="0">
                <a:solidFill>
                  <a:schemeClr val="tx1"/>
                </a:solidFill>
                <a:latin typeface="SimHei" charset="-122"/>
                <a:ea typeface="SimHei" charset="-122"/>
                <a:cs typeface="SimHei" charset="-122"/>
              </a:rPr>
              <a:t>组织架构管理</a:t>
            </a:r>
          </a:p>
        </p:txBody>
      </p:sp>
      <p:grpSp>
        <p:nvGrpSpPr>
          <p:cNvPr id="333" name="成组"/>
          <p:cNvGrpSpPr/>
          <p:nvPr/>
        </p:nvGrpSpPr>
        <p:grpSpPr>
          <a:xfrm>
            <a:off x="271626" y="2475079"/>
            <a:ext cx="404813" cy="404813"/>
            <a:chOff x="0" y="0"/>
            <a:chExt cx="1079500" cy="1079500"/>
          </a:xfrm>
        </p:grpSpPr>
        <p:sp>
          <p:nvSpPr>
            <p:cNvPr id="327"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332" name="成组"/>
            <p:cNvGrpSpPr/>
            <p:nvPr/>
          </p:nvGrpSpPr>
          <p:grpSpPr>
            <a:xfrm>
              <a:off x="270496" y="244482"/>
              <a:ext cx="590537" cy="590537"/>
              <a:chOff x="0" y="0"/>
              <a:chExt cx="590535" cy="590535"/>
            </a:xfrm>
          </p:grpSpPr>
          <p:sp>
            <p:nvSpPr>
              <p:cNvPr id="328" name="正方形"/>
              <p:cNvSpPr/>
              <p:nvPr/>
            </p:nvSpPr>
            <p:spPr>
              <a:xfrm>
                <a:off x="-1" y="-1"/>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29" name="正方形"/>
              <p:cNvSpPr/>
              <p:nvPr/>
            </p:nvSpPr>
            <p:spPr>
              <a:xfrm>
                <a:off x="346888" y="-1"/>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0" name="正方形"/>
              <p:cNvSpPr/>
              <p:nvPr/>
            </p:nvSpPr>
            <p:spPr>
              <a:xfrm>
                <a:off x="-1" y="346888"/>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1" name="正方形"/>
              <p:cNvSpPr/>
              <p:nvPr/>
            </p:nvSpPr>
            <p:spPr>
              <a:xfrm>
                <a:off x="346888" y="346888"/>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sp>
        <p:nvSpPr>
          <p:cNvPr id="334" name="圆形"/>
          <p:cNvSpPr/>
          <p:nvPr/>
        </p:nvSpPr>
        <p:spPr>
          <a:xfrm>
            <a:off x="279554" y="3545163"/>
            <a:ext cx="404813" cy="404813"/>
          </a:xfrm>
          <a:prstGeom prst="ellipse">
            <a:avLst/>
          </a:prstGeom>
          <a:solidFill>
            <a:srgbClr val="FFFFFF"/>
          </a:solidFill>
          <a:ln w="25400">
            <a:solidFill>
              <a:srgbClr val="7092B3"/>
            </a:solidFill>
          </a:ln>
        </p:spPr>
        <p:txBody>
          <a:bodyPr lIns="17145" rIns="17145" anchor="ct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350" name="成组"/>
          <p:cNvGrpSpPr/>
          <p:nvPr/>
        </p:nvGrpSpPr>
        <p:grpSpPr>
          <a:xfrm>
            <a:off x="367661" y="3632416"/>
            <a:ext cx="228600" cy="230307"/>
            <a:chOff x="0" y="0"/>
            <a:chExt cx="609600" cy="614150"/>
          </a:xfrm>
        </p:grpSpPr>
        <p:sp>
          <p:nvSpPr>
            <p:cNvPr id="335" name="Shape 892"/>
            <p:cNvSpPr/>
            <p:nvPr/>
          </p:nvSpPr>
          <p:spPr>
            <a:xfrm>
              <a:off x="58208" y="561022"/>
              <a:ext cx="97369" cy="52067"/>
            </a:xfrm>
            <a:custGeom>
              <a:avLst/>
              <a:gdLst/>
              <a:ahLst/>
              <a:cxnLst>
                <a:cxn ang="0">
                  <a:pos x="wd2" y="hd2"/>
                </a:cxn>
                <a:cxn ang="5400000">
                  <a:pos x="wd2" y="hd2"/>
                </a:cxn>
                <a:cxn ang="10800000">
                  <a:pos x="wd2" y="hd2"/>
                </a:cxn>
                <a:cxn ang="16200000">
                  <a:pos x="wd2" y="hd2"/>
                </a:cxn>
              </a:cxnLst>
              <a:rect l="0" t="0" r="r" b="b"/>
              <a:pathLst>
                <a:path w="21600" h="21600" extrusionOk="0">
                  <a:moveTo>
                    <a:pt x="4211" y="0"/>
                  </a:moveTo>
                  <a:lnTo>
                    <a:pt x="0" y="11683"/>
                  </a:lnTo>
                  <a:cubicBezTo>
                    <a:pt x="438" y="12232"/>
                    <a:pt x="889" y="12764"/>
                    <a:pt x="1343" y="13277"/>
                  </a:cubicBezTo>
                  <a:cubicBezTo>
                    <a:pt x="1397" y="13334"/>
                    <a:pt x="1450" y="13394"/>
                    <a:pt x="1505" y="13457"/>
                  </a:cubicBezTo>
                  <a:cubicBezTo>
                    <a:pt x="1505" y="13457"/>
                    <a:pt x="1509" y="13457"/>
                    <a:pt x="1509" y="13464"/>
                  </a:cubicBezTo>
                  <a:cubicBezTo>
                    <a:pt x="1535" y="13485"/>
                    <a:pt x="1560" y="13513"/>
                    <a:pt x="1582" y="13538"/>
                  </a:cubicBezTo>
                  <a:cubicBezTo>
                    <a:pt x="1586" y="13545"/>
                    <a:pt x="1586" y="13545"/>
                    <a:pt x="1590" y="13545"/>
                  </a:cubicBezTo>
                  <a:cubicBezTo>
                    <a:pt x="1641" y="13608"/>
                    <a:pt x="1694" y="13661"/>
                    <a:pt x="1745" y="13717"/>
                  </a:cubicBezTo>
                  <a:cubicBezTo>
                    <a:pt x="1749" y="13724"/>
                    <a:pt x="1756" y="13731"/>
                    <a:pt x="1760" y="13731"/>
                  </a:cubicBezTo>
                  <a:cubicBezTo>
                    <a:pt x="1783" y="13760"/>
                    <a:pt x="1800" y="13781"/>
                    <a:pt x="1822" y="13802"/>
                  </a:cubicBezTo>
                  <a:cubicBezTo>
                    <a:pt x="1826" y="13809"/>
                    <a:pt x="1834" y="13816"/>
                    <a:pt x="1837" y="13823"/>
                  </a:cubicBezTo>
                  <a:cubicBezTo>
                    <a:pt x="1864" y="13851"/>
                    <a:pt x="1888" y="13872"/>
                    <a:pt x="1915" y="13897"/>
                  </a:cubicBezTo>
                  <a:cubicBezTo>
                    <a:pt x="1915" y="13904"/>
                    <a:pt x="1915" y="13904"/>
                    <a:pt x="1918" y="13904"/>
                  </a:cubicBezTo>
                  <a:cubicBezTo>
                    <a:pt x="1941" y="13932"/>
                    <a:pt x="1962" y="13953"/>
                    <a:pt x="1988" y="13978"/>
                  </a:cubicBezTo>
                  <a:cubicBezTo>
                    <a:pt x="1996" y="13985"/>
                    <a:pt x="2003" y="13992"/>
                    <a:pt x="2011" y="13999"/>
                  </a:cubicBezTo>
                  <a:cubicBezTo>
                    <a:pt x="2030" y="14020"/>
                    <a:pt x="2045" y="14041"/>
                    <a:pt x="2062" y="14055"/>
                  </a:cubicBezTo>
                  <a:cubicBezTo>
                    <a:pt x="2070" y="14069"/>
                    <a:pt x="2077" y="14076"/>
                    <a:pt x="2088" y="14083"/>
                  </a:cubicBezTo>
                  <a:cubicBezTo>
                    <a:pt x="2111" y="14111"/>
                    <a:pt x="2132" y="14133"/>
                    <a:pt x="2158" y="14157"/>
                  </a:cubicBezTo>
                  <a:cubicBezTo>
                    <a:pt x="2166" y="14164"/>
                    <a:pt x="2173" y="14171"/>
                    <a:pt x="2181" y="14178"/>
                  </a:cubicBezTo>
                  <a:cubicBezTo>
                    <a:pt x="2200" y="14199"/>
                    <a:pt x="2215" y="14213"/>
                    <a:pt x="2228" y="14235"/>
                  </a:cubicBezTo>
                  <a:cubicBezTo>
                    <a:pt x="2239" y="14242"/>
                    <a:pt x="2251" y="14256"/>
                    <a:pt x="2262" y="14270"/>
                  </a:cubicBezTo>
                  <a:cubicBezTo>
                    <a:pt x="2277" y="14284"/>
                    <a:pt x="2292" y="14298"/>
                    <a:pt x="2306" y="14312"/>
                  </a:cubicBezTo>
                  <a:cubicBezTo>
                    <a:pt x="2313" y="14326"/>
                    <a:pt x="2324" y="14333"/>
                    <a:pt x="2336" y="14347"/>
                  </a:cubicBezTo>
                  <a:cubicBezTo>
                    <a:pt x="2358" y="14368"/>
                    <a:pt x="2375" y="14389"/>
                    <a:pt x="2398" y="14411"/>
                  </a:cubicBezTo>
                  <a:cubicBezTo>
                    <a:pt x="2409" y="14425"/>
                    <a:pt x="2425" y="14439"/>
                    <a:pt x="2438" y="14453"/>
                  </a:cubicBezTo>
                  <a:cubicBezTo>
                    <a:pt x="2449" y="14467"/>
                    <a:pt x="2464" y="14481"/>
                    <a:pt x="2476" y="14488"/>
                  </a:cubicBezTo>
                  <a:cubicBezTo>
                    <a:pt x="2487" y="14502"/>
                    <a:pt x="2502" y="14516"/>
                    <a:pt x="2513" y="14530"/>
                  </a:cubicBezTo>
                  <a:cubicBezTo>
                    <a:pt x="2525" y="14544"/>
                    <a:pt x="2536" y="14551"/>
                    <a:pt x="2551" y="14565"/>
                  </a:cubicBezTo>
                  <a:cubicBezTo>
                    <a:pt x="2562" y="14579"/>
                    <a:pt x="2577" y="14594"/>
                    <a:pt x="2589" y="14608"/>
                  </a:cubicBezTo>
                  <a:cubicBezTo>
                    <a:pt x="2600" y="14615"/>
                    <a:pt x="2611" y="14629"/>
                    <a:pt x="2619" y="14636"/>
                  </a:cubicBezTo>
                  <a:cubicBezTo>
                    <a:pt x="2645" y="14664"/>
                    <a:pt x="2670" y="14692"/>
                    <a:pt x="2696" y="14717"/>
                  </a:cubicBezTo>
                  <a:cubicBezTo>
                    <a:pt x="2708" y="14724"/>
                    <a:pt x="2715" y="14731"/>
                    <a:pt x="2727" y="14738"/>
                  </a:cubicBezTo>
                  <a:cubicBezTo>
                    <a:pt x="2742" y="14759"/>
                    <a:pt x="2757" y="14773"/>
                    <a:pt x="2770" y="14787"/>
                  </a:cubicBezTo>
                  <a:cubicBezTo>
                    <a:pt x="2778" y="14794"/>
                    <a:pt x="2785" y="14801"/>
                    <a:pt x="2793" y="14815"/>
                  </a:cubicBezTo>
                  <a:cubicBezTo>
                    <a:pt x="2848" y="14865"/>
                    <a:pt x="2904" y="14917"/>
                    <a:pt x="2955" y="14974"/>
                  </a:cubicBezTo>
                  <a:cubicBezTo>
                    <a:pt x="2963" y="14974"/>
                    <a:pt x="2966" y="14981"/>
                    <a:pt x="2970" y="14988"/>
                  </a:cubicBezTo>
                  <a:cubicBezTo>
                    <a:pt x="2989" y="15002"/>
                    <a:pt x="3008" y="15023"/>
                    <a:pt x="3025" y="15037"/>
                  </a:cubicBezTo>
                  <a:cubicBezTo>
                    <a:pt x="3029" y="15044"/>
                    <a:pt x="3033" y="15051"/>
                    <a:pt x="3040" y="15051"/>
                  </a:cubicBezTo>
                  <a:cubicBezTo>
                    <a:pt x="3095" y="15107"/>
                    <a:pt x="3155" y="15167"/>
                    <a:pt x="3214" y="15223"/>
                  </a:cubicBezTo>
                  <a:cubicBezTo>
                    <a:pt x="3214" y="15223"/>
                    <a:pt x="3218" y="15223"/>
                    <a:pt x="3221" y="15230"/>
                  </a:cubicBezTo>
                  <a:cubicBezTo>
                    <a:pt x="3240" y="15245"/>
                    <a:pt x="3259" y="15266"/>
                    <a:pt x="3280" y="15287"/>
                  </a:cubicBezTo>
                  <a:lnTo>
                    <a:pt x="3284" y="15287"/>
                  </a:lnTo>
                  <a:cubicBezTo>
                    <a:pt x="3346" y="15350"/>
                    <a:pt x="3405" y="15403"/>
                    <a:pt x="3469" y="15466"/>
                  </a:cubicBezTo>
                  <a:lnTo>
                    <a:pt x="3473" y="15466"/>
                  </a:lnTo>
                  <a:cubicBezTo>
                    <a:pt x="5640" y="17486"/>
                    <a:pt x="7953" y="19056"/>
                    <a:pt x="10369" y="20097"/>
                  </a:cubicBezTo>
                  <a:cubicBezTo>
                    <a:pt x="10461" y="20133"/>
                    <a:pt x="10557" y="20171"/>
                    <a:pt x="10648" y="20213"/>
                  </a:cubicBezTo>
                  <a:lnTo>
                    <a:pt x="10652" y="20213"/>
                  </a:lnTo>
                  <a:cubicBezTo>
                    <a:pt x="10722" y="20242"/>
                    <a:pt x="10792" y="20270"/>
                    <a:pt x="10861" y="20294"/>
                  </a:cubicBezTo>
                  <a:cubicBezTo>
                    <a:pt x="10884" y="20309"/>
                    <a:pt x="10909" y="20316"/>
                    <a:pt x="10931" y="20323"/>
                  </a:cubicBezTo>
                  <a:lnTo>
                    <a:pt x="10935" y="20330"/>
                  </a:lnTo>
                  <a:cubicBezTo>
                    <a:pt x="11005" y="20358"/>
                    <a:pt x="11071" y="20379"/>
                    <a:pt x="11141" y="20404"/>
                  </a:cubicBezTo>
                  <a:cubicBezTo>
                    <a:pt x="11141" y="20404"/>
                    <a:pt x="11145" y="20404"/>
                    <a:pt x="11145" y="20411"/>
                  </a:cubicBezTo>
                  <a:cubicBezTo>
                    <a:pt x="11171" y="20418"/>
                    <a:pt x="11192" y="20425"/>
                    <a:pt x="11214" y="20432"/>
                  </a:cubicBezTo>
                  <a:cubicBezTo>
                    <a:pt x="11214" y="20432"/>
                    <a:pt x="11218" y="20432"/>
                    <a:pt x="11218" y="20439"/>
                  </a:cubicBezTo>
                  <a:cubicBezTo>
                    <a:pt x="11288" y="20460"/>
                    <a:pt x="11354" y="20488"/>
                    <a:pt x="11420" y="20509"/>
                  </a:cubicBezTo>
                  <a:cubicBezTo>
                    <a:pt x="11424" y="20516"/>
                    <a:pt x="11428" y="20516"/>
                    <a:pt x="11432" y="20516"/>
                  </a:cubicBezTo>
                  <a:cubicBezTo>
                    <a:pt x="11454" y="20523"/>
                    <a:pt x="11475" y="20530"/>
                    <a:pt x="11498" y="20537"/>
                  </a:cubicBezTo>
                  <a:cubicBezTo>
                    <a:pt x="11501" y="20544"/>
                    <a:pt x="11505" y="20544"/>
                    <a:pt x="11509" y="20544"/>
                  </a:cubicBezTo>
                  <a:cubicBezTo>
                    <a:pt x="11571" y="20565"/>
                    <a:pt x="11637" y="20594"/>
                    <a:pt x="11705" y="20615"/>
                  </a:cubicBezTo>
                  <a:cubicBezTo>
                    <a:pt x="11705" y="20615"/>
                    <a:pt x="11717" y="20622"/>
                    <a:pt x="11721" y="20622"/>
                  </a:cubicBezTo>
                  <a:cubicBezTo>
                    <a:pt x="11743" y="20629"/>
                    <a:pt x="11760" y="20636"/>
                    <a:pt x="11783" y="20643"/>
                  </a:cubicBezTo>
                  <a:cubicBezTo>
                    <a:pt x="11787" y="20643"/>
                    <a:pt x="11794" y="20643"/>
                    <a:pt x="11798" y="20650"/>
                  </a:cubicBezTo>
                  <a:cubicBezTo>
                    <a:pt x="11860" y="20671"/>
                    <a:pt x="11923" y="20692"/>
                    <a:pt x="11991" y="20713"/>
                  </a:cubicBezTo>
                  <a:cubicBezTo>
                    <a:pt x="11998" y="20713"/>
                    <a:pt x="12006" y="20720"/>
                    <a:pt x="12013" y="20720"/>
                  </a:cubicBezTo>
                  <a:cubicBezTo>
                    <a:pt x="12032" y="20727"/>
                    <a:pt x="12051" y="20734"/>
                    <a:pt x="12068" y="20741"/>
                  </a:cubicBezTo>
                  <a:cubicBezTo>
                    <a:pt x="12076" y="20741"/>
                    <a:pt x="12083" y="20741"/>
                    <a:pt x="12091" y="20748"/>
                  </a:cubicBezTo>
                  <a:cubicBezTo>
                    <a:pt x="12130" y="20755"/>
                    <a:pt x="12172" y="20770"/>
                    <a:pt x="12211" y="20784"/>
                  </a:cubicBezTo>
                  <a:cubicBezTo>
                    <a:pt x="12215" y="20784"/>
                    <a:pt x="12215" y="20784"/>
                    <a:pt x="12219" y="20784"/>
                  </a:cubicBezTo>
                  <a:cubicBezTo>
                    <a:pt x="12238" y="20791"/>
                    <a:pt x="12257" y="20798"/>
                    <a:pt x="12274" y="20805"/>
                  </a:cubicBezTo>
                  <a:cubicBezTo>
                    <a:pt x="12285" y="20805"/>
                    <a:pt x="12293" y="20812"/>
                    <a:pt x="12304" y="20812"/>
                  </a:cubicBezTo>
                  <a:cubicBezTo>
                    <a:pt x="12319" y="20819"/>
                    <a:pt x="12338" y="20826"/>
                    <a:pt x="12355" y="20833"/>
                  </a:cubicBezTo>
                  <a:cubicBezTo>
                    <a:pt x="12363" y="20833"/>
                    <a:pt x="12374" y="20833"/>
                    <a:pt x="12381" y="20840"/>
                  </a:cubicBezTo>
                  <a:cubicBezTo>
                    <a:pt x="12419" y="20847"/>
                    <a:pt x="12451" y="20861"/>
                    <a:pt x="12485" y="20868"/>
                  </a:cubicBezTo>
                  <a:cubicBezTo>
                    <a:pt x="12493" y="20875"/>
                    <a:pt x="12500" y="20875"/>
                    <a:pt x="12508" y="20875"/>
                  </a:cubicBezTo>
                  <a:cubicBezTo>
                    <a:pt x="12527" y="20882"/>
                    <a:pt x="12546" y="20889"/>
                    <a:pt x="12563" y="20889"/>
                  </a:cubicBezTo>
                  <a:cubicBezTo>
                    <a:pt x="12574" y="20896"/>
                    <a:pt x="12582" y="20896"/>
                    <a:pt x="12593" y="20903"/>
                  </a:cubicBezTo>
                  <a:cubicBezTo>
                    <a:pt x="12612" y="20910"/>
                    <a:pt x="12627" y="20910"/>
                    <a:pt x="12644" y="20917"/>
                  </a:cubicBezTo>
                  <a:cubicBezTo>
                    <a:pt x="12655" y="20917"/>
                    <a:pt x="12667" y="20924"/>
                    <a:pt x="12678" y="20924"/>
                  </a:cubicBezTo>
                  <a:cubicBezTo>
                    <a:pt x="12708" y="20938"/>
                    <a:pt x="12736" y="20945"/>
                    <a:pt x="12770" y="20952"/>
                  </a:cubicBezTo>
                  <a:cubicBezTo>
                    <a:pt x="12782" y="20952"/>
                    <a:pt x="12789" y="20960"/>
                    <a:pt x="12801" y="20960"/>
                  </a:cubicBezTo>
                  <a:cubicBezTo>
                    <a:pt x="12820" y="20967"/>
                    <a:pt x="12835" y="20974"/>
                    <a:pt x="12852" y="20974"/>
                  </a:cubicBezTo>
                  <a:cubicBezTo>
                    <a:pt x="12863" y="20981"/>
                    <a:pt x="12874" y="20981"/>
                    <a:pt x="12886" y="20988"/>
                  </a:cubicBezTo>
                  <a:cubicBezTo>
                    <a:pt x="12904" y="20988"/>
                    <a:pt x="12920" y="20995"/>
                    <a:pt x="12933" y="21002"/>
                  </a:cubicBezTo>
                  <a:cubicBezTo>
                    <a:pt x="12948" y="21002"/>
                    <a:pt x="12959" y="21002"/>
                    <a:pt x="12971" y="21009"/>
                  </a:cubicBezTo>
                  <a:cubicBezTo>
                    <a:pt x="13001" y="21016"/>
                    <a:pt x="13029" y="21023"/>
                    <a:pt x="13059" y="21030"/>
                  </a:cubicBezTo>
                  <a:cubicBezTo>
                    <a:pt x="13071" y="21037"/>
                    <a:pt x="13082" y="21037"/>
                    <a:pt x="13093" y="21044"/>
                  </a:cubicBezTo>
                  <a:cubicBezTo>
                    <a:pt x="13108" y="21044"/>
                    <a:pt x="13127" y="21051"/>
                    <a:pt x="13141" y="21051"/>
                  </a:cubicBezTo>
                  <a:cubicBezTo>
                    <a:pt x="13152" y="21058"/>
                    <a:pt x="13167" y="21058"/>
                    <a:pt x="13180" y="21065"/>
                  </a:cubicBezTo>
                  <a:cubicBezTo>
                    <a:pt x="13195" y="21065"/>
                    <a:pt x="13210" y="21072"/>
                    <a:pt x="13224" y="21072"/>
                  </a:cubicBezTo>
                  <a:cubicBezTo>
                    <a:pt x="13239" y="21079"/>
                    <a:pt x="13254" y="21086"/>
                    <a:pt x="13267" y="21086"/>
                  </a:cubicBezTo>
                  <a:cubicBezTo>
                    <a:pt x="13293" y="21093"/>
                    <a:pt x="13314" y="21100"/>
                    <a:pt x="13341" y="21107"/>
                  </a:cubicBezTo>
                  <a:cubicBezTo>
                    <a:pt x="13356" y="21107"/>
                    <a:pt x="13367" y="21114"/>
                    <a:pt x="13380" y="21114"/>
                  </a:cubicBezTo>
                  <a:cubicBezTo>
                    <a:pt x="13395" y="21121"/>
                    <a:pt x="13414" y="21121"/>
                    <a:pt x="13428" y="21128"/>
                  </a:cubicBezTo>
                  <a:cubicBezTo>
                    <a:pt x="13443" y="21128"/>
                    <a:pt x="13454" y="21135"/>
                    <a:pt x="13467" y="21135"/>
                  </a:cubicBezTo>
                  <a:cubicBezTo>
                    <a:pt x="13482" y="21143"/>
                    <a:pt x="13497" y="21143"/>
                    <a:pt x="13511" y="21150"/>
                  </a:cubicBezTo>
                  <a:cubicBezTo>
                    <a:pt x="13526" y="21150"/>
                    <a:pt x="13545" y="21157"/>
                    <a:pt x="13562" y="21157"/>
                  </a:cubicBezTo>
                  <a:cubicBezTo>
                    <a:pt x="13580" y="21164"/>
                    <a:pt x="13601" y="21171"/>
                    <a:pt x="13620" y="21171"/>
                  </a:cubicBezTo>
                  <a:cubicBezTo>
                    <a:pt x="13639" y="21178"/>
                    <a:pt x="13658" y="21185"/>
                    <a:pt x="13671" y="21185"/>
                  </a:cubicBezTo>
                  <a:cubicBezTo>
                    <a:pt x="13686" y="21192"/>
                    <a:pt x="13698" y="21192"/>
                    <a:pt x="13711" y="21192"/>
                  </a:cubicBezTo>
                  <a:cubicBezTo>
                    <a:pt x="13726" y="21199"/>
                    <a:pt x="13745" y="21199"/>
                    <a:pt x="13758" y="21206"/>
                  </a:cubicBezTo>
                  <a:cubicBezTo>
                    <a:pt x="13773" y="21206"/>
                    <a:pt x="13784" y="21213"/>
                    <a:pt x="13798" y="21213"/>
                  </a:cubicBezTo>
                  <a:cubicBezTo>
                    <a:pt x="13820" y="21220"/>
                    <a:pt x="13841" y="21227"/>
                    <a:pt x="13864" y="21227"/>
                  </a:cubicBezTo>
                  <a:cubicBezTo>
                    <a:pt x="13879" y="21234"/>
                    <a:pt x="13894" y="21234"/>
                    <a:pt x="13911" y="21241"/>
                  </a:cubicBezTo>
                  <a:cubicBezTo>
                    <a:pt x="13926" y="21241"/>
                    <a:pt x="13945" y="21248"/>
                    <a:pt x="13958" y="21248"/>
                  </a:cubicBezTo>
                  <a:cubicBezTo>
                    <a:pt x="13973" y="21255"/>
                    <a:pt x="13988" y="21255"/>
                    <a:pt x="14002" y="21255"/>
                  </a:cubicBezTo>
                  <a:cubicBezTo>
                    <a:pt x="14017" y="21262"/>
                    <a:pt x="14032" y="21262"/>
                    <a:pt x="14045" y="21269"/>
                  </a:cubicBezTo>
                  <a:cubicBezTo>
                    <a:pt x="14060" y="21269"/>
                    <a:pt x="14075" y="21269"/>
                    <a:pt x="14085" y="21276"/>
                  </a:cubicBezTo>
                  <a:cubicBezTo>
                    <a:pt x="14107" y="21276"/>
                    <a:pt x="14128" y="21283"/>
                    <a:pt x="14151" y="21290"/>
                  </a:cubicBezTo>
                  <a:cubicBezTo>
                    <a:pt x="14166" y="21290"/>
                    <a:pt x="14185" y="21297"/>
                    <a:pt x="14202" y="21297"/>
                  </a:cubicBezTo>
                  <a:cubicBezTo>
                    <a:pt x="14221" y="21304"/>
                    <a:pt x="14236" y="21304"/>
                    <a:pt x="14249" y="21304"/>
                  </a:cubicBezTo>
                  <a:cubicBezTo>
                    <a:pt x="14264" y="21311"/>
                    <a:pt x="14279" y="21311"/>
                    <a:pt x="14289" y="21318"/>
                  </a:cubicBezTo>
                  <a:cubicBezTo>
                    <a:pt x="14307" y="21318"/>
                    <a:pt x="14323" y="21318"/>
                    <a:pt x="14340" y="21326"/>
                  </a:cubicBezTo>
                  <a:cubicBezTo>
                    <a:pt x="14351" y="21326"/>
                    <a:pt x="14362" y="21333"/>
                    <a:pt x="14377" y="21333"/>
                  </a:cubicBezTo>
                  <a:cubicBezTo>
                    <a:pt x="14404" y="21340"/>
                    <a:pt x="14428" y="21340"/>
                    <a:pt x="14459" y="21347"/>
                  </a:cubicBezTo>
                  <a:cubicBezTo>
                    <a:pt x="14470" y="21347"/>
                    <a:pt x="14481" y="21347"/>
                    <a:pt x="14493" y="21354"/>
                  </a:cubicBezTo>
                  <a:cubicBezTo>
                    <a:pt x="14511" y="21354"/>
                    <a:pt x="14530" y="21361"/>
                    <a:pt x="14544" y="21361"/>
                  </a:cubicBezTo>
                  <a:cubicBezTo>
                    <a:pt x="14557" y="21361"/>
                    <a:pt x="14574" y="21368"/>
                    <a:pt x="14583" y="21368"/>
                  </a:cubicBezTo>
                  <a:cubicBezTo>
                    <a:pt x="14602" y="21368"/>
                    <a:pt x="14621" y="21375"/>
                    <a:pt x="14634" y="21375"/>
                  </a:cubicBezTo>
                  <a:cubicBezTo>
                    <a:pt x="14645" y="21382"/>
                    <a:pt x="14657" y="21382"/>
                    <a:pt x="14672" y="21382"/>
                  </a:cubicBezTo>
                  <a:cubicBezTo>
                    <a:pt x="14698" y="21389"/>
                    <a:pt x="14723" y="21389"/>
                    <a:pt x="14753" y="21396"/>
                  </a:cubicBezTo>
                  <a:cubicBezTo>
                    <a:pt x="14764" y="21396"/>
                    <a:pt x="14772" y="21396"/>
                    <a:pt x="14783" y="21403"/>
                  </a:cubicBezTo>
                  <a:cubicBezTo>
                    <a:pt x="14806" y="21403"/>
                    <a:pt x="14823" y="21410"/>
                    <a:pt x="14842" y="21410"/>
                  </a:cubicBezTo>
                  <a:cubicBezTo>
                    <a:pt x="14853" y="21410"/>
                    <a:pt x="14865" y="21410"/>
                    <a:pt x="14876" y="21417"/>
                  </a:cubicBezTo>
                  <a:cubicBezTo>
                    <a:pt x="14899" y="21417"/>
                    <a:pt x="14916" y="21424"/>
                    <a:pt x="14934" y="21424"/>
                  </a:cubicBezTo>
                  <a:cubicBezTo>
                    <a:pt x="14946" y="21424"/>
                    <a:pt x="14957" y="21424"/>
                    <a:pt x="14968" y="21431"/>
                  </a:cubicBezTo>
                  <a:cubicBezTo>
                    <a:pt x="14995" y="21431"/>
                    <a:pt x="15023" y="21438"/>
                    <a:pt x="15050" y="21438"/>
                  </a:cubicBezTo>
                  <a:cubicBezTo>
                    <a:pt x="15061" y="21438"/>
                    <a:pt x="15068" y="21445"/>
                    <a:pt x="15080" y="21445"/>
                  </a:cubicBezTo>
                  <a:cubicBezTo>
                    <a:pt x="15099" y="21445"/>
                    <a:pt x="15119" y="21452"/>
                    <a:pt x="15142" y="21452"/>
                  </a:cubicBezTo>
                  <a:cubicBezTo>
                    <a:pt x="15153" y="21452"/>
                    <a:pt x="15165" y="21452"/>
                    <a:pt x="15176" y="21459"/>
                  </a:cubicBezTo>
                  <a:cubicBezTo>
                    <a:pt x="15199" y="21459"/>
                    <a:pt x="15216" y="21459"/>
                    <a:pt x="15238" y="21466"/>
                  </a:cubicBezTo>
                  <a:cubicBezTo>
                    <a:pt x="15246" y="21466"/>
                    <a:pt x="15254" y="21466"/>
                    <a:pt x="15265" y="21466"/>
                  </a:cubicBezTo>
                  <a:cubicBezTo>
                    <a:pt x="15291" y="21473"/>
                    <a:pt x="15320" y="21473"/>
                    <a:pt x="15350" y="21480"/>
                  </a:cubicBezTo>
                  <a:cubicBezTo>
                    <a:pt x="15357" y="21480"/>
                    <a:pt x="15369" y="21480"/>
                    <a:pt x="15376" y="21480"/>
                  </a:cubicBezTo>
                  <a:cubicBezTo>
                    <a:pt x="15399" y="21487"/>
                    <a:pt x="15420" y="21487"/>
                    <a:pt x="15439" y="21487"/>
                  </a:cubicBezTo>
                  <a:cubicBezTo>
                    <a:pt x="15450" y="21494"/>
                    <a:pt x="15461" y="21494"/>
                    <a:pt x="15473" y="21494"/>
                  </a:cubicBezTo>
                  <a:cubicBezTo>
                    <a:pt x="15495" y="21494"/>
                    <a:pt x="15516" y="21501"/>
                    <a:pt x="15539" y="21501"/>
                  </a:cubicBezTo>
                  <a:cubicBezTo>
                    <a:pt x="15546" y="21501"/>
                    <a:pt x="15554" y="21501"/>
                    <a:pt x="15561" y="21501"/>
                  </a:cubicBezTo>
                  <a:cubicBezTo>
                    <a:pt x="15592" y="21509"/>
                    <a:pt x="15620" y="21509"/>
                    <a:pt x="15650" y="21516"/>
                  </a:cubicBezTo>
                  <a:cubicBezTo>
                    <a:pt x="15658" y="21516"/>
                    <a:pt x="15669" y="21516"/>
                    <a:pt x="15676" y="21516"/>
                  </a:cubicBezTo>
                  <a:cubicBezTo>
                    <a:pt x="15699" y="21516"/>
                    <a:pt x="15716" y="21523"/>
                    <a:pt x="15739" y="21523"/>
                  </a:cubicBezTo>
                  <a:cubicBezTo>
                    <a:pt x="15750" y="21523"/>
                    <a:pt x="15761" y="21523"/>
                    <a:pt x="15773" y="21523"/>
                  </a:cubicBezTo>
                  <a:cubicBezTo>
                    <a:pt x="15795" y="21530"/>
                    <a:pt x="15816" y="21530"/>
                    <a:pt x="15839" y="21530"/>
                  </a:cubicBezTo>
                  <a:cubicBezTo>
                    <a:pt x="15846" y="21530"/>
                    <a:pt x="15854" y="21530"/>
                    <a:pt x="15862" y="21537"/>
                  </a:cubicBezTo>
                  <a:cubicBezTo>
                    <a:pt x="15892" y="21537"/>
                    <a:pt x="15920" y="21537"/>
                    <a:pt x="15950" y="21544"/>
                  </a:cubicBezTo>
                  <a:cubicBezTo>
                    <a:pt x="15958" y="21544"/>
                    <a:pt x="15965" y="21544"/>
                    <a:pt x="15973" y="21544"/>
                  </a:cubicBezTo>
                  <a:cubicBezTo>
                    <a:pt x="15996" y="21544"/>
                    <a:pt x="16020" y="21551"/>
                    <a:pt x="16043" y="21551"/>
                  </a:cubicBezTo>
                  <a:cubicBezTo>
                    <a:pt x="16050" y="21551"/>
                    <a:pt x="16062" y="21551"/>
                    <a:pt x="16069" y="21551"/>
                  </a:cubicBezTo>
                  <a:cubicBezTo>
                    <a:pt x="16096" y="21551"/>
                    <a:pt x="16120" y="21558"/>
                    <a:pt x="16143" y="21558"/>
                  </a:cubicBezTo>
                  <a:cubicBezTo>
                    <a:pt x="16150" y="21558"/>
                    <a:pt x="16154" y="21558"/>
                    <a:pt x="16162" y="21558"/>
                  </a:cubicBezTo>
                  <a:cubicBezTo>
                    <a:pt x="16192" y="21558"/>
                    <a:pt x="16220" y="21565"/>
                    <a:pt x="16251" y="21565"/>
                  </a:cubicBezTo>
                  <a:cubicBezTo>
                    <a:pt x="16258" y="21565"/>
                    <a:pt x="16266" y="21565"/>
                    <a:pt x="16273" y="21565"/>
                  </a:cubicBezTo>
                  <a:cubicBezTo>
                    <a:pt x="16300" y="21565"/>
                    <a:pt x="16317" y="21572"/>
                    <a:pt x="16343" y="21572"/>
                  </a:cubicBezTo>
                  <a:cubicBezTo>
                    <a:pt x="16351" y="21572"/>
                    <a:pt x="16362" y="21572"/>
                    <a:pt x="16369" y="21572"/>
                  </a:cubicBezTo>
                  <a:cubicBezTo>
                    <a:pt x="16400" y="21572"/>
                    <a:pt x="16420" y="21572"/>
                    <a:pt x="16447" y="21579"/>
                  </a:cubicBezTo>
                  <a:cubicBezTo>
                    <a:pt x="16451" y="21579"/>
                    <a:pt x="16458" y="21579"/>
                    <a:pt x="16462" y="21579"/>
                  </a:cubicBezTo>
                  <a:cubicBezTo>
                    <a:pt x="16492" y="21579"/>
                    <a:pt x="16521" y="21579"/>
                    <a:pt x="16551" y="21579"/>
                  </a:cubicBezTo>
                  <a:cubicBezTo>
                    <a:pt x="16558" y="21579"/>
                    <a:pt x="16570" y="21586"/>
                    <a:pt x="16577" y="21586"/>
                  </a:cubicBezTo>
                  <a:cubicBezTo>
                    <a:pt x="16600" y="21586"/>
                    <a:pt x="16621" y="21586"/>
                    <a:pt x="16643" y="21586"/>
                  </a:cubicBezTo>
                  <a:cubicBezTo>
                    <a:pt x="16655" y="21586"/>
                    <a:pt x="16662" y="21586"/>
                    <a:pt x="16673" y="21586"/>
                  </a:cubicBezTo>
                  <a:cubicBezTo>
                    <a:pt x="16700" y="21586"/>
                    <a:pt x="16728" y="21593"/>
                    <a:pt x="16755" y="21593"/>
                  </a:cubicBezTo>
                  <a:lnTo>
                    <a:pt x="16762" y="21593"/>
                  </a:lnTo>
                  <a:cubicBezTo>
                    <a:pt x="16792" y="21593"/>
                    <a:pt x="16821" y="21593"/>
                    <a:pt x="16851" y="21593"/>
                  </a:cubicBezTo>
                  <a:cubicBezTo>
                    <a:pt x="16862" y="21593"/>
                    <a:pt x="16870" y="21593"/>
                    <a:pt x="16877" y="21593"/>
                  </a:cubicBezTo>
                  <a:cubicBezTo>
                    <a:pt x="16904" y="21593"/>
                    <a:pt x="16921" y="21593"/>
                    <a:pt x="16944" y="21600"/>
                  </a:cubicBezTo>
                  <a:cubicBezTo>
                    <a:pt x="16955" y="21600"/>
                    <a:pt x="16966" y="21600"/>
                    <a:pt x="16974" y="21600"/>
                  </a:cubicBezTo>
                  <a:cubicBezTo>
                    <a:pt x="17004" y="21600"/>
                    <a:pt x="17032" y="21600"/>
                    <a:pt x="17062" y="21600"/>
                  </a:cubicBezTo>
                  <a:lnTo>
                    <a:pt x="17066" y="21600"/>
                  </a:lnTo>
                  <a:cubicBezTo>
                    <a:pt x="17096" y="21600"/>
                    <a:pt x="17125" y="21600"/>
                    <a:pt x="17155" y="21600"/>
                  </a:cubicBezTo>
                  <a:cubicBezTo>
                    <a:pt x="17163" y="21600"/>
                    <a:pt x="17174" y="21600"/>
                    <a:pt x="17181" y="21600"/>
                  </a:cubicBezTo>
                  <a:cubicBezTo>
                    <a:pt x="17208" y="21600"/>
                    <a:pt x="17225" y="21600"/>
                    <a:pt x="17251" y="21600"/>
                  </a:cubicBezTo>
                  <a:cubicBezTo>
                    <a:pt x="17259" y="21600"/>
                    <a:pt x="17266" y="21600"/>
                    <a:pt x="17278" y="21600"/>
                  </a:cubicBezTo>
                  <a:cubicBezTo>
                    <a:pt x="17308" y="21600"/>
                    <a:pt x="17336" y="21600"/>
                    <a:pt x="17366" y="21600"/>
                  </a:cubicBezTo>
                  <a:lnTo>
                    <a:pt x="21600" y="21600"/>
                  </a:lnTo>
                  <a:lnTo>
                    <a:pt x="21600" y="7524"/>
                  </a:lnTo>
                  <a:lnTo>
                    <a:pt x="17366" y="7524"/>
                  </a:lnTo>
                  <a:cubicBezTo>
                    <a:pt x="12667" y="7485"/>
                    <a:pt x="8120" y="4902"/>
                    <a:pt x="4211" y="0"/>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6" name="Shape 893"/>
            <p:cNvSpPr/>
            <p:nvPr/>
          </p:nvSpPr>
          <p:spPr>
            <a:xfrm>
              <a:off x="42332" y="0"/>
              <a:ext cx="92078" cy="64818"/>
            </a:xfrm>
            <a:custGeom>
              <a:avLst/>
              <a:gdLst/>
              <a:ahLst/>
              <a:cxnLst>
                <a:cxn ang="0">
                  <a:pos x="wd2" y="hd2"/>
                </a:cxn>
                <a:cxn ang="5400000">
                  <a:pos x="wd2" y="hd2"/>
                </a:cxn>
                <a:cxn ang="10800000">
                  <a:pos x="wd2" y="hd2"/>
                </a:cxn>
                <a:cxn ang="16200000">
                  <a:pos x="wd2" y="hd2"/>
                </a:cxn>
              </a:cxnLst>
              <a:rect l="0" t="0" r="r" b="b"/>
              <a:pathLst>
                <a:path w="21600" h="21600" extrusionOk="0">
                  <a:moveTo>
                    <a:pt x="21600" y="11152"/>
                  </a:moveTo>
                  <a:lnTo>
                    <a:pt x="21066" y="0"/>
                  </a:lnTo>
                  <a:cubicBezTo>
                    <a:pt x="17334" y="355"/>
                    <a:pt x="13773" y="1604"/>
                    <a:pt x="10485" y="3597"/>
                  </a:cubicBezTo>
                  <a:cubicBezTo>
                    <a:pt x="10481" y="3597"/>
                    <a:pt x="10477" y="3603"/>
                    <a:pt x="10473" y="3603"/>
                  </a:cubicBezTo>
                  <a:cubicBezTo>
                    <a:pt x="10445" y="3620"/>
                    <a:pt x="10420" y="3636"/>
                    <a:pt x="10392" y="3653"/>
                  </a:cubicBezTo>
                  <a:cubicBezTo>
                    <a:pt x="10388" y="3653"/>
                    <a:pt x="10384" y="3659"/>
                    <a:pt x="10380" y="3659"/>
                  </a:cubicBezTo>
                  <a:cubicBezTo>
                    <a:pt x="10356" y="3675"/>
                    <a:pt x="10331" y="3692"/>
                    <a:pt x="10307" y="3709"/>
                  </a:cubicBezTo>
                  <a:cubicBezTo>
                    <a:pt x="10299" y="3715"/>
                    <a:pt x="10295" y="3715"/>
                    <a:pt x="10287" y="3720"/>
                  </a:cubicBezTo>
                  <a:cubicBezTo>
                    <a:pt x="10264" y="3737"/>
                    <a:pt x="10242" y="3748"/>
                    <a:pt x="10218" y="3765"/>
                  </a:cubicBezTo>
                  <a:cubicBezTo>
                    <a:pt x="10210" y="3770"/>
                    <a:pt x="10202" y="3770"/>
                    <a:pt x="10198" y="3776"/>
                  </a:cubicBezTo>
                  <a:cubicBezTo>
                    <a:pt x="10175" y="3793"/>
                    <a:pt x="10153" y="3804"/>
                    <a:pt x="10129" y="3821"/>
                  </a:cubicBezTo>
                  <a:cubicBezTo>
                    <a:pt x="10121" y="3826"/>
                    <a:pt x="10113" y="3832"/>
                    <a:pt x="10105" y="3832"/>
                  </a:cubicBezTo>
                  <a:cubicBezTo>
                    <a:pt x="10082" y="3849"/>
                    <a:pt x="10060" y="3866"/>
                    <a:pt x="10036" y="3877"/>
                  </a:cubicBezTo>
                  <a:cubicBezTo>
                    <a:pt x="10032" y="3882"/>
                    <a:pt x="10024" y="3888"/>
                    <a:pt x="10017" y="3893"/>
                  </a:cubicBezTo>
                  <a:cubicBezTo>
                    <a:pt x="9993" y="3905"/>
                    <a:pt x="9971" y="3921"/>
                    <a:pt x="9947" y="3938"/>
                  </a:cubicBezTo>
                  <a:cubicBezTo>
                    <a:pt x="9939" y="3944"/>
                    <a:pt x="9935" y="3944"/>
                    <a:pt x="9928" y="3949"/>
                  </a:cubicBezTo>
                  <a:cubicBezTo>
                    <a:pt x="9900" y="3966"/>
                    <a:pt x="9878" y="3983"/>
                    <a:pt x="9851" y="4000"/>
                  </a:cubicBezTo>
                  <a:cubicBezTo>
                    <a:pt x="9847" y="4005"/>
                    <a:pt x="9843" y="4005"/>
                    <a:pt x="9839" y="4005"/>
                  </a:cubicBezTo>
                  <a:cubicBezTo>
                    <a:pt x="9781" y="4044"/>
                    <a:pt x="9722" y="4081"/>
                    <a:pt x="9665" y="4120"/>
                  </a:cubicBezTo>
                  <a:cubicBezTo>
                    <a:pt x="9653" y="4131"/>
                    <a:pt x="9641" y="4137"/>
                    <a:pt x="9629" y="4142"/>
                  </a:cubicBezTo>
                  <a:cubicBezTo>
                    <a:pt x="9609" y="4153"/>
                    <a:pt x="9594" y="4165"/>
                    <a:pt x="9576" y="4181"/>
                  </a:cubicBezTo>
                  <a:cubicBezTo>
                    <a:pt x="9564" y="4187"/>
                    <a:pt x="9548" y="4198"/>
                    <a:pt x="9534" y="4209"/>
                  </a:cubicBezTo>
                  <a:cubicBezTo>
                    <a:pt x="9521" y="4220"/>
                    <a:pt x="9507" y="4226"/>
                    <a:pt x="9493" y="4237"/>
                  </a:cubicBezTo>
                  <a:cubicBezTo>
                    <a:pt x="9477" y="4248"/>
                    <a:pt x="9461" y="4260"/>
                    <a:pt x="9451" y="4265"/>
                  </a:cubicBezTo>
                  <a:cubicBezTo>
                    <a:pt x="9436" y="4276"/>
                    <a:pt x="9424" y="4288"/>
                    <a:pt x="9410" y="4299"/>
                  </a:cubicBezTo>
                  <a:cubicBezTo>
                    <a:pt x="9394" y="4304"/>
                    <a:pt x="9378" y="4316"/>
                    <a:pt x="9360" y="4327"/>
                  </a:cubicBezTo>
                  <a:cubicBezTo>
                    <a:pt x="9349" y="4338"/>
                    <a:pt x="9337" y="4343"/>
                    <a:pt x="9321" y="4355"/>
                  </a:cubicBezTo>
                  <a:cubicBezTo>
                    <a:pt x="9305" y="4366"/>
                    <a:pt x="9289" y="4377"/>
                    <a:pt x="9275" y="4388"/>
                  </a:cubicBezTo>
                  <a:cubicBezTo>
                    <a:pt x="9264" y="4394"/>
                    <a:pt x="9252" y="4405"/>
                    <a:pt x="9236" y="4416"/>
                  </a:cubicBezTo>
                  <a:cubicBezTo>
                    <a:pt x="9220" y="4427"/>
                    <a:pt x="9204" y="4439"/>
                    <a:pt x="9187" y="4450"/>
                  </a:cubicBezTo>
                  <a:cubicBezTo>
                    <a:pt x="9175" y="4455"/>
                    <a:pt x="9167" y="4466"/>
                    <a:pt x="9151" y="4472"/>
                  </a:cubicBezTo>
                  <a:cubicBezTo>
                    <a:pt x="9135" y="4483"/>
                    <a:pt x="9119" y="4494"/>
                    <a:pt x="9102" y="4506"/>
                  </a:cubicBezTo>
                  <a:cubicBezTo>
                    <a:pt x="9090" y="4517"/>
                    <a:pt x="9078" y="4522"/>
                    <a:pt x="9066" y="4534"/>
                  </a:cubicBezTo>
                  <a:cubicBezTo>
                    <a:pt x="9050" y="4545"/>
                    <a:pt x="9030" y="4556"/>
                    <a:pt x="9013" y="4573"/>
                  </a:cubicBezTo>
                  <a:cubicBezTo>
                    <a:pt x="9005" y="4578"/>
                    <a:pt x="8997" y="4584"/>
                    <a:pt x="8985" y="4589"/>
                  </a:cubicBezTo>
                  <a:cubicBezTo>
                    <a:pt x="8965" y="4606"/>
                    <a:pt x="8945" y="4617"/>
                    <a:pt x="8928" y="4629"/>
                  </a:cubicBezTo>
                  <a:cubicBezTo>
                    <a:pt x="8920" y="4634"/>
                    <a:pt x="8912" y="4640"/>
                    <a:pt x="8908" y="4645"/>
                  </a:cubicBezTo>
                  <a:cubicBezTo>
                    <a:pt x="8884" y="4662"/>
                    <a:pt x="8863" y="4679"/>
                    <a:pt x="8843" y="4696"/>
                  </a:cubicBezTo>
                  <a:lnTo>
                    <a:pt x="8835" y="4696"/>
                  </a:lnTo>
                  <a:cubicBezTo>
                    <a:pt x="8592" y="4869"/>
                    <a:pt x="8349" y="5045"/>
                    <a:pt x="8106" y="5227"/>
                  </a:cubicBezTo>
                  <a:lnTo>
                    <a:pt x="8102" y="5227"/>
                  </a:lnTo>
                  <a:cubicBezTo>
                    <a:pt x="5098" y="7471"/>
                    <a:pt x="2367" y="10358"/>
                    <a:pt x="0" y="13754"/>
                  </a:cubicBezTo>
                  <a:lnTo>
                    <a:pt x="5632" y="21600"/>
                  </a:lnTo>
                  <a:cubicBezTo>
                    <a:pt x="9914" y="15426"/>
                    <a:pt x="15583" y="11725"/>
                    <a:pt x="21600" y="11152"/>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7" name="Shape 894"/>
            <p:cNvSpPr/>
            <p:nvPr/>
          </p:nvSpPr>
          <p:spPr>
            <a:xfrm>
              <a:off x="397930" y="578023"/>
              <a:ext cx="100546" cy="36128"/>
            </a:xfrm>
            <a:custGeom>
              <a:avLst/>
              <a:gdLst/>
              <a:ahLst/>
              <a:cxnLst>
                <a:cxn ang="0">
                  <a:pos x="wd2" y="hd2"/>
                </a:cxn>
                <a:cxn ang="5400000">
                  <a:pos x="wd2" y="hd2"/>
                </a:cxn>
                <a:cxn ang="10800000">
                  <a:pos x="wd2" y="hd2"/>
                </a:cxn>
                <a:cxn ang="16200000">
                  <a:pos x="wd2" y="hd2"/>
                </a:cxn>
              </a:cxnLst>
              <a:rect l="0" t="0" r="r" b="b"/>
              <a:pathLst>
                <a:path w="21600" h="21600" extrusionOk="0">
                  <a:moveTo>
                    <a:pt x="15576" y="1347"/>
                  </a:moveTo>
                  <a:lnTo>
                    <a:pt x="0" y="1347"/>
                  </a:lnTo>
                  <a:lnTo>
                    <a:pt x="0" y="21600"/>
                  </a:lnTo>
                  <a:lnTo>
                    <a:pt x="15576" y="21600"/>
                  </a:lnTo>
                  <a:cubicBezTo>
                    <a:pt x="15609" y="21600"/>
                    <a:pt x="15639" y="21600"/>
                    <a:pt x="15675" y="21600"/>
                  </a:cubicBezTo>
                  <a:cubicBezTo>
                    <a:pt x="15690" y="21600"/>
                    <a:pt x="15708" y="21600"/>
                    <a:pt x="15720" y="21600"/>
                  </a:cubicBezTo>
                  <a:cubicBezTo>
                    <a:pt x="15738" y="21600"/>
                    <a:pt x="15753" y="21600"/>
                    <a:pt x="15769" y="21600"/>
                  </a:cubicBezTo>
                  <a:cubicBezTo>
                    <a:pt x="15785" y="21600"/>
                    <a:pt x="15802" y="21600"/>
                    <a:pt x="15818" y="21600"/>
                  </a:cubicBezTo>
                  <a:cubicBezTo>
                    <a:pt x="15834" y="21600"/>
                    <a:pt x="15850" y="21600"/>
                    <a:pt x="15863" y="21600"/>
                  </a:cubicBezTo>
                  <a:cubicBezTo>
                    <a:pt x="15881" y="21600"/>
                    <a:pt x="15892" y="21600"/>
                    <a:pt x="15908" y="21600"/>
                  </a:cubicBezTo>
                  <a:cubicBezTo>
                    <a:pt x="15924" y="21600"/>
                    <a:pt x="15944" y="21600"/>
                    <a:pt x="15960" y="21600"/>
                  </a:cubicBezTo>
                  <a:cubicBezTo>
                    <a:pt x="15975" y="21600"/>
                    <a:pt x="15993" y="21590"/>
                    <a:pt x="16005" y="21590"/>
                  </a:cubicBezTo>
                  <a:cubicBezTo>
                    <a:pt x="16023" y="21590"/>
                    <a:pt x="16038" y="21590"/>
                    <a:pt x="16054" y="21590"/>
                  </a:cubicBezTo>
                  <a:cubicBezTo>
                    <a:pt x="16070" y="21590"/>
                    <a:pt x="16090" y="21590"/>
                    <a:pt x="16106" y="21590"/>
                  </a:cubicBezTo>
                  <a:cubicBezTo>
                    <a:pt x="16121" y="21590"/>
                    <a:pt x="16135" y="21590"/>
                    <a:pt x="16148" y="21590"/>
                  </a:cubicBezTo>
                  <a:cubicBezTo>
                    <a:pt x="16166" y="21590"/>
                    <a:pt x="16184" y="21580"/>
                    <a:pt x="16204" y="21580"/>
                  </a:cubicBezTo>
                  <a:cubicBezTo>
                    <a:pt x="16214" y="21580"/>
                    <a:pt x="16229" y="21580"/>
                    <a:pt x="16241" y="21580"/>
                  </a:cubicBezTo>
                  <a:cubicBezTo>
                    <a:pt x="16263" y="21580"/>
                    <a:pt x="16283" y="21580"/>
                    <a:pt x="16305" y="21580"/>
                  </a:cubicBezTo>
                  <a:cubicBezTo>
                    <a:pt x="16315" y="21580"/>
                    <a:pt x="16326" y="21580"/>
                    <a:pt x="16337" y="21570"/>
                  </a:cubicBezTo>
                  <a:cubicBezTo>
                    <a:pt x="16359" y="21570"/>
                    <a:pt x="16375" y="21570"/>
                    <a:pt x="16397" y="21570"/>
                  </a:cubicBezTo>
                  <a:cubicBezTo>
                    <a:pt x="16411" y="21570"/>
                    <a:pt x="16422" y="21570"/>
                    <a:pt x="16434" y="21570"/>
                  </a:cubicBezTo>
                  <a:cubicBezTo>
                    <a:pt x="16452" y="21570"/>
                    <a:pt x="16470" y="21559"/>
                    <a:pt x="16490" y="21559"/>
                  </a:cubicBezTo>
                  <a:cubicBezTo>
                    <a:pt x="16505" y="21559"/>
                    <a:pt x="16516" y="21559"/>
                    <a:pt x="16528" y="21559"/>
                  </a:cubicBezTo>
                  <a:cubicBezTo>
                    <a:pt x="16553" y="21559"/>
                    <a:pt x="16573" y="21549"/>
                    <a:pt x="16598" y="21549"/>
                  </a:cubicBezTo>
                  <a:cubicBezTo>
                    <a:pt x="16606" y="21549"/>
                    <a:pt x="16616" y="21549"/>
                    <a:pt x="16624" y="21549"/>
                  </a:cubicBezTo>
                  <a:cubicBezTo>
                    <a:pt x="16645" y="21549"/>
                    <a:pt x="16665" y="21549"/>
                    <a:pt x="16690" y="21539"/>
                  </a:cubicBezTo>
                  <a:cubicBezTo>
                    <a:pt x="16701" y="21539"/>
                    <a:pt x="16708" y="21539"/>
                    <a:pt x="16719" y="21539"/>
                  </a:cubicBezTo>
                  <a:cubicBezTo>
                    <a:pt x="16745" y="21539"/>
                    <a:pt x="16764" y="21529"/>
                    <a:pt x="16790" y="21529"/>
                  </a:cubicBezTo>
                  <a:cubicBezTo>
                    <a:pt x="16797" y="21529"/>
                    <a:pt x="16808" y="21529"/>
                    <a:pt x="16815" y="21529"/>
                  </a:cubicBezTo>
                  <a:cubicBezTo>
                    <a:pt x="16840" y="21529"/>
                    <a:pt x="16864" y="21519"/>
                    <a:pt x="16889" y="21519"/>
                  </a:cubicBezTo>
                  <a:cubicBezTo>
                    <a:pt x="16896" y="21519"/>
                    <a:pt x="16903" y="21519"/>
                    <a:pt x="16910" y="21519"/>
                  </a:cubicBezTo>
                  <a:cubicBezTo>
                    <a:pt x="16936" y="21509"/>
                    <a:pt x="16963" y="21509"/>
                    <a:pt x="16988" y="21509"/>
                  </a:cubicBezTo>
                  <a:cubicBezTo>
                    <a:pt x="16995" y="21509"/>
                    <a:pt x="16999" y="21509"/>
                    <a:pt x="17006" y="21509"/>
                  </a:cubicBezTo>
                  <a:cubicBezTo>
                    <a:pt x="17031" y="21499"/>
                    <a:pt x="17055" y="21499"/>
                    <a:pt x="17083" y="21489"/>
                  </a:cubicBezTo>
                  <a:cubicBezTo>
                    <a:pt x="17087" y="21489"/>
                    <a:pt x="17094" y="21489"/>
                    <a:pt x="17102" y="21489"/>
                  </a:cubicBezTo>
                  <a:cubicBezTo>
                    <a:pt x="17130" y="21489"/>
                    <a:pt x="17154" y="21478"/>
                    <a:pt x="17183" y="21478"/>
                  </a:cubicBezTo>
                  <a:cubicBezTo>
                    <a:pt x="17186" y="21478"/>
                    <a:pt x="17193" y="21478"/>
                    <a:pt x="17197" y="21478"/>
                  </a:cubicBezTo>
                  <a:cubicBezTo>
                    <a:pt x="17226" y="21468"/>
                    <a:pt x="17249" y="21468"/>
                    <a:pt x="17278" y="21458"/>
                  </a:cubicBezTo>
                  <a:cubicBezTo>
                    <a:pt x="17282" y="21458"/>
                    <a:pt x="17289" y="21458"/>
                    <a:pt x="17293" y="21458"/>
                  </a:cubicBezTo>
                  <a:cubicBezTo>
                    <a:pt x="17321" y="21458"/>
                    <a:pt x="17349" y="21448"/>
                    <a:pt x="17374" y="21448"/>
                  </a:cubicBezTo>
                  <a:cubicBezTo>
                    <a:pt x="17381" y="21448"/>
                    <a:pt x="17385" y="21448"/>
                    <a:pt x="17388" y="21448"/>
                  </a:cubicBezTo>
                  <a:cubicBezTo>
                    <a:pt x="17417" y="21438"/>
                    <a:pt x="17440" y="21438"/>
                    <a:pt x="17469" y="21428"/>
                  </a:cubicBezTo>
                  <a:cubicBezTo>
                    <a:pt x="17473" y="21428"/>
                    <a:pt x="17480" y="21428"/>
                    <a:pt x="17484" y="21428"/>
                  </a:cubicBezTo>
                  <a:cubicBezTo>
                    <a:pt x="17513" y="21418"/>
                    <a:pt x="17540" y="21418"/>
                    <a:pt x="17565" y="21408"/>
                  </a:cubicBezTo>
                  <a:cubicBezTo>
                    <a:pt x="17572" y="21408"/>
                    <a:pt x="17576" y="21408"/>
                    <a:pt x="17579" y="21408"/>
                  </a:cubicBezTo>
                  <a:cubicBezTo>
                    <a:pt x="17608" y="21408"/>
                    <a:pt x="17632" y="21397"/>
                    <a:pt x="17660" y="21397"/>
                  </a:cubicBezTo>
                  <a:cubicBezTo>
                    <a:pt x="17664" y="21397"/>
                    <a:pt x="17668" y="21387"/>
                    <a:pt x="17675" y="21387"/>
                  </a:cubicBezTo>
                  <a:cubicBezTo>
                    <a:pt x="17700" y="21387"/>
                    <a:pt x="17727" y="21377"/>
                    <a:pt x="17756" y="21377"/>
                  </a:cubicBezTo>
                  <a:cubicBezTo>
                    <a:pt x="17760" y="21377"/>
                    <a:pt x="17763" y="21377"/>
                    <a:pt x="17770" y="21367"/>
                  </a:cubicBezTo>
                  <a:cubicBezTo>
                    <a:pt x="17796" y="21367"/>
                    <a:pt x="17823" y="21357"/>
                    <a:pt x="17852" y="21357"/>
                  </a:cubicBezTo>
                  <a:cubicBezTo>
                    <a:pt x="17855" y="21357"/>
                    <a:pt x="17859" y="21347"/>
                    <a:pt x="17862" y="21347"/>
                  </a:cubicBezTo>
                  <a:cubicBezTo>
                    <a:pt x="17891" y="21347"/>
                    <a:pt x="17918" y="21337"/>
                    <a:pt x="17947" y="21337"/>
                  </a:cubicBezTo>
                  <a:cubicBezTo>
                    <a:pt x="17951" y="21327"/>
                    <a:pt x="17954" y="21327"/>
                    <a:pt x="17958" y="21327"/>
                  </a:cubicBezTo>
                  <a:cubicBezTo>
                    <a:pt x="17987" y="21327"/>
                    <a:pt x="18014" y="21316"/>
                    <a:pt x="18043" y="21306"/>
                  </a:cubicBezTo>
                  <a:cubicBezTo>
                    <a:pt x="18046" y="21306"/>
                    <a:pt x="18050" y="21306"/>
                    <a:pt x="18053" y="21306"/>
                  </a:cubicBezTo>
                  <a:cubicBezTo>
                    <a:pt x="18082" y="21296"/>
                    <a:pt x="18106" y="21296"/>
                    <a:pt x="18135" y="21286"/>
                  </a:cubicBezTo>
                  <a:cubicBezTo>
                    <a:pt x="18138" y="21286"/>
                    <a:pt x="18145" y="21286"/>
                    <a:pt x="18149" y="21286"/>
                  </a:cubicBezTo>
                  <a:cubicBezTo>
                    <a:pt x="18178" y="21276"/>
                    <a:pt x="18201" y="21276"/>
                    <a:pt x="18230" y="21266"/>
                  </a:cubicBezTo>
                  <a:cubicBezTo>
                    <a:pt x="18234" y="21266"/>
                    <a:pt x="18237" y="21266"/>
                    <a:pt x="18245" y="21256"/>
                  </a:cubicBezTo>
                  <a:cubicBezTo>
                    <a:pt x="18273" y="21256"/>
                    <a:pt x="18300" y="21246"/>
                    <a:pt x="18329" y="21235"/>
                  </a:cubicBezTo>
                  <a:cubicBezTo>
                    <a:pt x="18329" y="21235"/>
                    <a:pt x="18333" y="21235"/>
                    <a:pt x="18337" y="21235"/>
                  </a:cubicBezTo>
                  <a:cubicBezTo>
                    <a:pt x="18365" y="21225"/>
                    <a:pt x="18392" y="21225"/>
                    <a:pt x="18421" y="21215"/>
                  </a:cubicBezTo>
                  <a:cubicBezTo>
                    <a:pt x="18425" y="21215"/>
                    <a:pt x="18429" y="21215"/>
                    <a:pt x="18432" y="21215"/>
                  </a:cubicBezTo>
                  <a:cubicBezTo>
                    <a:pt x="18461" y="21205"/>
                    <a:pt x="18488" y="21195"/>
                    <a:pt x="18517" y="21185"/>
                  </a:cubicBezTo>
                  <a:cubicBezTo>
                    <a:pt x="18520" y="21185"/>
                    <a:pt x="18524" y="21185"/>
                    <a:pt x="18528" y="21185"/>
                  </a:cubicBezTo>
                  <a:cubicBezTo>
                    <a:pt x="18553" y="21175"/>
                    <a:pt x="18580" y="21165"/>
                    <a:pt x="18609" y="21165"/>
                  </a:cubicBezTo>
                  <a:cubicBezTo>
                    <a:pt x="18612" y="21154"/>
                    <a:pt x="18616" y="21154"/>
                    <a:pt x="18620" y="21154"/>
                  </a:cubicBezTo>
                  <a:cubicBezTo>
                    <a:pt x="18648" y="21144"/>
                    <a:pt x="18676" y="21144"/>
                    <a:pt x="18704" y="21134"/>
                  </a:cubicBezTo>
                  <a:cubicBezTo>
                    <a:pt x="18708" y="21134"/>
                    <a:pt x="18712" y="21134"/>
                    <a:pt x="18715" y="21124"/>
                  </a:cubicBezTo>
                  <a:cubicBezTo>
                    <a:pt x="18744" y="21124"/>
                    <a:pt x="18771" y="21114"/>
                    <a:pt x="18800" y="21104"/>
                  </a:cubicBezTo>
                  <a:cubicBezTo>
                    <a:pt x="18804" y="21104"/>
                    <a:pt x="18807" y="21104"/>
                    <a:pt x="18807" y="21104"/>
                  </a:cubicBezTo>
                  <a:cubicBezTo>
                    <a:pt x="18840" y="21094"/>
                    <a:pt x="18867" y="21084"/>
                    <a:pt x="18895" y="21073"/>
                  </a:cubicBezTo>
                  <a:cubicBezTo>
                    <a:pt x="18895" y="21073"/>
                    <a:pt x="18899" y="21073"/>
                    <a:pt x="18903" y="21073"/>
                  </a:cubicBezTo>
                  <a:cubicBezTo>
                    <a:pt x="18932" y="21063"/>
                    <a:pt x="18962" y="21053"/>
                    <a:pt x="18991" y="21043"/>
                  </a:cubicBezTo>
                  <a:lnTo>
                    <a:pt x="18995" y="21043"/>
                  </a:lnTo>
                  <a:cubicBezTo>
                    <a:pt x="19027" y="21033"/>
                    <a:pt x="19054" y="21023"/>
                    <a:pt x="19087" y="21013"/>
                  </a:cubicBezTo>
                  <a:lnTo>
                    <a:pt x="19090" y="21013"/>
                  </a:lnTo>
                  <a:cubicBezTo>
                    <a:pt x="19119" y="21003"/>
                    <a:pt x="19146" y="20992"/>
                    <a:pt x="19179" y="20982"/>
                  </a:cubicBezTo>
                  <a:cubicBezTo>
                    <a:pt x="19179" y="20982"/>
                    <a:pt x="19182" y="20972"/>
                    <a:pt x="19186" y="20972"/>
                  </a:cubicBezTo>
                  <a:cubicBezTo>
                    <a:pt x="19215" y="20962"/>
                    <a:pt x="19238" y="20952"/>
                    <a:pt x="19267" y="20952"/>
                  </a:cubicBezTo>
                  <a:cubicBezTo>
                    <a:pt x="19271" y="20942"/>
                    <a:pt x="19274" y="20942"/>
                    <a:pt x="19278" y="20942"/>
                  </a:cubicBezTo>
                  <a:cubicBezTo>
                    <a:pt x="19307" y="20932"/>
                    <a:pt x="19330" y="20922"/>
                    <a:pt x="19359" y="20911"/>
                  </a:cubicBezTo>
                  <a:cubicBezTo>
                    <a:pt x="19362" y="20911"/>
                    <a:pt x="19366" y="20911"/>
                    <a:pt x="19373" y="20911"/>
                  </a:cubicBezTo>
                  <a:cubicBezTo>
                    <a:pt x="19399" y="20901"/>
                    <a:pt x="19426" y="20891"/>
                    <a:pt x="19451" y="20881"/>
                  </a:cubicBezTo>
                  <a:cubicBezTo>
                    <a:pt x="19458" y="20881"/>
                    <a:pt x="19462" y="20871"/>
                    <a:pt x="19465" y="20871"/>
                  </a:cubicBezTo>
                  <a:cubicBezTo>
                    <a:pt x="19494" y="20861"/>
                    <a:pt x="19518" y="20851"/>
                    <a:pt x="19546" y="20841"/>
                  </a:cubicBezTo>
                  <a:cubicBezTo>
                    <a:pt x="19550" y="20841"/>
                    <a:pt x="19554" y="20841"/>
                    <a:pt x="19561" y="20841"/>
                  </a:cubicBezTo>
                  <a:cubicBezTo>
                    <a:pt x="19586" y="20830"/>
                    <a:pt x="19609" y="20820"/>
                    <a:pt x="19635" y="20810"/>
                  </a:cubicBezTo>
                  <a:cubicBezTo>
                    <a:pt x="19642" y="20810"/>
                    <a:pt x="19649" y="20800"/>
                    <a:pt x="19653" y="20800"/>
                  </a:cubicBezTo>
                  <a:cubicBezTo>
                    <a:pt x="19678" y="20790"/>
                    <a:pt x="19701" y="20780"/>
                    <a:pt x="19727" y="20770"/>
                  </a:cubicBezTo>
                  <a:cubicBezTo>
                    <a:pt x="19734" y="20770"/>
                    <a:pt x="19741" y="20770"/>
                    <a:pt x="19748" y="20770"/>
                  </a:cubicBezTo>
                  <a:cubicBezTo>
                    <a:pt x="19774" y="20749"/>
                    <a:pt x="19797" y="20739"/>
                    <a:pt x="19822" y="20729"/>
                  </a:cubicBezTo>
                  <a:cubicBezTo>
                    <a:pt x="19829" y="20729"/>
                    <a:pt x="19833" y="20729"/>
                    <a:pt x="19840" y="20729"/>
                  </a:cubicBezTo>
                  <a:cubicBezTo>
                    <a:pt x="19866" y="20719"/>
                    <a:pt x="19889" y="20709"/>
                    <a:pt x="19914" y="20699"/>
                  </a:cubicBezTo>
                  <a:cubicBezTo>
                    <a:pt x="19921" y="20689"/>
                    <a:pt x="19925" y="20689"/>
                    <a:pt x="19932" y="20689"/>
                  </a:cubicBezTo>
                  <a:cubicBezTo>
                    <a:pt x="19957" y="20678"/>
                    <a:pt x="19981" y="20668"/>
                    <a:pt x="20006" y="20658"/>
                  </a:cubicBezTo>
                  <a:cubicBezTo>
                    <a:pt x="20013" y="20658"/>
                    <a:pt x="20021" y="20648"/>
                    <a:pt x="20028" y="20648"/>
                  </a:cubicBezTo>
                  <a:cubicBezTo>
                    <a:pt x="20049" y="20638"/>
                    <a:pt x="20069" y="20628"/>
                    <a:pt x="20094" y="20618"/>
                  </a:cubicBezTo>
                  <a:cubicBezTo>
                    <a:pt x="20102" y="20618"/>
                    <a:pt x="20113" y="20608"/>
                    <a:pt x="20120" y="20608"/>
                  </a:cubicBezTo>
                  <a:cubicBezTo>
                    <a:pt x="20141" y="20597"/>
                    <a:pt x="20165" y="20587"/>
                    <a:pt x="20186" y="20577"/>
                  </a:cubicBezTo>
                  <a:cubicBezTo>
                    <a:pt x="20197" y="20577"/>
                    <a:pt x="20204" y="20567"/>
                    <a:pt x="20212" y="20567"/>
                  </a:cubicBezTo>
                  <a:cubicBezTo>
                    <a:pt x="20233" y="20557"/>
                    <a:pt x="20257" y="20547"/>
                    <a:pt x="20278" y="20537"/>
                  </a:cubicBezTo>
                  <a:cubicBezTo>
                    <a:pt x="20286" y="20527"/>
                    <a:pt x="20296" y="20527"/>
                    <a:pt x="20307" y="20527"/>
                  </a:cubicBezTo>
                  <a:cubicBezTo>
                    <a:pt x="20329" y="20516"/>
                    <a:pt x="20349" y="20506"/>
                    <a:pt x="20370" y="20496"/>
                  </a:cubicBezTo>
                  <a:cubicBezTo>
                    <a:pt x="20381" y="20486"/>
                    <a:pt x="20388" y="20486"/>
                    <a:pt x="20399" y="20476"/>
                  </a:cubicBezTo>
                  <a:cubicBezTo>
                    <a:pt x="20421" y="20466"/>
                    <a:pt x="20441" y="20456"/>
                    <a:pt x="20459" y="20456"/>
                  </a:cubicBezTo>
                  <a:cubicBezTo>
                    <a:pt x="20470" y="20446"/>
                    <a:pt x="20480" y="20446"/>
                    <a:pt x="20491" y="20435"/>
                  </a:cubicBezTo>
                  <a:cubicBezTo>
                    <a:pt x="20513" y="20425"/>
                    <a:pt x="20529" y="20415"/>
                    <a:pt x="20551" y="20405"/>
                  </a:cubicBezTo>
                  <a:cubicBezTo>
                    <a:pt x="20561" y="20405"/>
                    <a:pt x="20572" y="20395"/>
                    <a:pt x="20587" y="20395"/>
                  </a:cubicBezTo>
                  <a:cubicBezTo>
                    <a:pt x="20605" y="20385"/>
                    <a:pt x="20623" y="20375"/>
                    <a:pt x="20639" y="20365"/>
                  </a:cubicBezTo>
                  <a:cubicBezTo>
                    <a:pt x="20653" y="20354"/>
                    <a:pt x="20664" y="20354"/>
                    <a:pt x="20677" y="20344"/>
                  </a:cubicBezTo>
                  <a:cubicBezTo>
                    <a:pt x="20695" y="20334"/>
                    <a:pt x="20713" y="20324"/>
                    <a:pt x="20726" y="20324"/>
                  </a:cubicBezTo>
                  <a:cubicBezTo>
                    <a:pt x="20740" y="20314"/>
                    <a:pt x="20754" y="20304"/>
                    <a:pt x="20767" y="20294"/>
                  </a:cubicBezTo>
                  <a:cubicBezTo>
                    <a:pt x="20785" y="20294"/>
                    <a:pt x="20799" y="20284"/>
                    <a:pt x="20812" y="20273"/>
                  </a:cubicBezTo>
                  <a:cubicBezTo>
                    <a:pt x="20830" y="20263"/>
                    <a:pt x="20845" y="20263"/>
                    <a:pt x="20861" y="20253"/>
                  </a:cubicBezTo>
                  <a:cubicBezTo>
                    <a:pt x="20875" y="20243"/>
                    <a:pt x="20890" y="20233"/>
                    <a:pt x="20902" y="20233"/>
                  </a:cubicBezTo>
                  <a:cubicBezTo>
                    <a:pt x="20920" y="20223"/>
                    <a:pt x="20935" y="20213"/>
                    <a:pt x="20951" y="20203"/>
                  </a:cubicBezTo>
                  <a:cubicBezTo>
                    <a:pt x="20965" y="20192"/>
                    <a:pt x="20976" y="20192"/>
                    <a:pt x="20989" y="20182"/>
                  </a:cubicBezTo>
                  <a:cubicBezTo>
                    <a:pt x="21007" y="20172"/>
                    <a:pt x="21025" y="20162"/>
                    <a:pt x="21041" y="20152"/>
                  </a:cubicBezTo>
                  <a:cubicBezTo>
                    <a:pt x="21055" y="20142"/>
                    <a:pt x="21066" y="20142"/>
                    <a:pt x="21077" y="20132"/>
                  </a:cubicBezTo>
                  <a:cubicBezTo>
                    <a:pt x="21099" y="20122"/>
                    <a:pt x="21115" y="20111"/>
                    <a:pt x="21137" y="20101"/>
                  </a:cubicBezTo>
                  <a:cubicBezTo>
                    <a:pt x="21147" y="20101"/>
                    <a:pt x="21155" y="20091"/>
                    <a:pt x="21169" y="20081"/>
                  </a:cubicBezTo>
                  <a:cubicBezTo>
                    <a:pt x="21187" y="20071"/>
                    <a:pt x="21207" y="20061"/>
                    <a:pt x="21229" y="20051"/>
                  </a:cubicBezTo>
                  <a:cubicBezTo>
                    <a:pt x="21236" y="20051"/>
                    <a:pt x="21247" y="20041"/>
                    <a:pt x="21257" y="20041"/>
                  </a:cubicBezTo>
                  <a:cubicBezTo>
                    <a:pt x="21279" y="20020"/>
                    <a:pt x="21299" y="20010"/>
                    <a:pt x="21321" y="20000"/>
                  </a:cubicBezTo>
                  <a:cubicBezTo>
                    <a:pt x="21328" y="20000"/>
                    <a:pt x="21335" y="19990"/>
                    <a:pt x="21346" y="19990"/>
                  </a:cubicBezTo>
                  <a:cubicBezTo>
                    <a:pt x="21367" y="19970"/>
                    <a:pt x="21391" y="19959"/>
                    <a:pt x="21412" y="19949"/>
                  </a:cubicBezTo>
                  <a:cubicBezTo>
                    <a:pt x="21420" y="19939"/>
                    <a:pt x="21427" y="19939"/>
                    <a:pt x="21431" y="19939"/>
                  </a:cubicBezTo>
                  <a:cubicBezTo>
                    <a:pt x="21456" y="19919"/>
                    <a:pt x="21483" y="19909"/>
                    <a:pt x="21508" y="19889"/>
                  </a:cubicBezTo>
                  <a:cubicBezTo>
                    <a:pt x="21512" y="19889"/>
                    <a:pt x="21515" y="19889"/>
                    <a:pt x="21519" y="19889"/>
                  </a:cubicBezTo>
                  <a:cubicBezTo>
                    <a:pt x="21548" y="19868"/>
                    <a:pt x="21571" y="19858"/>
                    <a:pt x="21600" y="19838"/>
                  </a:cubicBezTo>
                  <a:lnTo>
                    <a:pt x="20141" y="0"/>
                  </a:lnTo>
                  <a:cubicBezTo>
                    <a:pt x="18648" y="911"/>
                    <a:pt x="17112" y="1347"/>
                    <a:pt x="15576" y="1347"/>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8" name="Shape 895"/>
            <p:cNvSpPr/>
            <p:nvPr/>
          </p:nvSpPr>
          <p:spPr>
            <a:xfrm>
              <a:off x="372531" y="0"/>
              <a:ext cx="101604" cy="34005"/>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39" name="Shape 896"/>
            <p:cNvSpPr/>
            <p:nvPr/>
          </p:nvSpPr>
          <p:spPr>
            <a:xfrm>
              <a:off x="575732" y="323014"/>
              <a:ext cx="33869" cy="102004"/>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0" name="Shape 897"/>
            <p:cNvSpPr/>
            <p:nvPr/>
          </p:nvSpPr>
          <p:spPr>
            <a:xfrm>
              <a:off x="228600" y="578023"/>
              <a:ext cx="101601" cy="34003"/>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1" name="Shape 898"/>
            <p:cNvSpPr/>
            <p:nvPr/>
          </p:nvSpPr>
          <p:spPr>
            <a:xfrm>
              <a:off x="532339" y="484519"/>
              <a:ext cx="71969" cy="91382"/>
            </a:xfrm>
            <a:custGeom>
              <a:avLst/>
              <a:gdLst/>
              <a:ahLst/>
              <a:cxnLst>
                <a:cxn ang="0">
                  <a:pos x="wd2" y="hd2"/>
                </a:cxn>
                <a:cxn ang="5400000">
                  <a:pos x="wd2" y="hd2"/>
                </a:cxn>
                <a:cxn ang="10800000">
                  <a:pos x="wd2" y="hd2"/>
                </a:cxn>
                <a:cxn ang="16200000">
                  <a:pos x="wd2" y="hd2"/>
                </a:cxn>
              </a:cxnLst>
              <a:rect l="0" t="0" r="r" b="b"/>
              <a:pathLst>
                <a:path w="21600" h="21600" extrusionOk="0">
                  <a:moveTo>
                    <a:pt x="0" y="15421"/>
                  </a:moveTo>
                  <a:lnTo>
                    <a:pt x="6517" y="21600"/>
                  </a:lnTo>
                  <a:cubicBezTo>
                    <a:pt x="6612" y="21538"/>
                    <a:pt x="6707" y="21476"/>
                    <a:pt x="6802" y="21412"/>
                  </a:cubicBezTo>
                  <a:cubicBezTo>
                    <a:pt x="6807" y="21412"/>
                    <a:pt x="6807" y="21412"/>
                    <a:pt x="6812" y="21408"/>
                  </a:cubicBezTo>
                  <a:cubicBezTo>
                    <a:pt x="6843" y="21388"/>
                    <a:pt x="6866" y="21370"/>
                    <a:pt x="6897" y="21350"/>
                  </a:cubicBezTo>
                  <a:cubicBezTo>
                    <a:pt x="6902" y="21350"/>
                    <a:pt x="6907" y="21346"/>
                    <a:pt x="6913" y="21342"/>
                  </a:cubicBezTo>
                  <a:cubicBezTo>
                    <a:pt x="6943" y="21322"/>
                    <a:pt x="6966" y="21306"/>
                    <a:pt x="6992" y="21292"/>
                  </a:cubicBezTo>
                  <a:cubicBezTo>
                    <a:pt x="7002" y="21284"/>
                    <a:pt x="7007" y="21280"/>
                    <a:pt x="7018" y="21276"/>
                  </a:cubicBezTo>
                  <a:cubicBezTo>
                    <a:pt x="7043" y="21260"/>
                    <a:pt x="7069" y="21240"/>
                    <a:pt x="7087" y="21226"/>
                  </a:cubicBezTo>
                  <a:cubicBezTo>
                    <a:pt x="7097" y="21222"/>
                    <a:pt x="7102" y="21218"/>
                    <a:pt x="7113" y="21210"/>
                  </a:cubicBezTo>
                  <a:cubicBezTo>
                    <a:pt x="7138" y="21194"/>
                    <a:pt x="7159" y="21178"/>
                    <a:pt x="7182" y="21164"/>
                  </a:cubicBezTo>
                  <a:cubicBezTo>
                    <a:pt x="7192" y="21160"/>
                    <a:pt x="7203" y="21152"/>
                    <a:pt x="7208" y="21148"/>
                  </a:cubicBezTo>
                  <a:cubicBezTo>
                    <a:pt x="7233" y="21132"/>
                    <a:pt x="7254" y="21116"/>
                    <a:pt x="7277" y="21102"/>
                  </a:cubicBezTo>
                  <a:cubicBezTo>
                    <a:pt x="7287" y="21094"/>
                    <a:pt x="7298" y="21090"/>
                    <a:pt x="7303" y="21082"/>
                  </a:cubicBezTo>
                  <a:cubicBezTo>
                    <a:pt x="7328" y="21070"/>
                    <a:pt x="7349" y="21054"/>
                    <a:pt x="7367" y="21040"/>
                  </a:cubicBezTo>
                  <a:cubicBezTo>
                    <a:pt x="7377" y="21032"/>
                    <a:pt x="7393" y="21028"/>
                    <a:pt x="7403" y="21020"/>
                  </a:cubicBezTo>
                  <a:cubicBezTo>
                    <a:pt x="7423" y="21004"/>
                    <a:pt x="7444" y="20989"/>
                    <a:pt x="7462" y="20977"/>
                  </a:cubicBezTo>
                  <a:cubicBezTo>
                    <a:pt x="7472" y="20969"/>
                    <a:pt x="7482" y="20961"/>
                    <a:pt x="7493" y="20953"/>
                  </a:cubicBezTo>
                  <a:cubicBezTo>
                    <a:pt x="7518" y="20941"/>
                    <a:pt x="7539" y="20925"/>
                    <a:pt x="7557" y="20909"/>
                  </a:cubicBezTo>
                  <a:cubicBezTo>
                    <a:pt x="7567" y="20905"/>
                    <a:pt x="7577" y="20897"/>
                    <a:pt x="7588" y="20889"/>
                  </a:cubicBezTo>
                  <a:cubicBezTo>
                    <a:pt x="7608" y="20873"/>
                    <a:pt x="7634" y="20857"/>
                    <a:pt x="7652" y="20847"/>
                  </a:cubicBezTo>
                  <a:cubicBezTo>
                    <a:pt x="7662" y="20839"/>
                    <a:pt x="7672" y="20831"/>
                    <a:pt x="7683" y="20827"/>
                  </a:cubicBezTo>
                  <a:cubicBezTo>
                    <a:pt x="7703" y="20811"/>
                    <a:pt x="7724" y="20795"/>
                    <a:pt x="7747" y="20781"/>
                  </a:cubicBezTo>
                  <a:cubicBezTo>
                    <a:pt x="7757" y="20773"/>
                    <a:pt x="7767" y="20769"/>
                    <a:pt x="7772" y="20761"/>
                  </a:cubicBezTo>
                  <a:cubicBezTo>
                    <a:pt x="7803" y="20745"/>
                    <a:pt x="7826" y="20725"/>
                    <a:pt x="7852" y="20707"/>
                  </a:cubicBezTo>
                  <a:cubicBezTo>
                    <a:pt x="7857" y="20707"/>
                    <a:pt x="7862" y="20703"/>
                    <a:pt x="7867" y="20699"/>
                  </a:cubicBezTo>
                  <a:cubicBezTo>
                    <a:pt x="7926" y="20655"/>
                    <a:pt x="7993" y="20609"/>
                    <a:pt x="8052" y="20567"/>
                  </a:cubicBezTo>
                  <a:cubicBezTo>
                    <a:pt x="8062" y="20563"/>
                    <a:pt x="8073" y="20555"/>
                    <a:pt x="8083" y="20547"/>
                  </a:cubicBezTo>
                  <a:cubicBezTo>
                    <a:pt x="8104" y="20531"/>
                    <a:pt x="8124" y="20519"/>
                    <a:pt x="8142" y="20505"/>
                  </a:cubicBezTo>
                  <a:cubicBezTo>
                    <a:pt x="8157" y="20497"/>
                    <a:pt x="8173" y="20485"/>
                    <a:pt x="8183" y="20473"/>
                  </a:cubicBezTo>
                  <a:cubicBezTo>
                    <a:pt x="8204" y="20461"/>
                    <a:pt x="8219" y="20449"/>
                    <a:pt x="8234" y="20441"/>
                  </a:cubicBezTo>
                  <a:cubicBezTo>
                    <a:pt x="8250" y="20429"/>
                    <a:pt x="8265" y="20417"/>
                    <a:pt x="8281" y="20409"/>
                  </a:cubicBezTo>
                  <a:cubicBezTo>
                    <a:pt x="8296" y="20397"/>
                    <a:pt x="8311" y="20385"/>
                    <a:pt x="8327" y="20373"/>
                  </a:cubicBezTo>
                  <a:cubicBezTo>
                    <a:pt x="8342" y="20361"/>
                    <a:pt x="8358" y="20349"/>
                    <a:pt x="8373" y="20341"/>
                  </a:cubicBezTo>
                  <a:cubicBezTo>
                    <a:pt x="8388" y="20329"/>
                    <a:pt x="8404" y="20317"/>
                    <a:pt x="8419" y="20305"/>
                  </a:cubicBezTo>
                  <a:cubicBezTo>
                    <a:pt x="8435" y="20297"/>
                    <a:pt x="8450" y="20285"/>
                    <a:pt x="8465" y="20273"/>
                  </a:cubicBezTo>
                  <a:cubicBezTo>
                    <a:pt x="8481" y="20261"/>
                    <a:pt x="8496" y="20249"/>
                    <a:pt x="8512" y="20241"/>
                  </a:cubicBezTo>
                  <a:cubicBezTo>
                    <a:pt x="8527" y="20229"/>
                    <a:pt x="8542" y="20217"/>
                    <a:pt x="8563" y="20205"/>
                  </a:cubicBezTo>
                  <a:cubicBezTo>
                    <a:pt x="8578" y="20193"/>
                    <a:pt x="8589" y="20185"/>
                    <a:pt x="8604" y="20173"/>
                  </a:cubicBezTo>
                  <a:cubicBezTo>
                    <a:pt x="8619" y="20161"/>
                    <a:pt x="8635" y="20149"/>
                    <a:pt x="8650" y="20137"/>
                  </a:cubicBezTo>
                  <a:cubicBezTo>
                    <a:pt x="8666" y="20125"/>
                    <a:pt x="8681" y="20117"/>
                    <a:pt x="8696" y="20105"/>
                  </a:cubicBezTo>
                  <a:cubicBezTo>
                    <a:pt x="8712" y="20093"/>
                    <a:pt x="8727" y="20081"/>
                    <a:pt x="8748" y="20069"/>
                  </a:cubicBezTo>
                  <a:cubicBezTo>
                    <a:pt x="8758" y="20061"/>
                    <a:pt x="8773" y="20049"/>
                    <a:pt x="8789" y="20037"/>
                  </a:cubicBezTo>
                  <a:cubicBezTo>
                    <a:pt x="8804" y="20025"/>
                    <a:pt x="8820" y="20013"/>
                    <a:pt x="8835" y="20001"/>
                  </a:cubicBezTo>
                  <a:cubicBezTo>
                    <a:pt x="8850" y="19993"/>
                    <a:pt x="8866" y="19981"/>
                    <a:pt x="8876" y="19973"/>
                  </a:cubicBezTo>
                  <a:cubicBezTo>
                    <a:pt x="8897" y="19961"/>
                    <a:pt x="8912" y="19945"/>
                    <a:pt x="8930" y="19935"/>
                  </a:cubicBezTo>
                  <a:cubicBezTo>
                    <a:pt x="8940" y="19927"/>
                    <a:pt x="8951" y="19919"/>
                    <a:pt x="8961" y="19911"/>
                  </a:cubicBezTo>
                  <a:cubicBezTo>
                    <a:pt x="8981" y="19895"/>
                    <a:pt x="9002" y="19883"/>
                    <a:pt x="9015" y="19869"/>
                  </a:cubicBezTo>
                  <a:cubicBezTo>
                    <a:pt x="9025" y="19861"/>
                    <a:pt x="9035" y="19853"/>
                    <a:pt x="9046" y="19845"/>
                  </a:cubicBezTo>
                  <a:cubicBezTo>
                    <a:pt x="9066" y="19829"/>
                    <a:pt x="9087" y="19817"/>
                    <a:pt x="9105" y="19803"/>
                  </a:cubicBezTo>
                  <a:cubicBezTo>
                    <a:pt x="9110" y="19800"/>
                    <a:pt x="9115" y="19796"/>
                    <a:pt x="9125" y="19788"/>
                  </a:cubicBezTo>
                  <a:cubicBezTo>
                    <a:pt x="9200" y="19730"/>
                    <a:pt x="9282" y="19670"/>
                    <a:pt x="9356" y="19612"/>
                  </a:cubicBezTo>
                  <a:cubicBezTo>
                    <a:pt x="9361" y="19612"/>
                    <a:pt x="9361" y="19608"/>
                    <a:pt x="9361" y="19608"/>
                  </a:cubicBezTo>
                  <a:cubicBezTo>
                    <a:pt x="9387" y="19588"/>
                    <a:pt x="9413" y="19568"/>
                    <a:pt x="9436" y="19554"/>
                  </a:cubicBezTo>
                  <a:cubicBezTo>
                    <a:pt x="9441" y="19550"/>
                    <a:pt x="9446" y="19546"/>
                    <a:pt x="9451" y="19542"/>
                  </a:cubicBezTo>
                  <a:cubicBezTo>
                    <a:pt x="9472" y="19522"/>
                    <a:pt x="9497" y="19506"/>
                    <a:pt x="9515" y="19492"/>
                  </a:cubicBezTo>
                  <a:cubicBezTo>
                    <a:pt x="9520" y="19484"/>
                    <a:pt x="9531" y="19480"/>
                    <a:pt x="9536" y="19476"/>
                  </a:cubicBezTo>
                  <a:cubicBezTo>
                    <a:pt x="9556" y="19456"/>
                    <a:pt x="9582" y="19440"/>
                    <a:pt x="9600" y="19426"/>
                  </a:cubicBezTo>
                  <a:cubicBezTo>
                    <a:pt x="9605" y="19418"/>
                    <a:pt x="9615" y="19414"/>
                    <a:pt x="9621" y="19410"/>
                  </a:cubicBezTo>
                  <a:cubicBezTo>
                    <a:pt x="9641" y="19394"/>
                    <a:pt x="9667" y="19374"/>
                    <a:pt x="9685" y="19360"/>
                  </a:cubicBezTo>
                  <a:cubicBezTo>
                    <a:pt x="9690" y="19352"/>
                    <a:pt x="9700" y="19348"/>
                    <a:pt x="9705" y="19340"/>
                  </a:cubicBezTo>
                  <a:cubicBezTo>
                    <a:pt x="9731" y="19324"/>
                    <a:pt x="9751" y="19308"/>
                    <a:pt x="9769" y="19294"/>
                  </a:cubicBezTo>
                  <a:cubicBezTo>
                    <a:pt x="9775" y="19286"/>
                    <a:pt x="9785" y="19282"/>
                    <a:pt x="9790" y="19274"/>
                  </a:cubicBezTo>
                  <a:cubicBezTo>
                    <a:pt x="9810" y="19258"/>
                    <a:pt x="9836" y="19242"/>
                    <a:pt x="9854" y="19228"/>
                  </a:cubicBezTo>
                  <a:cubicBezTo>
                    <a:pt x="9859" y="19220"/>
                    <a:pt x="9870" y="19216"/>
                    <a:pt x="9880" y="19208"/>
                  </a:cubicBezTo>
                  <a:cubicBezTo>
                    <a:pt x="9900" y="19192"/>
                    <a:pt x="9921" y="19172"/>
                    <a:pt x="9939" y="19158"/>
                  </a:cubicBezTo>
                  <a:cubicBezTo>
                    <a:pt x="9944" y="19154"/>
                    <a:pt x="9954" y="19146"/>
                    <a:pt x="9959" y="19142"/>
                  </a:cubicBezTo>
                  <a:cubicBezTo>
                    <a:pt x="9980" y="19126"/>
                    <a:pt x="10006" y="19106"/>
                    <a:pt x="10024" y="19092"/>
                  </a:cubicBezTo>
                  <a:cubicBezTo>
                    <a:pt x="10029" y="19084"/>
                    <a:pt x="10039" y="19080"/>
                    <a:pt x="10044" y="19076"/>
                  </a:cubicBezTo>
                  <a:cubicBezTo>
                    <a:pt x="10065" y="19056"/>
                    <a:pt x="10090" y="19040"/>
                    <a:pt x="10108" y="19022"/>
                  </a:cubicBezTo>
                  <a:cubicBezTo>
                    <a:pt x="10113" y="19018"/>
                    <a:pt x="10119" y="19014"/>
                    <a:pt x="10124" y="19010"/>
                  </a:cubicBezTo>
                  <a:cubicBezTo>
                    <a:pt x="10149" y="18990"/>
                    <a:pt x="10175" y="18970"/>
                    <a:pt x="10193" y="18956"/>
                  </a:cubicBezTo>
                  <a:cubicBezTo>
                    <a:pt x="10198" y="18952"/>
                    <a:pt x="10198" y="18948"/>
                    <a:pt x="10203" y="18948"/>
                  </a:cubicBezTo>
                  <a:cubicBezTo>
                    <a:pt x="10419" y="18772"/>
                    <a:pt x="10634" y="18593"/>
                    <a:pt x="10850" y="18413"/>
                  </a:cubicBezTo>
                  <a:cubicBezTo>
                    <a:pt x="10876" y="18389"/>
                    <a:pt x="10901" y="18371"/>
                    <a:pt x="10930" y="18347"/>
                  </a:cubicBezTo>
                  <a:lnTo>
                    <a:pt x="10930" y="18343"/>
                  </a:lnTo>
                  <a:cubicBezTo>
                    <a:pt x="10955" y="18323"/>
                    <a:pt x="10981" y="18301"/>
                    <a:pt x="11004" y="18281"/>
                  </a:cubicBezTo>
                  <a:cubicBezTo>
                    <a:pt x="11009" y="18277"/>
                    <a:pt x="11009" y="18277"/>
                    <a:pt x="11009" y="18273"/>
                  </a:cubicBezTo>
                  <a:cubicBezTo>
                    <a:pt x="11040" y="18253"/>
                    <a:pt x="11063" y="18229"/>
                    <a:pt x="11089" y="18211"/>
                  </a:cubicBezTo>
                  <a:cubicBezTo>
                    <a:pt x="11089" y="18207"/>
                    <a:pt x="11089" y="18207"/>
                    <a:pt x="11089" y="18207"/>
                  </a:cubicBezTo>
                  <a:cubicBezTo>
                    <a:pt x="11114" y="18183"/>
                    <a:pt x="11140" y="18163"/>
                    <a:pt x="11163" y="18141"/>
                  </a:cubicBezTo>
                  <a:lnTo>
                    <a:pt x="11168" y="18137"/>
                  </a:lnTo>
                  <a:cubicBezTo>
                    <a:pt x="11194" y="18113"/>
                    <a:pt x="11222" y="18095"/>
                    <a:pt x="11248" y="18071"/>
                  </a:cubicBezTo>
                  <a:cubicBezTo>
                    <a:pt x="15008" y="14804"/>
                    <a:pt x="17950" y="10959"/>
                    <a:pt x="19826" y="6732"/>
                  </a:cubicBezTo>
                  <a:cubicBezTo>
                    <a:pt x="19826" y="6728"/>
                    <a:pt x="19826" y="6728"/>
                    <a:pt x="19826" y="6724"/>
                  </a:cubicBezTo>
                  <a:cubicBezTo>
                    <a:pt x="19837" y="6700"/>
                    <a:pt x="19852" y="6674"/>
                    <a:pt x="19862" y="6650"/>
                  </a:cubicBezTo>
                  <a:cubicBezTo>
                    <a:pt x="19862" y="6642"/>
                    <a:pt x="19867" y="6638"/>
                    <a:pt x="19867" y="6630"/>
                  </a:cubicBezTo>
                  <a:cubicBezTo>
                    <a:pt x="19878" y="6606"/>
                    <a:pt x="19888" y="6589"/>
                    <a:pt x="19898" y="6561"/>
                  </a:cubicBezTo>
                  <a:cubicBezTo>
                    <a:pt x="19903" y="6557"/>
                    <a:pt x="19908" y="6545"/>
                    <a:pt x="19908" y="6541"/>
                  </a:cubicBezTo>
                  <a:cubicBezTo>
                    <a:pt x="19919" y="6517"/>
                    <a:pt x="19929" y="6497"/>
                    <a:pt x="19939" y="6475"/>
                  </a:cubicBezTo>
                  <a:cubicBezTo>
                    <a:pt x="19944" y="6467"/>
                    <a:pt x="19950" y="6455"/>
                    <a:pt x="19950" y="6443"/>
                  </a:cubicBezTo>
                  <a:cubicBezTo>
                    <a:pt x="19960" y="6423"/>
                    <a:pt x="19970" y="6403"/>
                    <a:pt x="19980" y="6385"/>
                  </a:cubicBezTo>
                  <a:cubicBezTo>
                    <a:pt x="19985" y="6373"/>
                    <a:pt x="19991" y="6361"/>
                    <a:pt x="19991" y="6353"/>
                  </a:cubicBezTo>
                  <a:cubicBezTo>
                    <a:pt x="20001" y="6333"/>
                    <a:pt x="20011" y="6311"/>
                    <a:pt x="20016" y="6291"/>
                  </a:cubicBezTo>
                  <a:cubicBezTo>
                    <a:pt x="20021" y="6279"/>
                    <a:pt x="20027" y="6271"/>
                    <a:pt x="20032" y="6259"/>
                  </a:cubicBezTo>
                  <a:cubicBezTo>
                    <a:pt x="20042" y="6239"/>
                    <a:pt x="20052" y="6219"/>
                    <a:pt x="20057" y="6201"/>
                  </a:cubicBezTo>
                  <a:cubicBezTo>
                    <a:pt x="20062" y="6189"/>
                    <a:pt x="20068" y="6177"/>
                    <a:pt x="20073" y="6165"/>
                  </a:cubicBezTo>
                  <a:cubicBezTo>
                    <a:pt x="20083" y="6145"/>
                    <a:pt x="20088" y="6127"/>
                    <a:pt x="20098" y="6107"/>
                  </a:cubicBezTo>
                  <a:cubicBezTo>
                    <a:pt x="20104" y="6095"/>
                    <a:pt x="20109" y="6083"/>
                    <a:pt x="20114" y="6071"/>
                  </a:cubicBezTo>
                  <a:cubicBezTo>
                    <a:pt x="20119" y="6051"/>
                    <a:pt x="20129" y="6033"/>
                    <a:pt x="20134" y="6013"/>
                  </a:cubicBezTo>
                  <a:cubicBezTo>
                    <a:pt x="20139" y="6001"/>
                    <a:pt x="20145" y="5989"/>
                    <a:pt x="20150" y="5977"/>
                  </a:cubicBezTo>
                  <a:cubicBezTo>
                    <a:pt x="20160" y="5957"/>
                    <a:pt x="20165" y="5941"/>
                    <a:pt x="20175" y="5923"/>
                  </a:cubicBezTo>
                  <a:cubicBezTo>
                    <a:pt x="20181" y="5911"/>
                    <a:pt x="20186" y="5895"/>
                    <a:pt x="20191" y="5885"/>
                  </a:cubicBezTo>
                  <a:cubicBezTo>
                    <a:pt x="20196" y="5865"/>
                    <a:pt x="20206" y="5849"/>
                    <a:pt x="20211" y="5831"/>
                  </a:cubicBezTo>
                  <a:cubicBezTo>
                    <a:pt x="20222" y="5811"/>
                    <a:pt x="20227" y="5795"/>
                    <a:pt x="20237" y="5777"/>
                  </a:cubicBezTo>
                  <a:cubicBezTo>
                    <a:pt x="20242" y="5765"/>
                    <a:pt x="20247" y="5753"/>
                    <a:pt x="20252" y="5737"/>
                  </a:cubicBezTo>
                  <a:cubicBezTo>
                    <a:pt x="20263" y="5705"/>
                    <a:pt x="20278" y="5679"/>
                    <a:pt x="20288" y="5643"/>
                  </a:cubicBezTo>
                  <a:cubicBezTo>
                    <a:pt x="20293" y="5639"/>
                    <a:pt x="20293" y="5631"/>
                    <a:pt x="20299" y="5623"/>
                  </a:cubicBezTo>
                  <a:cubicBezTo>
                    <a:pt x="20309" y="5599"/>
                    <a:pt x="20319" y="5573"/>
                    <a:pt x="20329" y="5549"/>
                  </a:cubicBezTo>
                  <a:cubicBezTo>
                    <a:pt x="20329" y="5541"/>
                    <a:pt x="20335" y="5533"/>
                    <a:pt x="20340" y="5521"/>
                  </a:cubicBezTo>
                  <a:cubicBezTo>
                    <a:pt x="20345" y="5497"/>
                    <a:pt x="20355" y="5479"/>
                    <a:pt x="20365" y="5455"/>
                  </a:cubicBezTo>
                  <a:cubicBezTo>
                    <a:pt x="20370" y="5443"/>
                    <a:pt x="20370" y="5435"/>
                    <a:pt x="20376" y="5423"/>
                  </a:cubicBezTo>
                  <a:cubicBezTo>
                    <a:pt x="20386" y="5400"/>
                    <a:pt x="20391" y="5382"/>
                    <a:pt x="20401" y="5358"/>
                  </a:cubicBezTo>
                  <a:cubicBezTo>
                    <a:pt x="20406" y="5350"/>
                    <a:pt x="20412" y="5338"/>
                    <a:pt x="20412" y="5330"/>
                  </a:cubicBezTo>
                  <a:cubicBezTo>
                    <a:pt x="20422" y="5306"/>
                    <a:pt x="20432" y="5284"/>
                    <a:pt x="20437" y="5264"/>
                  </a:cubicBezTo>
                  <a:cubicBezTo>
                    <a:pt x="20442" y="5252"/>
                    <a:pt x="20447" y="5244"/>
                    <a:pt x="20453" y="5232"/>
                  </a:cubicBezTo>
                  <a:cubicBezTo>
                    <a:pt x="20458" y="5212"/>
                    <a:pt x="20468" y="5186"/>
                    <a:pt x="20478" y="5166"/>
                  </a:cubicBezTo>
                  <a:cubicBezTo>
                    <a:pt x="20478" y="5158"/>
                    <a:pt x="20483" y="5146"/>
                    <a:pt x="20489" y="5138"/>
                  </a:cubicBezTo>
                  <a:cubicBezTo>
                    <a:pt x="20494" y="5114"/>
                    <a:pt x="20504" y="5092"/>
                    <a:pt x="20514" y="5068"/>
                  </a:cubicBezTo>
                  <a:cubicBezTo>
                    <a:pt x="20514" y="5060"/>
                    <a:pt x="20519" y="5052"/>
                    <a:pt x="20524" y="5044"/>
                  </a:cubicBezTo>
                  <a:cubicBezTo>
                    <a:pt x="20530" y="5020"/>
                    <a:pt x="20540" y="4994"/>
                    <a:pt x="20550" y="4970"/>
                  </a:cubicBezTo>
                  <a:cubicBezTo>
                    <a:pt x="20555" y="4962"/>
                    <a:pt x="20555" y="4954"/>
                    <a:pt x="20555" y="4946"/>
                  </a:cubicBezTo>
                  <a:cubicBezTo>
                    <a:pt x="20566" y="4922"/>
                    <a:pt x="20576" y="4896"/>
                    <a:pt x="20586" y="4868"/>
                  </a:cubicBezTo>
                  <a:cubicBezTo>
                    <a:pt x="20591" y="4864"/>
                    <a:pt x="20591" y="4856"/>
                    <a:pt x="20591" y="4852"/>
                  </a:cubicBezTo>
                  <a:cubicBezTo>
                    <a:pt x="20601" y="4824"/>
                    <a:pt x="20612" y="4794"/>
                    <a:pt x="20622" y="4766"/>
                  </a:cubicBezTo>
                  <a:cubicBezTo>
                    <a:pt x="20627" y="4762"/>
                    <a:pt x="20627" y="4762"/>
                    <a:pt x="20627" y="4758"/>
                  </a:cubicBezTo>
                  <a:cubicBezTo>
                    <a:pt x="21028" y="3619"/>
                    <a:pt x="21359" y="2456"/>
                    <a:pt x="21600" y="1269"/>
                  </a:cubicBezTo>
                  <a:lnTo>
                    <a:pt x="11469" y="0"/>
                  </a:lnTo>
                  <a:cubicBezTo>
                    <a:pt x="10196" y="6023"/>
                    <a:pt x="6135" y="11498"/>
                    <a:pt x="0" y="15421"/>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2" name="Shape 899"/>
            <p:cNvSpPr/>
            <p:nvPr/>
          </p:nvSpPr>
          <p:spPr>
            <a:xfrm>
              <a:off x="515407" y="17001"/>
              <a:ext cx="83610" cy="85007"/>
            </a:xfrm>
            <a:custGeom>
              <a:avLst/>
              <a:gdLst/>
              <a:ahLst/>
              <a:cxnLst>
                <a:cxn ang="0">
                  <a:pos x="wd2" y="hd2"/>
                </a:cxn>
                <a:cxn ang="5400000">
                  <a:pos x="wd2" y="hd2"/>
                </a:cxn>
                <a:cxn ang="10800000">
                  <a:pos x="wd2" y="hd2"/>
                </a:cxn>
                <a:cxn ang="16200000">
                  <a:pos x="wd2" y="hd2"/>
                </a:cxn>
              </a:cxnLst>
              <a:rect l="0" t="0" r="r" b="b"/>
              <a:pathLst>
                <a:path w="21600" h="21600" extrusionOk="0">
                  <a:moveTo>
                    <a:pt x="13486" y="21600"/>
                  </a:moveTo>
                  <a:lnTo>
                    <a:pt x="21600" y="18318"/>
                  </a:lnTo>
                  <a:cubicBezTo>
                    <a:pt x="20523" y="15798"/>
                    <a:pt x="19150" y="13421"/>
                    <a:pt x="17531" y="11232"/>
                  </a:cubicBezTo>
                  <a:cubicBezTo>
                    <a:pt x="17527" y="11232"/>
                    <a:pt x="17527" y="11232"/>
                    <a:pt x="17527" y="11232"/>
                  </a:cubicBezTo>
                  <a:cubicBezTo>
                    <a:pt x="17509" y="11203"/>
                    <a:pt x="17487" y="11179"/>
                    <a:pt x="17472" y="11153"/>
                  </a:cubicBezTo>
                  <a:cubicBezTo>
                    <a:pt x="17467" y="11153"/>
                    <a:pt x="17467" y="11149"/>
                    <a:pt x="17467" y="11149"/>
                  </a:cubicBezTo>
                  <a:cubicBezTo>
                    <a:pt x="17450" y="11124"/>
                    <a:pt x="17428" y="11100"/>
                    <a:pt x="17412" y="11074"/>
                  </a:cubicBezTo>
                  <a:cubicBezTo>
                    <a:pt x="17408" y="11070"/>
                    <a:pt x="17408" y="11070"/>
                    <a:pt x="17403" y="11066"/>
                  </a:cubicBezTo>
                  <a:cubicBezTo>
                    <a:pt x="17386" y="11040"/>
                    <a:pt x="17368" y="11017"/>
                    <a:pt x="17349" y="10991"/>
                  </a:cubicBezTo>
                  <a:cubicBezTo>
                    <a:pt x="17349" y="10991"/>
                    <a:pt x="17349" y="10991"/>
                    <a:pt x="17344" y="10987"/>
                  </a:cubicBezTo>
                  <a:cubicBezTo>
                    <a:pt x="17327" y="10961"/>
                    <a:pt x="17309" y="10938"/>
                    <a:pt x="17289" y="10912"/>
                  </a:cubicBezTo>
                  <a:cubicBezTo>
                    <a:pt x="17289" y="10912"/>
                    <a:pt x="17289" y="10908"/>
                    <a:pt x="17285" y="10908"/>
                  </a:cubicBezTo>
                  <a:cubicBezTo>
                    <a:pt x="17267" y="10882"/>
                    <a:pt x="17245" y="10859"/>
                    <a:pt x="17230" y="10829"/>
                  </a:cubicBezTo>
                  <a:lnTo>
                    <a:pt x="17226" y="10829"/>
                  </a:lnTo>
                  <a:cubicBezTo>
                    <a:pt x="17067" y="10615"/>
                    <a:pt x="16900" y="10404"/>
                    <a:pt x="16731" y="10195"/>
                  </a:cubicBezTo>
                  <a:cubicBezTo>
                    <a:pt x="16714" y="10169"/>
                    <a:pt x="16692" y="10148"/>
                    <a:pt x="16676" y="10124"/>
                  </a:cubicBezTo>
                  <a:cubicBezTo>
                    <a:pt x="16672" y="10120"/>
                    <a:pt x="16667" y="10116"/>
                    <a:pt x="16663" y="10111"/>
                  </a:cubicBezTo>
                  <a:cubicBezTo>
                    <a:pt x="16650" y="10090"/>
                    <a:pt x="16632" y="10069"/>
                    <a:pt x="16617" y="10049"/>
                  </a:cubicBezTo>
                  <a:cubicBezTo>
                    <a:pt x="16613" y="10041"/>
                    <a:pt x="16604" y="10037"/>
                    <a:pt x="16599" y="10032"/>
                  </a:cubicBezTo>
                  <a:cubicBezTo>
                    <a:pt x="16586" y="10011"/>
                    <a:pt x="16569" y="9992"/>
                    <a:pt x="16553" y="9970"/>
                  </a:cubicBezTo>
                  <a:cubicBezTo>
                    <a:pt x="16549" y="9962"/>
                    <a:pt x="16540" y="9958"/>
                    <a:pt x="16536" y="9949"/>
                  </a:cubicBezTo>
                  <a:cubicBezTo>
                    <a:pt x="16518" y="9932"/>
                    <a:pt x="16505" y="9911"/>
                    <a:pt x="16489" y="9891"/>
                  </a:cubicBezTo>
                  <a:cubicBezTo>
                    <a:pt x="16485" y="9883"/>
                    <a:pt x="16476" y="9879"/>
                    <a:pt x="16472" y="9870"/>
                  </a:cubicBezTo>
                  <a:cubicBezTo>
                    <a:pt x="16454" y="9849"/>
                    <a:pt x="16441" y="9832"/>
                    <a:pt x="16426" y="9812"/>
                  </a:cubicBezTo>
                  <a:cubicBezTo>
                    <a:pt x="16421" y="9808"/>
                    <a:pt x="16413" y="9800"/>
                    <a:pt x="16408" y="9791"/>
                  </a:cubicBezTo>
                  <a:cubicBezTo>
                    <a:pt x="16391" y="9770"/>
                    <a:pt x="16373" y="9753"/>
                    <a:pt x="16362" y="9733"/>
                  </a:cubicBezTo>
                  <a:cubicBezTo>
                    <a:pt x="16353" y="9725"/>
                    <a:pt x="16349" y="9721"/>
                    <a:pt x="16340" y="9712"/>
                  </a:cubicBezTo>
                  <a:cubicBezTo>
                    <a:pt x="16327" y="9691"/>
                    <a:pt x="16309" y="9674"/>
                    <a:pt x="16294" y="9654"/>
                  </a:cubicBezTo>
                  <a:cubicBezTo>
                    <a:pt x="16290" y="9646"/>
                    <a:pt x="16281" y="9642"/>
                    <a:pt x="16276" y="9633"/>
                  </a:cubicBezTo>
                  <a:cubicBezTo>
                    <a:pt x="16259" y="9612"/>
                    <a:pt x="16246" y="9595"/>
                    <a:pt x="16230" y="9575"/>
                  </a:cubicBezTo>
                  <a:cubicBezTo>
                    <a:pt x="16226" y="9567"/>
                    <a:pt x="16217" y="9563"/>
                    <a:pt x="16213" y="9554"/>
                  </a:cubicBezTo>
                  <a:cubicBezTo>
                    <a:pt x="16195" y="9533"/>
                    <a:pt x="16177" y="9518"/>
                    <a:pt x="16166" y="9496"/>
                  </a:cubicBezTo>
                  <a:cubicBezTo>
                    <a:pt x="16158" y="9492"/>
                    <a:pt x="16153" y="9484"/>
                    <a:pt x="16145" y="9475"/>
                  </a:cubicBezTo>
                  <a:cubicBezTo>
                    <a:pt x="16131" y="9458"/>
                    <a:pt x="16114" y="9437"/>
                    <a:pt x="16098" y="9417"/>
                  </a:cubicBezTo>
                  <a:cubicBezTo>
                    <a:pt x="16094" y="9413"/>
                    <a:pt x="16085" y="9404"/>
                    <a:pt x="16081" y="9400"/>
                  </a:cubicBezTo>
                  <a:cubicBezTo>
                    <a:pt x="16063" y="9379"/>
                    <a:pt x="16046" y="9358"/>
                    <a:pt x="16030" y="9338"/>
                  </a:cubicBezTo>
                  <a:cubicBezTo>
                    <a:pt x="16030" y="9334"/>
                    <a:pt x="16026" y="9330"/>
                    <a:pt x="16021" y="9325"/>
                  </a:cubicBezTo>
                  <a:cubicBezTo>
                    <a:pt x="15940" y="9234"/>
                    <a:pt x="15859" y="9138"/>
                    <a:pt x="15778" y="9046"/>
                  </a:cubicBezTo>
                  <a:cubicBezTo>
                    <a:pt x="15773" y="9041"/>
                    <a:pt x="15769" y="9033"/>
                    <a:pt x="15769" y="9029"/>
                  </a:cubicBezTo>
                  <a:cubicBezTo>
                    <a:pt x="15751" y="9012"/>
                    <a:pt x="15734" y="8994"/>
                    <a:pt x="15723" y="8980"/>
                  </a:cubicBezTo>
                  <a:cubicBezTo>
                    <a:pt x="15714" y="8967"/>
                    <a:pt x="15705" y="8962"/>
                    <a:pt x="15701" y="8954"/>
                  </a:cubicBezTo>
                  <a:cubicBezTo>
                    <a:pt x="15683" y="8937"/>
                    <a:pt x="15670" y="8920"/>
                    <a:pt x="15655" y="8905"/>
                  </a:cubicBezTo>
                  <a:cubicBezTo>
                    <a:pt x="15646" y="8892"/>
                    <a:pt x="15641" y="8883"/>
                    <a:pt x="15628" y="8875"/>
                  </a:cubicBezTo>
                  <a:cubicBezTo>
                    <a:pt x="15615" y="8858"/>
                    <a:pt x="15602" y="8841"/>
                    <a:pt x="15589" y="8830"/>
                  </a:cubicBezTo>
                  <a:cubicBezTo>
                    <a:pt x="15580" y="8817"/>
                    <a:pt x="15571" y="8809"/>
                    <a:pt x="15558" y="8796"/>
                  </a:cubicBezTo>
                  <a:cubicBezTo>
                    <a:pt x="15545" y="8779"/>
                    <a:pt x="15532" y="8766"/>
                    <a:pt x="15518" y="8751"/>
                  </a:cubicBezTo>
                  <a:cubicBezTo>
                    <a:pt x="15510" y="8743"/>
                    <a:pt x="15501" y="8730"/>
                    <a:pt x="15488" y="8717"/>
                  </a:cubicBezTo>
                  <a:cubicBezTo>
                    <a:pt x="15474" y="8704"/>
                    <a:pt x="15461" y="8687"/>
                    <a:pt x="15448" y="8670"/>
                  </a:cubicBezTo>
                  <a:cubicBezTo>
                    <a:pt x="15439" y="8661"/>
                    <a:pt x="15426" y="8649"/>
                    <a:pt x="15417" y="8640"/>
                  </a:cubicBezTo>
                  <a:cubicBezTo>
                    <a:pt x="15404" y="8623"/>
                    <a:pt x="15391" y="8610"/>
                    <a:pt x="15378" y="8595"/>
                  </a:cubicBezTo>
                  <a:cubicBezTo>
                    <a:pt x="15369" y="8587"/>
                    <a:pt x="15356" y="8574"/>
                    <a:pt x="15347" y="8561"/>
                  </a:cubicBezTo>
                  <a:cubicBezTo>
                    <a:pt x="15334" y="8548"/>
                    <a:pt x="15321" y="8531"/>
                    <a:pt x="15307" y="8520"/>
                  </a:cubicBezTo>
                  <a:cubicBezTo>
                    <a:pt x="15294" y="8508"/>
                    <a:pt x="15285" y="8495"/>
                    <a:pt x="15272" y="8482"/>
                  </a:cubicBezTo>
                  <a:cubicBezTo>
                    <a:pt x="15259" y="8469"/>
                    <a:pt x="15250" y="8456"/>
                    <a:pt x="15237" y="8441"/>
                  </a:cubicBezTo>
                  <a:cubicBezTo>
                    <a:pt x="15224" y="8433"/>
                    <a:pt x="15211" y="8420"/>
                    <a:pt x="15202" y="8407"/>
                  </a:cubicBezTo>
                  <a:cubicBezTo>
                    <a:pt x="15189" y="8394"/>
                    <a:pt x="15176" y="8377"/>
                    <a:pt x="15162" y="8365"/>
                  </a:cubicBezTo>
                  <a:cubicBezTo>
                    <a:pt x="15154" y="8352"/>
                    <a:pt x="15140" y="8339"/>
                    <a:pt x="15127" y="8326"/>
                  </a:cubicBezTo>
                  <a:cubicBezTo>
                    <a:pt x="15118" y="8313"/>
                    <a:pt x="15105" y="8300"/>
                    <a:pt x="15092" y="8288"/>
                  </a:cubicBezTo>
                  <a:cubicBezTo>
                    <a:pt x="15079" y="8275"/>
                    <a:pt x="15070" y="8262"/>
                    <a:pt x="15057" y="8251"/>
                  </a:cubicBezTo>
                  <a:cubicBezTo>
                    <a:pt x="15044" y="8239"/>
                    <a:pt x="15031" y="8221"/>
                    <a:pt x="15017" y="8209"/>
                  </a:cubicBezTo>
                  <a:cubicBezTo>
                    <a:pt x="15009" y="8196"/>
                    <a:pt x="14995" y="8183"/>
                    <a:pt x="14982" y="8172"/>
                  </a:cubicBezTo>
                  <a:cubicBezTo>
                    <a:pt x="14969" y="8160"/>
                    <a:pt x="14960" y="8147"/>
                    <a:pt x="14947" y="8134"/>
                  </a:cubicBezTo>
                  <a:cubicBezTo>
                    <a:pt x="14934" y="8121"/>
                    <a:pt x="14921" y="8108"/>
                    <a:pt x="14908" y="8091"/>
                  </a:cubicBezTo>
                  <a:cubicBezTo>
                    <a:pt x="14899" y="8083"/>
                    <a:pt x="14886" y="8070"/>
                    <a:pt x="14872" y="8057"/>
                  </a:cubicBezTo>
                  <a:cubicBezTo>
                    <a:pt x="14859" y="8040"/>
                    <a:pt x="14846" y="8027"/>
                    <a:pt x="14833" y="8010"/>
                  </a:cubicBezTo>
                  <a:cubicBezTo>
                    <a:pt x="14824" y="8002"/>
                    <a:pt x="14811" y="7989"/>
                    <a:pt x="14802" y="7976"/>
                  </a:cubicBezTo>
                  <a:cubicBezTo>
                    <a:pt x="14776" y="7955"/>
                    <a:pt x="14756" y="7927"/>
                    <a:pt x="14730" y="7905"/>
                  </a:cubicBezTo>
                  <a:cubicBezTo>
                    <a:pt x="14721" y="7893"/>
                    <a:pt x="14712" y="7884"/>
                    <a:pt x="14703" y="7876"/>
                  </a:cubicBezTo>
                  <a:cubicBezTo>
                    <a:pt x="14686" y="7858"/>
                    <a:pt x="14672" y="7841"/>
                    <a:pt x="14659" y="7826"/>
                  </a:cubicBezTo>
                  <a:cubicBezTo>
                    <a:pt x="14646" y="7818"/>
                    <a:pt x="14637" y="7805"/>
                    <a:pt x="14624" y="7797"/>
                  </a:cubicBezTo>
                  <a:cubicBezTo>
                    <a:pt x="14611" y="7779"/>
                    <a:pt x="14598" y="7767"/>
                    <a:pt x="14585" y="7750"/>
                  </a:cubicBezTo>
                  <a:cubicBezTo>
                    <a:pt x="14571" y="7741"/>
                    <a:pt x="14563" y="7728"/>
                    <a:pt x="14549" y="7715"/>
                  </a:cubicBezTo>
                  <a:cubicBezTo>
                    <a:pt x="14536" y="7703"/>
                    <a:pt x="14523" y="7685"/>
                    <a:pt x="14510" y="7673"/>
                  </a:cubicBezTo>
                  <a:cubicBezTo>
                    <a:pt x="14497" y="7660"/>
                    <a:pt x="14488" y="7651"/>
                    <a:pt x="14475" y="7638"/>
                  </a:cubicBezTo>
                  <a:cubicBezTo>
                    <a:pt x="14462" y="7626"/>
                    <a:pt x="14448" y="7609"/>
                    <a:pt x="14435" y="7596"/>
                  </a:cubicBezTo>
                  <a:cubicBezTo>
                    <a:pt x="14422" y="7583"/>
                    <a:pt x="14413" y="7574"/>
                    <a:pt x="14400" y="7562"/>
                  </a:cubicBezTo>
                  <a:cubicBezTo>
                    <a:pt x="14387" y="7545"/>
                    <a:pt x="14374" y="7532"/>
                    <a:pt x="14360" y="7519"/>
                  </a:cubicBezTo>
                  <a:cubicBezTo>
                    <a:pt x="14347" y="7506"/>
                    <a:pt x="14338" y="7498"/>
                    <a:pt x="14325" y="7485"/>
                  </a:cubicBezTo>
                  <a:cubicBezTo>
                    <a:pt x="14312" y="7472"/>
                    <a:pt x="14299" y="7455"/>
                    <a:pt x="14286" y="7444"/>
                  </a:cubicBezTo>
                  <a:cubicBezTo>
                    <a:pt x="14273" y="7431"/>
                    <a:pt x="14264" y="7423"/>
                    <a:pt x="14251" y="7410"/>
                  </a:cubicBezTo>
                  <a:cubicBezTo>
                    <a:pt x="14237" y="7397"/>
                    <a:pt x="14224" y="7384"/>
                    <a:pt x="14211" y="7369"/>
                  </a:cubicBezTo>
                  <a:cubicBezTo>
                    <a:pt x="14198" y="7361"/>
                    <a:pt x="14189" y="7348"/>
                    <a:pt x="14176" y="7335"/>
                  </a:cubicBezTo>
                  <a:cubicBezTo>
                    <a:pt x="14163" y="7322"/>
                    <a:pt x="14150" y="7305"/>
                    <a:pt x="14132" y="7295"/>
                  </a:cubicBezTo>
                  <a:cubicBezTo>
                    <a:pt x="14123" y="7286"/>
                    <a:pt x="14110" y="7273"/>
                    <a:pt x="14101" y="7261"/>
                  </a:cubicBezTo>
                  <a:cubicBezTo>
                    <a:pt x="14088" y="7248"/>
                    <a:pt x="14070" y="7235"/>
                    <a:pt x="14057" y="7218"/>
                  </a:cubicBezTo>
                  <a:cubicBezTo>
                    <a:pt x="14044" y="7209"/>
                    <a:pt x="14035" y="7196"/>
                    <a:pt x="14026" y="7188"/>
                  </a:cubicBezTo>
                  <a:cubicBezTo>
                    <a:pt x="14009" y="7171"/>
                    <a:pt x="13996" y="7158"/>
                    <a:pt x="13983" y="7143"/>
                  </a:cubicBezTo>
                  <a:cubicBezTo>
                    <a:pt x="13969" y="7135"/>
                    <a:pt x="13961" y="7122"/>
                    <a:pt x="13947" y="7113"/>
                  </a:cubicBezTo>
                  <a:cubicBezTo>
                    <a:pt x="13934" y="7096"/>
                    <a:pt x="13921" y="7083"/>
                    <a:pt x="13903" y="7070"/>
                  </a:cubicBezTo>
                  <a:cubicBezTo>
                    <a:pt x="13895" y="7058"/>
                    <a:pt x="13881" y="7049"/>
                    <a:pt x="13873" y="7036"/>
                  </a:cubicBezTo>
                  <a:cubicBezTo>
                    <a:pt x="13855" y="7019"/>
                    <a:pt x="13842" y="7006"/>
                    <a:pt x="13827" y="6989"/>
                  </a:cubicBezTo>
                  <a:cubicBezTo>
                    <a:pt x="13818" y="6981"/>
                    <a:pt x="13809" y="6972"/>
                    <a:pt x="13800" y="6964"/>
                  </a:cubicBezTo>
                  <a:cubicBezTo>
                    <a:pt x="13783" y="6947"/>
                    <a:pt x="13765" y="6930"/>
                    <a:pt x="13750" y="6915"/>
                  </a:cubicBezTo>
                  <a:cubicBezTo>
                    <a:pt x="13741" y="6906"/>
                    <a:pt x="13732" y="6897"/>
                    <a:pt x="13723" y="6889"/>
                  </a:cubicBezTo>
                  <a:cubicBezTo>
                    <a:pt x="13706" y="6872"/>
                    <a:pt x="13684" y="6850"/>
                    <a:pt x="13668" y="6836"/>
                  </a:cubicBezTo>
                  <a:cubicBezTo>
                    <a:pt x="13664" y="6827"/>
                    <a:pt x="13655" y="6823"/>
                    <a:pt x="13651" y="6818"/>
                  </a:cubicBezTo>
                  <a:cubicBezTo>
                    <a:pt x="13600" y="6769"/>
                    <a:pt x="13548" y="6718"/>
                    <a:pt x="13501" y="6669"/>
                  </a:cubicBezTo>
                  <a:cubicBezTo>
                    <a:pt x="13493" y="6665"/>
                    <a:pt x="13484" y="6656"/>
                    <a:pt x="13475" y="6652"/>
                  </a:cubicBezTo>
                  <a:cubicBezTo>
                    <a:pt x="13457" y="6631"/>
                    <a:pt x="13440" y="6613"/>
                    <a:pt x="13424" y="6599"/>
                  </a:cubicBezTo>
                  <a:cubicBezTo>
                    <a:pt x="13416" y="6590"/>
                    <a:pt x="13407" y="6581"/>
                    <a:pt x="13398" y="6573"/>
                  </a:cubicBezTo>
                  <a:cubicBezTo>
                    <a:pt x="13381" y="6556"/>
                    <a:pt x="13363" y="6539"/>
                    <a:pt x="13348" y="6526"/>
                  </a:cubicBezTo>
                  <a:cubicBezTo>
                    <a:pt x="13339" y="6517"/>
                    <a:pt x="13330" y="6505"/>
                    <a:pt x="13317" y="6496"/>
                  </a:cubicBezTo>
                  <a:cubicBezTo>
                    <a:pt x="13304" y="6483"/>
                    <a:pt x="13286" y="6466"/>
                    <a:pt x="13273" y="6453"/>
                  </a:cubicBezTo>
                  <a:cubicBezTo>
                    <a:pt x="13260" y="6440"/>
                    <a:pt x="13251" y="6432"/>
                    <a:pt x="13238" y="6419"/>
                  </a:cubicBezTo>
                  <a:cubicBezTo>
                    <a:pt x="13225" y="6406"/>
                    <a:pt x="13207" y="6394"/>
                    <a:pt x="13194" y="6376"/>
                  </a:cubicBezTo>
                  <a:cubicBezTo>
                    <a:pt x="13181" y="6368"/>
                    <a:pt x="13172" y="6355"/>
                    <a:pt x="13159" y="6347"/>
                  </a:cubicBezTo>
                  <a:cubicBezTo>
                    <a:pt x="13145" y="6334"/>
                    <a:pt x="13128" y="6317"/>
                    <a:pt x="13115" y="6304"/>
                  </a:cubicBezTo>
                  <a:cubicBezTo>
                    <a:pt x="13101" y="6295"/>
                    <a:pt x="13093" y="6282"/>
                    <a:pt x="13080" y="6274"/>
                  </a:cubicBezTo>
                  <a:cubicBezTo>
                    <a:pt x="13066" y="6257"/>
                    <a:pt x="13049" y="6244"/>
                    <a:pt x="13036" y="6233"/>
                  </a:cubicBezTo>
                  <a:cubicBezTo>
                    <a:pt x="13022" y="6225"/>
                    <a:pt x="13014" y="6212"/>
                    <a:pt x="13000" y="6203"/>
                  </a:cubicBezTo>
                  <a:cubicBezTo>
                    <a:pt x="12987" y="6186"/>
                    <a:pt x="12970" y="6174"/>
                    <a:pt x="12956" y="6163"/>
                  </a:cubicBezTo>
                  <a:cubicBezTo>
                    <a:pt x="12943" y="6150"/>
                    <a:pt x="12935" y="6142"/>
                    <a:pt x="12921" y="6133"/>
                  </a:cubicBezTo>
                  <a:cubicBezTo>
                    <a:pt x="12908" y="6116"/>
                    <a:pt x="12891" y="6103"/>
                    <a:pt x="12877" y="6092"/>
                  </a:cubicBezTo>
                  <a:cubicBezTo>
                    <a:pt x="12864" y="6080"/>
                    <a:pt x="12855" y="6071"/>
                    <a:pt x="12842" y="6063"/>
                  </a:cubicBezTo>
                  <a:cubicBezTo>
                    <a:pt x="12829" y="6045"/>
                    <a:pt x="12811" y="6033"/>
                    <a:pt x="12798" y="6022"/>
                  </a:cubicBezTo>
                  <a:cubicBezTo>
                    <a:pt x="12785" y="6011"/>
                    <a:pt x="12776" y="6001"/>
                    <a:pt x="12763" y="5992"/>
                  </a:cubicBezTo>
                  <a:cubicBezTo>
                    <a:pt x="12750" y="5975"/>
                    <a:pt x="12732" y="5962"/>
                    <a:pt x="12717" y="5951"/>
                  </a:cubicBezTo>
                  <a:cubicBezTo>
                    <a:pt x="12708" y="5939"/>
                    <a:pt x="12699" y="5930"/>
                    <a:pt x="12686" y="5922"/>
                  </a:cubicBezTo>
                  <a:cubicBezTo>
                    <a:pt x="12669" y="5904"/>
                    <a:pt x="12655" y="5892"/>
                    <a:pt x="12640" y="5877"/>
                  </a:cubicBezTo>
                  <a:cubicBezTo>
                    <a:pt x="12631" y="5868"/>
                    <a:pt x="12618" y="5860"/>
                    <a:pt x="12609" y="5851"/>
                  </a:cubicBezTo>
                  <a:cubicBezTo>
                    <a:pt x="12592" y="5834"/>
                    <a:pt x="12574" y="5817"/>
                    <a:pt x="12559" y="5804"/>
                  </a:cubicBezTo>
                  <a:cubicBezTo>
                    <a:pt x="12550" y="5796"/>
                    <a:pt x="12541" y="5787"/>
                    <a:pt x="12532" y="5779"/>
                  </a:cubicBezTo>
                  <a:cubicBezTo>
                    <a:pt x="12510" y="5761"/>
                    <a:pt x="12493" y="5744"/>
                    <a:pt x="12473" y="5729"/>
                  </a:cubicBezTo>
                  <a:cubicBezTo>
                    <a:pt x="12469" y="5721"/>
                    <a:pt x="12460" y="5717"/>
                    <a:pt x="12456" y="5708"/>
                  </a:cubicBezTo>
                  <a:cubicBezTo>
                    <a:pt x="12401" y="5661"/>
                    <a:pt x="12348" y="5616"/>
                    <a:pt x="12297" y="5571"/>
                  </a:cubicBezTo>
                  <a:cubicBezTo>
                    <a:pt x="12289" y="5567"/>
                    <a:pt x="12284" y="5563"/>
                    <a:pt x="12280" y="5559"/>
                  </a:cubicBezTo>
                  <a:cubicBezTo>
                    <a:pt x="12258" y="5537"/>
                    <a:pt x="12236" y="5520"/>
                    <a:pt x="12216" y="5501"/>
                  </a:cubicBezTo>
                  <a:cubicBezTo>
                    <a:pt x="12207" y="5497"/>
                    <a:pt x="12198" y="5488"/>
                    <a:pt x="12194" y="5480"/>
                  </a:cubicBezTo>
                  <a:cubicBezTo>
                    <a:pt x="12172" y="5462"/>
                    <a:pt x="12155" y="5450"/>
                    <a:pt x="12139" y="5435"/>
                  </a:cubicBezTo>
                  <a:cubicBezTo>
                    <a:pt x="12130" y="5426"/>
                    <a:pt x="12117" y="5418"/>
                    <a:pt x="12108" y="5409"/>
                  </a:cubicBezTo>
                  <a:cubicBezTo>
                    <a:pt x="12091" y="5392"/>
                    <a:pt x="12073" y="5379"/>
                    <a:pt x="12058" y="5364"/>
                  </a:cubicBezTo>
                  <a:cubicBezTo>
                    <a:pt x="12049" y="5356"/>
                    <a:pt x="12036" y="5347"/>
                    <a:pt x="12027" y="5339"/>
                  </a:cubicBezTo>
                  <a:cubicBezTo>
                    <a:pt x="12010" y="5322"/>
                    <a:pt x="11996" y="5309"/>
                    <a:pt x="11981" y="5298"/>
                  </a:cubicBezTo>
                  <a:cubicBezTo>
                    <a:pt x="11968" y="5289"/>
                    <a:pt x="11959" y="5277"/>
                    <a:pt x="11946" y="5268"/>
                  </a:cubicBezTo>
                  <a:cubicBezTo>
                    <a:pt x="11933" y="5255"/>
                    <a:pt x="11915" y="5243"/>
                    <a:pt x="11900" y="5230"/>
                  </a:cubicBezTo>
                  <a:cubicBezTo>
                    <a:pt x="11891" y="5217"/>
                    <a:pt x="11878" y="5208"/>
                    <a:pt x="11865" y="5200"/>
                  </a:cubicBezTo>
                  <a:cubicBezTo>
                    <a:pt x="11851" y="5183"/>
                    <a:pt x="11834" y="5170"/>
                    <a:pt x="11821" y="5159"/>
                  </a:cubicBezTo>
                  <a:cubicBezTo>
                    <a:pt x="11807" y="5151"/>
                    <a:pt x="11794" y="5138"/>
                    <a:pt x="11785" y="5129"/>
                  </a:cubicBezTo>
                  <a:cubicBezTo>
                    <a:pt x="11768" y="5117"/>
                    <a:pt x="11755" y="5104"/>
                    <a:pt x="11739" y="5093"/>
                  </a:cubicBezTo>
                  <a:cubicBezTo>
                    <a:pt x="11726" y="5084"/>
                    <a:pt x="11717" y="5072"/>
                    <a:pt x="11704" y="5063"/>
                  </a:cubicBezTo>
                  <a:cubicBezTo>
                    <a:pt x="11687" y="5050"/>
                    <a:pt x="11673" y="5038"/>
                    <a:pt x="11660" y="5025"/>
                  </a:cubicBezTo>
                  <a:cubicBezTo>
                    <a:pt x="11647" y="5012"/>
                    <a:pt x="11634" y="5003"/>
                    <a:pt x="11621" y="4991"/>
                  </a:cubicBezTo>
                  <a:cubicBezTo>
                    <a:pt x="11603" y="4982"/>
                    <a:pt x="11590" y="4969"/>
                    <a:pt x="11577" y="4956"/>
                  </a:cubicBezTo>
                  <a:cubicBezTo>
                    <a:pt x="11564" y="4944"/>
                    <a:pt x="11550" y="4935"/>
                    <a:pt x="11537" y="4922"/>
                  </a:cubicBezTo>
                  <a:cubicBezTo>
                    <a:pt x="11524" y="4914"/>
                    <a:pt x="11506" y="4901"/>
                    <a:pt x="11493" y="4888"/>
                  </a:cubicBezTo>
                  <a:cubicBezTo>
                    <a:pt x="11480" y="4875"/>
                    <a:pt x="11467" y="4867"/>
                    <a:pt x="11454" y="4854"/>
                  </a:cubicBezTo>
                  <a:cubicBezTo>
                    <a:pt x="11440" y="4845"/>
                    <a:pt x="11423" y="4833"/>
                    <a:pt x="11410" y="4820"/>
                  </a:cubicBezTo>
                  <a:cubicBezTo>
                    <a:pt x="11397" y="4807"/>
                    <a:pt x="11383" y="4798"/>
                    <a:pt x="11370" y="4786"/>
                  </a:cubicBezTo>
                  <a:cubicBezTo>
                    <a:pt x="11357" y="4773"/>
                    <a:pt x="11344" y="4764"/>
                    <a:pt x="11331" y="4751"/>
                  </a:cubicBezTo>
                  <a:cubicBezTo>
                    <a:pt x="11317" y="4743"/>
                    <a:pt x="11300" y="4730"/>
                    <a:pt x="11287" y="4717"/>
                  </a:cubicBezTo>
                  <a:cubicBezTo>
                    <a:pt x="11273" y="4704"/>
                    <a:pt x="11260" y="4696"/>
                    <a:pt x="11243" y="4683"/>
                  </a:cubicBezTo>
                  <a:cubicBezTo>
                    <a:pt x="11230" y="4670"/>
                    <a:pt x="11216" y="4662"/>
                    <a:pt x="11203" y="4649"/>
                  </a:cubicBezTo>
                  <a:cubicBezTo>
                    <a:pt x="11190" y="4640"/>
                    <a:pt x="11177" y="4628"/>
                    <a:pt x="11159" y="4615"/>
                  </a:cubicBezTo>
                  <a:cubicBezTo>
                    <a:pt x="11146" y="4602"/>
                    <a:pt x="11133" y="4593"/>
                    <a:pt x="11120" y="4581"/>
                  </a:cubicBezTo>
                  <a:cubicBezTo>
                    <a:pt x="11093" y="4559"/>
                    <a:pt x="11069" y="4540"/>
                    <a:pt x="11043" y="4519"/>
                  </a:cubicBezTo>
                  <a:cubicBezTo>
                    <a:pt x="11030" y="4506"/>
                    <a:pt x="11012" y="4497"/>
                    <a:pt x="10999" y="4484"/>
                  </a:cubicBezTo>
                  <a:cubicBezTo>
                    <a:pt x="10986" y="4476"/>
                    <a:pt x="10972" y="4463"/>
                    <a:pt x="10959" y="4450"/>
                  </a:cubicBezTo>
                  <a:cubicBezTo>
                    <a:pt x="10942" y="4442"/>
                    <a:pt x="10929" y="4429"/>
                    <a:pt x="10913" y="4416"/>
                  </a:cubicBezTo>
                  <a:cubicBezTo>
                    <a:pt x="10904" y="4408"/>
                    <a:pt x="10891" y="4395"/>
                    <a:pt x="10878" y="4386"/>
                  </a:cubicBezTo>
                  <a:cubicBezTo>
                    <a:pt x="10860" y="4373"/>
                    <a:pt x="10847" y="4361"/>
                    <a:pt x="10832" y="4350"/>
                  </a:cubicBezTo>
                  <a:cubicBezTo>
                    <a:pt x="10819" y="4341"/>
                    <a:pt x="10810" y="4333"/>
                    <a:pt x="10797" y="4320"/>
                  </a:cubicBezTo>
                  <a:cubicBezTo>
                    <a:pt x="10779" y="4307"/>
                    <a:pt x="10762" y="4299"/>
                    <a:pt x="10751" y="4286"/>
                  </a:cubicBezTo>
                  <a:cubicBezTo>
                    <a:pt x="10737" y="4273"/>
                    <a:pt x="10724" y="4264"/>
                    <a:pt x="10711" y="4256"/>
                  </a:cubicBezTo>
                  <a:cubicBezTo>
                    <a:pt x="10698" y="4243"/>
                    <a:pt x="10680" y="4230"/>
                    <a:pt x="10667" y="4217"/>
                  </a:cubicBezTo>
                  <a:cubicBezTo>
                    <a:pt x="10654" y="4209"/>
                    <a:pt x="10641" y="4200"/>
                    <a:pt x="10628" y="4188"/>
                  </a:cubicBezTo>
                  <a:cubicBezTo>
                    <a:pt x="10614" y="4175"/>
                    <a:pt x="10597" y="4166"/>
                    <a:pt x="10581" y="4153"/>
                  </a:cubicBezTo>
                  <a:cubicBezTo>
                    <a:pt x="10573" y="4141"/>
                    <a:pt x="10559" y="4132"/>
                    <a:pt x="10546" y="4124"/>
                  </a:cubicBezTo>
                  <a:cubicBezTo>
                    <a:pt x="10529" y="4111"/>
                    <a:pt x="10515" y="4098"/>
                    <a:pt x="10500" y="4085"/>
                  </a:cubicBezTo>
                  <a:cubicBezTo>
                    <a:pt x="10487" y="4077"/>
                    <a:pt x="10478" y="4068"/>
                    <a:pt x="10465" y="4059"/>
                  </a:cubicBezTo>
                  <a:cubicBezTo>
                    <a:pt x="10447" y="4047"/>
                    <a:pt x="10430" y="4034"/>
                    <a:pt x="10419" y="4021"/>
                  </a:cubicBezTo>
                  <a:cubicBezTo>
                    <a:pt x="10406" y="4012"/>
                    <a:pt x="10392" y="4004"/>
                    <a:pt x="10384" y="3995"/>
                  </a:cubicBezTo>
                  <a:cubicBezTo>
                    <a:pt x="10366" y="3983"/>
                    <a:pt x="10348" y="3970"/>
                    <a:pt x="10333" y="3957"/>
                  </a:cubicBezTo>
                  <a:cubicBezTo>
                    <a:pt x="10324" y="3944"/>
                    <a:pt x="10311" y="3940"/>
                    <a:pt x="10298" y="3927"/>
                  </a:cubicBezTo>
                  <a:cubicBezTo>
                    <a:pt x="10285" y="3914"/>
                    <a:pt x="10267" y="3901"/>
                    <a:pt x="10252" y="3889"/>
                  </a:cubicBezTo>
                  <a:cubicBezTo>
                    <a:pt x="10239" y="3880"/>
                    <a:pt x="10230" y="3872"/>
                    <a:pt x="10217" y="3863"/>
                  </a:cubicBezTo>
                  <a:cubicBezTo>
                    <a:pt x="10199" y="3850"/>
                    <a:pt x="10182" y="3837"/>
                    <a:pt x="10166" y="3825"/>
                  </a:cubicBezTo>
                  <a:cubicBezTo>
                    <a:pt x="10157" y="3816"/>
                    <a:pt x="10149" y="3807"/>
                    <a:pt x="10135" y="3803"/>
                  </a:cubicBezTo>
                  <a:cubicBezTo>
                    <a:pt x="10118" y="3790"/>
                    <a:pt x="10100" y="3773"/>
                    <a:pt x="10085" y="3761"/>
                  </a:cubicBezTo>
                  <a:cubicBezTo>
                    <a:pt x="10076" y="3752"/>
                    <a:pt x="10067" y="3748"/>
                    <a:pt x="10058" y="3739"/>
                  </a:cubicBezTo>
                  <a:cubicBezTo>
                    <a:pt x="10036" y="3726"/>
                    <a:pt x="10019" y="3709"/>
                    <a:pt x="9999" y="3696"/>
                  </a:cubicBezTo>
                  <a:cubicBezTo>
                    <a:pt x="9995" y="3692"/>
                    <a:pt x="9986" y="3688"/>
                    <a:pt x="9982" y="3679"/>
                  </a:cubicBezTo>
                  <a:cubicBezTo>
                    <a:pt x="9960" y="3667"/>
                    <a:pt x="9935" y="3649"/>
                    <a:pt x="9913" y="3632"/>
                  </a:cubicBezTo>
                  <a:cubicBezTo>
                    <a:pt x="9779" y="3532"/>
                    <a:pt x="9648" y="3436"/>
                    <a:pt x="9509" y="3336"/>
                  </a:cubicBezTo>
                  <a:cubicBezTo>
                    <a:pt x="9509" y="3336"/>
                    <a:pt x="9505" y="3331"/>
                    <a:pt x="9500" y="3331"/>
                  </a:cubicBezTo>
                  <a:cubicBezTo>
                    <a:pt x="9478" y="3314"/>
                    <a:pt x="9454" y="3297"/>
                    <a:pt x="9432" y="3282"/>
                  </a:cubicBezTo>
                  <a:cubicBezTo>
                    <a:pt x="9428" y="3278"/>
                    <a:pt x="9423" y="3274"/>
                    <a:pt x="9419" y="3269"/>
                  </a:cubicBezTo>
                  <a:cubicBezTo>
                    <a:pt x="9393" y="3252"/>
                    <a:pt x="9373" y="3235"/>
                    <a:pt x="9351" y="3220"/>
                  </a:cubicBezTo>
                  <a:cubicBezTo>
                    <a:pt x="9342" y="3216"/>
                    <a:pt x="9338" y="3216"/>
                    <a:pt x="9333" y="3212"/>
                  </a:cubicBezTo>
                  <a:cubicBezTo>
                    <a:pt x="9311" y="3195"/>
                    <a:pt x="9287" y="3178"/>
                    <a:pt x="9265" y="3163"/>
                  </a:cubicBezTo>
                  <a:cubicBezTo>
                    <a:pt x="9261" y="3158"/>
                    <a:pt x="9257" y="3154"/>
                    <a:pt x="9248" y="3150"/>
                  </a:cubicBezTo>
                  <a:cubicBezTo>
                    <a:pt x="9226" y="3133"/>
                    <a:pt x="9204" y="3120"/>
                    <a:pt x="9180" y="3105"/>
                  </a:cubicBezTo>
                  <a:cubicBezTo>
                    <a:pt x="9175" y="3101"/>
                    <a:pt x="9171" y="3096"/>
                    <a:pt x="9166" y="3092"/>
                  </a:cubicBezTo>
                  <a:cubicBezTo>
                    <a:pt x="9140" y="3075"/>
                    <a:pt x="9120" y="3058"/>
                    <a:pt x="9098" y="3047"/>
                  </a:cubicBezTo>
                  <a:cubicBezTo>
                    <a:pt x="9094" y="3043"/>
                    <a:pt x="9085" y="3039"/>
                    <a:pt x="9081" y="3034"/>
                  </a:cubicBezTo>
                  <a:cubicBezTo>
                    <a:pt x="9059" y="3017"/>
                    <a:pt x="9035" y="3000"/>
                    <a:pt x="9013" y="2985"/>
                  </a:cubicBezTo>
                  <a:cubicBezTo>
                    <a:pt x="9008" y="2985"/>
                    <a:pt x="8999" y="2977"/>
                    <a:pt x="8995" y="2977"/>
                  </a:cubicBezTo>
                  <a:cubicBezTo>
                    <a:pt x="8973" y="2960"/>
                    <a:pt x="8951" y="2943"/>
                    <a:pt x="8927" y="2928"/>
                  </a:cubicBezTo>
                  <a:cubicBezTo>
                    <a:pt x="8923" y="2923"/>
                    <a:pt x="8918" y="2923"/>
                    <a:pt x="8914" y="2919"/>
                  </a:cubicBezTo>
                  <a:cubicBezTo>
                    <a:pt x="8887" y="2902"/>
                    <a:pt x="8868" y="2885"/>
                    <a:pt x="8841" y="2870"/>
                  </a:cubicBezTo>
                  <a:cubicBezTo>
                    <a:pt x="8837" y="2866"/>
                    <a:pt x="8837" y="2866"/>
                    <a:pt x="8832" y="2861"/>
                  </a:cubicBezTo>
                  <a:cubicBezTo>
                    <a:pt x="8806" y="2844"/>
                    <a:pt x="8782" y="2827"/>
                    <a:pt x="8756" y="2812"/>
                  </a:cubicBezTo>
                  <a:lnTo>
                    <a:pt x="8751" y="2808"/>
                  </a:lnTo>
                  <a:cubicBezTo>
                    <a:pt x="7211" y="1757"/>
                    <a:pt x="5581" y="814"/>
                    <a:pt x="3876" y="0"/>
                  </a:cubicBezTo>
                  <a:lnTo>
                    <a:pt x="0" y="7666"/>
                  </a:lnTo>
                  <a:cubicBezTo>
                    <a:pt x="6121" y="10609"/>
                    <a:pt x="10893" y="15544"/>
                    <a:pt x="13486" y="21600"/>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3" name="Shape 900"/>
            <p:cNvSpPr/>
            <p:nvPr/>
          </p:nvSpPr>
          <p:spPr>
            <a:xfrm>
              <a:off x="203199" y="0"/>
              <a:ext cx="101601" cy="34005"/>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4" name="Shape 901"/>
            <p:cNvSpPr/>
            <p:nvPr/>
          </p:nvSpPr>
          <p:spPr>
            <a:xfrm>
              <a:off x="0" y="442016"/>
              <a:ext cx="46569" cy="98820"/>
            </a:xfrm>
            <a:custGeom>
              <a:avLst/>
              <a:gdLst/>
              <a:ahLst/>
              <a:cxnLst>
                <a:cxn ang="0">
                  <a:pos x="wd2" y="hd2"/>
                </a:cxn>
                <a:cxn ang="5400000">
                  <a:pos x="wd2" y="hd2"/>
                </a:cxn>
                <a:cxn ang="10800000">
                  <a:pos x="wd2" y="hd2"/>
                </a:cxn>
                <a:cxn ang="16200000">
                  <a:pos x="wd2" y="hd2"/>
                </a:cxn>
              </a:cxnLst>
              <a:rect l="0" t="0" r="r" b="b"/>
              <a:pathLst>
                <a:path w="21600" h="21600" extrusionOk="0">
                  <a:moveTo>
                    <a:pt x="15607" y="0"/>
                  </a:moveTo>
                  <a:lnTo>
                    <a:pt x="0" y="0"/>
                  </a:lnTo>
                  <a:lnTo>
                    <a:pt x="0" y="6959"/>
                  </a:lnTo>
                  <a:cubicBezTo>
                    <a:pt x="0" y="6989"/>
                    <a:pt x="0" y="7017"/>
                    <a:pt x="0" y="7046"/>
                  </a:cubicBezTo>
                  <a:cubicBezTo>
                    <a:pt x="0" y="7054"/>
                    <a:pt x="0" y="7061"/>
                    <a:pt x="0" y="7065"/>
                  </a:cubicBezTo>
                  <a:cubicBezTo>
                    <a:pt x="0" y="7094"/>
                    <a:pt x="0" y="7122"/>
                    <a:pt x="0" y="7152"/>
                  </a:cubicBezTo>
                  <a:cubicBezTo>
                    <a:pt x="0" y="7159"/>
                    <a:pt x="0" y="7159"/>
                    <a:pt x="0" y="7167"/>
                  </a:cubicBezTo>
                  <a:cubicBezTo>
                    <a:pt x="0" y="7193"/>
                    <a:pt x="0" y="7220"/>
                    <a:pt x="0" y="7246"/>
                  </a:cubicBezTo>
                  <a:cubicBezTo>
                    <a:pt x="0" y="7250"/>
                    <a:pt x="0" y="7257"/>
                    <a:pt x="0" y="7261"/>
                  </a:cubicBezTo>
                  <a:cubicBezTo>
                    <a:pt x="0" y="7291"/>
                    <a:pt x="0" y="7318"/>
                    <a:pt x="0" y="7348"/>
                  </a:cubicBezTo>
                  <a:cubicBezTo>
                    <a:pt x="0" y="7352"/>
                    <a:pt x="0" y="7359"/>
                    <a:pt x="0" y="7367"/>
                  </a:cubicBezTo>
                  <a:cubicBezTo>
                    <a:pt x="8" y="7392"/>
                    <a:pt x="8" y="7420"/>
                    <a:pt x="8" y="7450"/>
                  </a:cubicBezTo>
                  <a:lnTo>
                    <a:pt x="8" y="7454"/>
                  </a:lnTo>
                  <a:cubicBezTo>
                    <a:pt x="8" y="7483"/>
                    <a:pt x="8" y="7511"/>
                    <a:pt x="8" y="7541"/>
                  </a:cubicBezTo>
                  <a:cubicBezTo>
                    <a:pt x="8" y="7548"/>
                    <a:pt x="8" y="7555"/>
                    <a:pt x="8" y="7563"/>
                  </a:cubicBezTo>
                  <a:cubicBezTo>
                    <a:pt x="16" y="7592"/>
                    <a:pt x="16" y="7616"/>
                    <a:pt x="16" y="7646"/>
                  </a:cubicBezTo>
                  <a:cubicBezTo>
                    <a:pt x="16" y="7653"/>
                    <a:pt x="16" y="7657"/>
                    <a:pt x="16" y="7661"/>
                  </a:cubicBezTo>
                  <a:cubicBezTo>
                    <a:pt x="16" y="7687"/>
                    <a:pt x="16" y="7715"/>
                    <a:pt x="16" y="7740"/>
                  </a:cubicBezTo>
                  <a:cubicBezTo>
                    <a:pt x="23" y="7744"/>
                    <a:pt x="23" y="7752"/>
                    <a:pt x="23" y="7755"/>
                  </a:cubicBezTo>
                  <a:cubicBezTo>
                    <a:pt x="23" y="7785"/>
                    <a:pt x="23" y="7813"/>
                    <a:pt x="23" y="7839"/>
                  </a:cubicBezTo>
                  <a:cubicBezTo>
                    <a:pt x="23" y="7846"/>
                    <a:pt x="23" y="7853"/>
                    <a:pt x="23" y="7861"/>
                  </a:cubicBezTo>
                  <a:cubicBezTo>
                    <a:pt x="31" y="7890"/>
                    <a:pt x="31" y="7911"/>
                    <a:pt x="31" y="7937"/>
                  </a:cubicBezTo>
                  <a:cubicBezTo>
                    <a:pt x="31" y="7940"/>
                    <a:pt x="31" y="7948"/>
                    <a:pt x="31" y="7951"/>
                  </a:cubicBezTo>
                  <a:cubicBezTo>
                    <a:pt x="31" y="7977"/>
                    <a:pt x="39" y="8005"/>
                    <a:pt x="39" y="8035"/>
                  </a:cubicBezTo>
                  <a:cubicBezTo>
                    <a:pt x="39" y="8042"/>
                    <a:pt x="39" y="8050"/>
                    <a:pt x="39" y="8057"/>
                  </a:cubicBezTo>
                  <a:cubicBezTo>
                    <a:pt x="39" y="8087"/>
                    <a:pt x="47" y="8111"/>
                    <a:pt x="47" y="8140"/>
                  </a:cubicBezTo>
                  <a:cubicBezTo>
                    <a:pt x="47" y="8140"/>
                    <a:pt x="47" y="8151"/>
                    <a:pt x="47" y="8155"/>
                  </a:cubicBezTo>
                  <a:cubicBezTo>
                    <a:pt x="47" y="8181"/>
                    <a:pt x="55" y="8205"/>
                    <a:pt x="55" y="8231"/>
                  </a:cubicBezTo>
                  <a:cubicBezTo>
                    <a:pt x="55" y="8235"/>
                    <a:pt x="55" y="8242"/>
                    <a:pt x="55" y="8249"/>
                  </a:cubicBezTo>
                  <a:cubicBezTo>
                    <a:pt x="55" y="8279"/>
                    <a:pt x="62" y="8303"/>
                    <a:pt x="62" y="8333"/>
                  </a:cubicBezTo>
                  <a:cubicBezTo>
                    <a:pt x="62" y="8340"/>
                    <a:pt x="62" y="8348"/>
                    <a:pt x="62" y="8355"/>
                  </a:cubicBezTo>
                  <a:cubicBezTo>
                    <a:pt x="70" y="8381"/>
                    <a:pt x="70" y="8401"/>
                    <a:pt x="70" y="8427"/>
                  </a:cubicBezTo>
                  <a:cubicBezTo>
                    <a:pt x="70" y="8435"/>
                    <a:pt x="70" y="8438"/>
                    <a:pt x="78" y="8442"/>
                  </a:cubicBezTo>
                  <a:cubicBezTo>
                    <a:pt x="78" y="8472"/>
                    <a:pt x="78" y="8499"/>
                    <a:pt x="86" y="8529"/>
                  </a:cubicBezTo>
                  <a:cubicBezTo>
                    <a:pt x="86" y="8533"/>
                    <a:pt x="86" y="8540"/>
                    <a:pt x="86" y="8547"/>
                  </a:cubicBezTo>
                  <a:cubicBezTo>
                    <a:pt x="86" y="8577"/>
                    <a:pt x="94" y="8605"/>
                    <a:pt x="94" y="8634"/>
                  </a:cubicBezTo>
                  <a:cubicBezTo>
                    <a:pt x="94" y="8638"/>
                    <a:pt x="94" y="8642"/>
                    <a:pt x="94" y="8646"/>
                  </a:cubicBezTo>
                  <a:cubicBezTo>
                    <a:pt x="101" y="8671"/>
                    <a:pt x="101" y="8696"/>
                    <a:pt x="109" y="8721"/>
                  </a:cubicBezTo>
                  <a:cubicBezTo>
                    <a:pt x="109" y="8729"/>
                    <a:pt x="109" y="8736"/>
                    <a:pt x="109" y="8740"/>
                  </a:cubicBezTo>
                  <a:cubicBezTo>
                    <a:pt x="109" y="8770"/>
                    <a:pt x="117" y="8797"/>
                    <a:pt x="117" y="8823"/>
                  </a:cubicBezTo>
                  <a:cubicBezTo>
                    <a:pt x="117" y="8831"/>
                    <a:pt x="117" y="8838"/>
                    <a:pt x="125" y="8845"/>
                  </a:cubicBezTo>
                  <a:cubicBezTo>
                    <a:pt x="125" y="8871"/>
                    <a:pt x="125" y="8892"/>
                    <a:pt x="133" y="8914"/>
                  </a:cubicBezTo>
                  <a:cubicBezTo>
                    <a:pt x="133" y="8921"/>
                    <a:pt x="133" y="8929"/>
                    <a:pt x="133" y="8936"/>
                  </a:cubicBezTo>
                  <a:cubicBezTo>
                    <a:pt x="140" y="8962"/>
                    <a:pt x="140" y="8986"/>
                    <a:pt x="148" y="9012"/>
                  </a:cubicBezTo>
                  <a:cubicBezTo>
                    <a:pt x="148" y="9023"/>
                    <a:pt x="148" y="9031"/>
                    <a:pt x="148" y="9042"/>
                  </a:cubicBezTo>
                  <a:cubicBezTo>
                    <a:pt x="156" y="9068"/>
                    <a:pt x="156" y="9092"/>
                    <a:pt x="164" y="9121"/>
                  </a:cubicBezTo>
                  <a:cubicBezTo>
                    <a:pt x="164" y="9125"/>
                    <a:pt x="164" y="9132"/>
                    <a:pt x="164" y="9140"/>
                  </a:cubicBezTo>
                  <a:cubicBezTo>
                    <a:pt x="164" y="9162"/>
                    <a:pt x="172" y="9182"/>
                    <a:pt x="172" y="9205"/>
                  </a:cubicBezTo>
                  <a:cubicBezTo>
                    <a:pt x="172" y="9216"/>
                    <a:pt x="179" y="9223"/>
                    <a:pt x="179" y="9234"/>
                  </a:cubicBezTo>
                  <a:cubicBezTo>
                    <a:pt x="179" y="9260"/>
                    <a:pt x="187" y="9284"/>
                    <a:pt x="187" y="9310"/>
                  </a:cubicBezTo>
                  <a:cubicBezTo>
                    <a:pt x="195" y="9317"/>
                    <a:pt x="195" y="9329"/>
                    <a:pt x="195" y="9336"/>
                  </a:cubicBezTo>
                  <a:cubicBezTo>
                    <a:pt x="195" y="9358"/>
                    <a:pt x="203" y="9379"/>
                    <a:pt x="203" y="9397"/>
                  </a:cubicBezTo>
                  <a:cubicBezTo>
                    <a:pt x="203" y="9408"/>
                    <a:pt x="211" y="9416"/>
                    <a:pt x="211" y="9423"/>
                  </a:cubicBezTo>
                  <a:cubicBezTo>
                    <a:pt x="211" y="9449"/>
                    <a:pt x="218" y="9473"/>
                    <a:pt x="226" y="9499"/>
                  </a:cubicBezTo>
                  <a:cubicBezTo>
                    <a:pt x="226" y="9510"/>
                    <a:pt x="226" y="9521"/>
                    <a:pt x="226" y="9528"/>
                  </a:cubicBezTo>
                  <a:cubicBezTo>
                    <a:pt x="234" y="9554"/>
                    <a:pt x="234" y="9578"/>
                    <a:pt x="242" y="9604"/>
                  </a:cubicBezTo>
                  <a:cubicBezTo>
                    <a:pt x="242" y="9612"/>
                    <a:pt x="242" y="9619"/>
                    <a:pt x="250" y="9627"/>
                  </a:cubicBezTo>
                  <a:cubicBezTo>
                    <a:pt x="250" y="9649"/>
                    <a:pt x="258" y="9669"/>
                    <a:pt x="258" y="9691"/>
                  </a:cubicBezTo>
                  <a:cubicBezTo>
                    <a:pt x="258" y="9702"/>
                    <a:pt x="265" y="9710"/>
                    <a:pt x="265" y="9721"/>
                  </a:cubicBezTo>
                  <a:cubicBezTo>
                    <a:pt x="265" y="9747"/>
                    <a:pt x="273" y="9771"/>
                    <a:pt x="281" y="9797"/>
                  </a:cubicBezTo>
                  <a:cubicBezTo>
                    <a:pt x="281" y="9804"/>
                    <a:pt x="281" y="9815"/>
                    <a:pt x="281" y="9826"/>
                  </a:cubicBezTo>
                  <a:cubicBezTo>
                    <a:pt x="289" y="9845"/>
                    <a:pt x="289" y="9862"/>
                    <a:pt x="297" y="9884"/>
                  </a:cubicBezTo>
                  <a:cubicBezTo>
                    <a:pt x="297" y="9891"/>
                    <a:pt x="297" y="9902"/>
                    <a:pt x="304" y="9910"/>
                  </a:cubicBezTo>
                  <a:cubicBezTo>
                    <a:pt x="304" y="9936"/>
                    <a:pt x="312" y="9960"/>
                    <a:pt x="320" y="9986"/>
                  </a:cubicBezTo>
                  <a:cubicBezTo>
                    <a:pt x="320" y="9997"/>
                    <a:pt x="320" y="10004"/>
                    <a:pt x="328" y="10015"/>
                  </a:cubicBezTo>
                  <a:cubicBezTo>
                    <a:pt x="328" y="10041"/>
                    <a:pt x="336" y="10061"/>
                    <a:pt x="336" y="10084"/>
                  </a:cubicBezTo>
                  <a:cubicBezTo>
                    <a:pt x="343" y="10095"/>
                    <a:pt x="343" y="10102"/>
                    <a:pt x="343" y="10110"/>
                  </a:cubicBezTo>
                  <a:cubicBezTo>
                    <a:pt x="351" y="10132"/>
                    <a:pt x="351" y="10152"/>
                    <a:pt x="359" y="10174"/>
                  </a:cubicBezTo>
                  <a:cubicBezTo>
                    <a:pt x="359" y="10186"/>
                    <a:pt x="367" y="10197"/>
                    <a:pt x="367" y="10204"/>
                  </a:cubicBezTo>
                  <a:cubicBezTo>
                    <a:pt x="375" y="10230"/>
                    <a:pt x="375" y="10254"/>
                    <a:pt x="382" y="10280"/>
                  </a:cubicBezTo>
                  <a:cubicBezTo>
                    <a:pt x="382" y="10291"/>
                    <a:pt x="390" y="10298"/>
                    <a:pt x="390" y="10310"/>
                  </a:cubicBezTo>
                  <a:cubicBezTo>
                    <a:pt x="398" y="10328"/>
                    <a:pt x="398" y="10348"/>
                    <a:pt x="406" y="10367"/>
                  </a:cubicBezTo>
                  <a:cubicBezTo>
                    <a:pt x="406" y="10374"/>
                    <a:pt x="406" y="10385"/>
                    <a:pt x="414" y="10397"/>
                  </a:cubicBezTo>
                  <a:cubicBezTo>
                    <a:pt x="414" y="10422"/>
                    <a:pt x="421" y="10443"/>
                    <a:pt x="429" y="10469"/>
                  </a:cubicBezTo>
                  <a:cubicBezTo>
                    <a:pt x="429" y="10480"/>
                    <a:pt x="437" y="10491"/>
                    <a:pt x="437" y="10502"/>
                  </a:cubicBezTo>
                  <a:cubicBezTo>
                    <a:pt x="445" y="10521"/>
                    <a:pt x="445" y="10537"/>
                    <a:pt x="453" y="10559"/>
                  </a:cubicBezTo>
                  <a:cubicBezTo>
                    <a:pt x="453" y="10574"/>
                    <a:pt x="460" y="10585"/>
                    <a:pt x="460" y="10598"/>
                  </a:cubicBezTo>
                  <a:cubicBezTo>
                    <a:pt x="468" y="10617"/>
                    <a:pt x="468" y="10635"/>
                    <a:pt x="476" y="10652"/>
                  </a:cubicBezTo>
                  <a:cubicBezTo>
                    <a:pt x="476" y="10667"/>
                    <a:pt x="484" y="10678"/>
                    <a:pt x="484" y="10689"/>
                  </a:cubicBezTo>
                  <a:cubicBezTo>
                    <a:pt x="492" y="10715"/>
                    <a:pt x="499" y="10735"/>
                    <a:pt x="499" y="10757"/>
                  </a:cubicBezTo>
                  <a:cubicBezTo>
                    <a:pt x="507" y="10772"/>
                    <a:pt x="507" y="10783"/>
                    <a:pt x="515" y="10794"/>
                  </a:cubicBezTo>
                  <a:cubicBezTo>
                    <a:pt x="515" y="10813"/>
                    <a:pt x="523" y="10824"/>
                    <a:pt x="523" y="10841"/>
                  </a:cubicBezTo>
                  <a:cubicBezTo>
                    <a:pt x="531" y="10852"/>
                    <a:pt x="531" y="10867"/>
                    <a:pt x="538" y="10876"/>
                  </a:cubicBezTo>
                  <a:cubicBezTo>
                    <a:pt x="538" y="10898"/>
                    <a:pt x="546" y="10918"/>
                    <a:pt x="554" y="10941"/>
                  </a:cubicBezTo>
                  <a:cubicBezTo>
                    <a:pt x="562" y="10955"/>
                    <a:pt x="562" y="10970"/>
                    <a:pt x="570" y="10983"/>
                  </a:cubicBezTo>
                  <a:cubicBezTo>
                    <a:pt x="570" y="10998"/>
                    <a:pt x="577" y="11013"/>
                    <a:pt x="577" y="11026"/>
                  </a:cubicBezTo>
                  <a:cubicBezTo>
                    <a:pt x="585" y="11044"/>
                    <a:pt x="585" y="11063"/>
                    <a:pt x="593" y="11079"/>
                  </a:cubicBezTo>
                  <a:cubicBezTo>
                    <a:pt x="601" y="11094"/>
                    <a:pt x="601" y="11113"/>
                    <a:pt x="609" y="11126"/>
                  </a:cubicBezTo>
                  <a:cubicBezTo>
                    <a:pt x="609" y="11141"/>
                    <a:pt x="616" y="11152"/>
                    <a:pt x="616" y="11165"/>
                  </a:cubicBezTo>
                  <a:cubicBezTo>
                    <a:pt x="624" y="11183"/>
                    <a:pt x="632" y="11202"/>
                    <a:pt x="632" y="11215"/>
                  </a:cubicBezTo>
                  <a:cubicBezTo>
                    <a:pt x="640" y="11233"/>
                    <a:pt x="648" y="11252"/>
                    <a:pt x="655" y="11268"/>
                  </a:cubicBezTo>
                  <a:cubicBezTo>
                    <a:pt x="655" y="11283"/>
                    <a:pt x="663" y="11294"/>
                    <a:pt x="663" y="11309"/>
                  </a:cubicBezTo>
                  <a:cubicBezTo>
                    <a:pt x="671" y="11328"/>
                    <a:pt x="671" y="11342"/>
                    <a:pt x="679" y="11359"/>
                  </a:cubicBezTo>
                  <a:cubicBezTo>
                    <a:pt x="687" y="11377"/>
                    <a:pt x="695" y="11394"/>
                    <a:pt x="695" y="11413"/>
                  </a:cubicBezTo>
                  <a:cubicBezTo>
                    <a:pt x="702" y="11427"/>
                    <a:pt x="702" y="11442"/>
                    <a:pt x="710" y="11455"/>
                  </a:cubicBezTo>
                  <a:cubicBezTo>
                    <a:pt x="718" y="11466"/>
                    <a:pt x="718" y="11481"/>
                    <a:pt x="726" y="11492"/>
                  </a:cubicBezTo>
                  <a:cubicBezTo>
                    <a:pt x="726" y="11514"/>
                    <a:pt x="734" y="11535"/>
                    <a:pt x="741" y="11561"/>
                  </a:cubicBezTo>
                  <a:cubicBezTo>
                    <a:pt x="749" y="11572"/>
                    <a:pt x="749" y="11587"/>
                    <a:pt x="757" y="11598"/>
                  </a:cubicBezTo>
                  <a:cubicBezTo>
                    <a:pt x="765" y="11613"/>
                    <a:pt x="765" y="11627"/>
                    <a:pt x="773" y="11640"/>
                  </a:cubicBezTo>
                  <a:cubicBezTo>
                    <a:pt x="773" y="11655"/>
                    <a:pt x="780" y="11666"/>
                    <a:pt x="780" y="11679"/>
                  </a:cubicBezTo>
                  <a:cubicBezTo>
                    <a:pt x="788" y="11701"/>
                    <a:pt x="796" y="11725"/>
                    <a:pt x="804" y="11748"/>
                  </a:cubicBezTo>
                  <a:cubicBezTo>
                    <a:pt x="812" y="11759"/>
                    <a:pt x="812" y="11770"/>
                    <a:pt x="819" y="11781"/>
                  </a:cubicBezTo>
                  <a:cubicBezTo>
                    <a:pt x="827" y="11811"/>
                    <a:pt x="835" y="11835"/>
                    <a:pt x="851" y="11864"/>
                  </a:cubicBezTo>
                  <a:cubicBezTo>
                    <a:pt x="851" y="11872"/>
                    <a:pt x="851" y="11879"/>
                    <a:pt x="858" y="11886"/>
                  </a:cubicBezTo>
                  <a:cubicBezTo>
                    <a:pt x="858" y="11901"/>
                    <a:pt x="866" y="11920"/>
                    <a:pt x="874" y="11933"/>
                  </a:cubicBezTo>
                  <a:cubicBezTo>
                    <a:pt x="874" y="11944"/>
                    <a:pt x="882" y="11951"/>
                    <a:pt x="882" y="11962"/>
                  </a:cubicBezTo>
                  <a:cubicBezTo>
                    <a:pt x="890" y="11992"/>
                    <a:pt x="905" y="12016"/>
                    <a:pt x="913" y="12046"/>
                  </a:cubicBezTo>
                  <a:cubicBezTo>
                    <a:pt x="913" y="12053"/>
                    <a:pt x="921" y="12060"/>
                    <a:pt x="921" y="12068"/>
                  </a:cubicBezTo>
                  <a:cubicBezTo>
                    <a:pt x="929" y="12086"/>
                    <a:pt x="929" y="12101"/>
                    <a:pt x="936" y="12118"/>
                  </a:cubicBezTo>
                  <a:cubicBezTo>
                    <a:pt x="944" y="12125"/>
                    <a:pt x="944" y="12133"/>
                    <a:pt x="944" y="12140"/>
                  </a:cubicBezTo>
                  <a:cubicBezTo>
                    <a:pt x="960" y="12170"/>
                    <a:pt x="968" y="12197"/>
                    <a:pt x="975" y="12227"/>
                  </a:cubicBezTo>
                  <a:cubicBezTo>
                    <a:pt x="983" y="12234"/>
                    <a:pt x="983" y="12246"/>
                    <a:pt x="991" y="12253"/>
                  </a:cubicBezTo>
                  <a:cubicBezTo>
                    <a:pt x="1007" y="12303"/>
                    <a:pt x="1030" y="12358"/>
                    <a:pt x="1046" y="12408"/>
                  </a:cubicBezTo>
                  <a:cubicBezTo>
                    <a:pt x="1053" y="12416"/>
                    <a:pt x="1053" y="12427"/>
                    <a:pt x="1061" y="12431"/>
                  </a:cubicBezTo>
                  <a:cubicBezTo>
                    <a:pt x="1069" y="12468"/>
                    <a:pt x="1085" y="12499"/>
                    <a:pt x="1100" y="12532"/>
                  </a:cubicBezTo>
                  <a:cubicBezTo>
                    <a:pt x="1100" y="12536"/>
                    <a:pt x="1100" y="12536"/>
                    <a:pt x="1100" y="12540"/>
                  </a:cubicBezTo>
                  <a:cubicBezTo>
                    <a:pt x="1108" y="12558"/>
                    <a:pt x="1116" y="12575"/>
                    <a:pt x="1124" y="12594"/>
                  </a:cubicBezTo>
                  <a:cubicBezTo>
                    <a:pt x="1124" y="12597"/>
                    <a:pt x="1124" y="12601"/>
                    <a:pt x="1124" y="12605"/>
                  </a:cubicBezTo>
                  <a:cubicBezTo>
                    <a:pt x="1139" y="12638"/>
                    <a:pt x="1155" y="12673"/>
                    <a:pt x="1171" y="12706"/>
                  </a:cubicBezTo>
                  <a:cubicBezTo>
                    <a:pt x="1171" y="12710"/>
                    <a:pt x="1171" y="12718"/>
                    <a:pt x="1171" y="12721"/>
                  </a:cubicBezTo>
                  <a:cubicBezTo>
                    <a:pt x="1194" y="12775"/>
                    <a:pt x="1217" y="12834"/>
                    <a:pt x="1241" y="12888"/>
                  </a:cubicBezTo>
                  <a:cubicBezTo>
                    <a:pt x="1249" y="12892"/>
                    <a:pt x="1249" y="12895"/>
                    <a:pt x="1249" y="12895"/>
                  </a:cubicBezTo>
                  <a:cubicBezTo>
                    <a:pt x="1272" y="12953"/>
                    <a:pt x="1295" y="13012"/>
                    <a:pt x="1319" y="13069"/>
                  </a:cubicBezTo>
                  <a:cubicBezTo>
                    <a:pt x="1334" y="13106"/>
                    <a:pt x="1358" y="13145"/>
                    <a:pt x="1373" y="13182"/>
                  </a:cubicBezTo>
                  <a:cubicBezTo>
                    <a:pt x="1373" y="13186"/>
                    <a:pt x="1373" y="13186"/>
                    <a:pt x="1373" y="13190"/>
                  </a:cubicBezTo>
                  <a:cubicBezTo>
                    <a:pt x="1397" y="13243"/>
                    <a:pt x="1428" y="13302"/>
                    <a:pt x="1451" y="13360"/>
                  </a:cubicBezTo>
                  <a:lnTo>
                    <a:pt x="1451" y="13363"/>
                  </a:lnTo>
                  <a:cubicBezTo>
                    <a:pt x="2700" y="16125"/>
                    <a:pt x="4737" y="18753"/>
                    <a:pt x="7448" y="21187"/>
                  </a:cubicBezTo>
                  <a:cubicBezTo>
                    <a:pt x="7503" y="21237"/>
                    <a:pt x="7562" y="21293"/>
                    <a:pt x="7616" y="21343"/>
                  </a:cubicBezTo>
                  <a:lnTo>
                    <a:pt x="7624" y="21343"/>
                  </a:lnTo>
                  <a:cubicBezTo>
                    <a:pt x="7655" y="21376"/>
                    <a:pt x="7694" y="21408"/>
                    <a:pt x="7729" y="21441"/>
                  </a:cubicBezTo>
                  <a:cubicBezTo>
                    <a:pt x="7729" y="21445"/>
                    <a:pt x="7737" y="21445"/>
                    <a:pt x="7737" y="21448"/>
                  </a:cubicBezTo>
                  <a:cubicBezTo>
                    <a:pt x="7753" y="21463"/>
                    <a:pt x="7776" y="21482"/>
                    <a:pt x="7792" y="21494"/>
                  </a:cubicBezTo>
                  <a:cubicBezTo>
                    <a:pt x="7792" y="21498"/>
                    <a:pt x="7800" y="21498"/>
                    <a:pt x="7800" y="21502"/>
                  </a:cubicBezTo>
                  <a:cubicBezTo>
                    <a:pt x="7831" y="21532"/>
                    <a:pt x="7870" y="21559"/>
                    <a:pt x="7897" y="21589"/>
                  </a:cubicBezTo>
                  <a:cubicBezTo>
                    <a:pt x="7905" y="21593"/>
                    <a:pt x="7905" y="21596"/>
                    <a:pt x="7913" y="21600"/>
                  </a:cubicBezTo>
                  <a:lnTo>
                    <a:pt x="21600" y="18046"/>
                  </a:lnTo>
                  <a:cubicBezTo>
                    <a:pt x="17698" y="14663"/>
                    <a:pt x="15642" y="10835"/>
                    <a:pt x="15642" y="6978"/>
                  </a:cubicBezTo>
                  <a:lnTo>
                    <a:pt x="15642" y="0"/>
                  </a:lnTo>
                  <a:lnTo>
                    <a:pt x="15607" y="0"/>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5" name="Shape 902"/>
            <p:cNvSpPr/>
            <p:nvPr/>
          </p:nvSpPr>
          <p:spPr>
            <a:xfrm>
              <a:off x="575732" y="153007"/>
              <a:ext cx="33869" cy="102004"/>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6" name="Shape 903"/>
            <p:cNvSpPr/>
            <p:nvPr/>
          </p:nvSpPr>
          <p:spPr>
            <a:xfrm>
              <a:off x="0" y="272010"/>
              <a:ext cx="33870" cy="102006"/>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7" name="Shape 904"/>
            <p:cNvSpPr/>
            <p:nvPr/>
          </p:nvSpPr>
          <p:spPr>
            <a:xfrm>
              <a:off x="0" y="102005"/>
              <a:ext cx="38103" cy="100944"/>
            </a:xfrm>
            <a:custGeom>
              <a:avLst/>
              <a:gdLst/>
              <a:ahLst/>
              <a:cxnLst>
                <a:cxn ang="0">
                  <a:pos x="wd2" y="hd2"/>
                </a:cxn>
                <a:cxn ang="5400000">
                  <a:pos x="wd2" y="hd2"/>
                </a:cxn>
                <a:cxn ang="10800000">
                  <a:pos x="wd2" y="hd2"/>
                </a:cxn>
                <a:cxn ang="16200000">
                  <a:pos x="wd2" y="hd2"/>
                </a:cxn>
              </a:cxnLst>
              <a:rect l="0" t="0" r="r" b="b"/>
              <a:pathLst>
                <a:path w="21600" h="21600" extrusionOk="0">
                  <a:moveTo>
                    <a:pt x="19028" y="8700"/>
                  </a:moveTo>
                  <a:cubicBezTo>
                    <a:pt x="19028" y="6457"/>
                    <a:pt x="19893" y="4244"/>
                    <a:pt x="21600" y="2117"/>
                  </a:cubicBezTo>
                  <a:lnTo>
                    <a:pt x="3413" y="0"/>
                  </a:lnTo>
                  <a:cubicBezTo>
                    <a:pt x="2077" y="1672"/>
                    <a:pt x="1112" y="3399"/>
                    <a:pt x="551" y="5176"/>
                  </a:cubicBezTo>
                  <a:cubicBezTo>
                    <a:pt x="532" y="5239"/>
                    <a:pt x="513" y="5299"/>
                    <a:pt x="494" y="5364"/>
                  </a:cubicBezTo>
                  <a:cubicBezTo>
                    <a:pt x="494" y="5364"/>
                    <a:pt x="494" y="5364"/>
                    <a:pt x="494" y="5368"/>
                  </a:cubicBezTo>
                  <a:cubicBezTo>
                    <a:pt x="485" y="5397"/>
                    <a:pt x="475" y="5428"/>
                    <a:pt x="466" y="5457"/>
                  </a:cubicBezTo>
                  <a:cubicBezTo>
                    <a:pt x="466" y="5460"/>
                    <a:pt x="466" y="5460"/>
                    <a:pt x="466" y="5460"/>
                  </a:cubicBezTo>
                  <a:cubicBezTo>
                    <a:pt x="447" y="5523"/>
                    <a:pt x="437" y="5583"/>
                    <a:pt x="418" y="5648"/>
                  </a:cubicBezTo>
                  <a:cubicBezTo>
                    <a:pt x="418" y="5648"/>
                    <a:pt x="418" y="5648"/>
                    <a:pt x="418" y="5652"/>
                  </a:cubicBezTo>
                  <a:cubicBezTo>
                    <a:pt x="409" y="5681"/>
                    <a:pt x="399" y="5712"/>
                    <a:pt x="390" y="5741"/>
                  </a:cubicBezTo>
                  <a:lnTo>
                    <a:pt x="390" y="5744"/>
                  </a:lnTo>
                  <a:cubicBezTo>
                    <a:pt x="371" y="5804"/>
                    <a:pt x="361" y="5864"/>
                    <a:pt x="342" y="5925"/>
                  </a:cubicBezTo>
                  <a:cubicBezTo>
                    <a:pt x="342" y="5932"/>
                    <a:pt x="342" y="5936"/>
                    <a:pt x="342" y="5940"/>
                  </a:cubicBezTo>
                  <a:cubicBezTo>
                    <a:pt x="333" y="5969"/>
                    <a:pt x="323" y="5996"/>
                    <a:pt x="323" y="6025"/>
                  </a:cubicBezTo>
                  <a:cubicBezTo>
                    <a:pt x="323" y="6028"/>
                    <a:pt x="323" y="6028"/>
                    <a:pt x="323" y="6028"/>
                  </a:cubicBezTo>
                  <a:cubicBezTo>
                    <a:pt x="314" y="6061"/>
                    <a:pt x="304" y="6088"/>
                    <a:pt x="295" y="6121"/>
                  </a:cubicBezTo>
                  <a:cubicBezTo>
                    <a:pt x="295" y="6124"/>
                    <a:pt x="295" y="6124"/>
                    <a:pt x="295" y="6128"/>
                  </a:cubicBezTo>
                  <a:cubicBezTo>
                    <a:pt x="285" y="6153"/>
                    <a:pt x="285" y="6180"/>
                    <a:pt x="276" y="6209"/>
                  </a:cubicBezTo>
                  <a:cubicBezTo>
                    <a:pt x="276" y="6213"/>
                    <a:pt x="276" y="6220"/>
                    <a:pt x="276" y="6224"/>
                  </a:cubicBezTo>
                  <a:cubicBezTo>
                    <a:pt x="266" y="6256"/>
                    <a:pt x="257" y="6283"/>
                    <a:pt x="257" y="6312"/>
                  </a:cubicBezTo>
                  <a:cubicBezTo>
                    <a:pt x="247" y="6345"/>
                    <a:pt x="238" y="6372"/>
                    <a:pt x="238" y="6405"/>
                  </a:cubicBezTo>
                  <a:cubicBezTo>
                    <a:pt x="238" y="6408"/>
                    <a:pt x="238" y="6412"/>
                    <a:pt x="228" y="6415"/>
                  </a:cubicBezTo>
                  <a:cubicBezTo>
                    <a:pt x="228" y="6441"/>
                    <a:pt x="219" y="6468"/>
                    <a:pt x="219" y="6490"/>
                  </a:cubicBezTo>
                  <a:cubicBezTo>
                    <a:pt x="219" y="6497"/>
                    <a:pt x="219" y="6504"/>
                    <a:pt x="209" y="6511"/>
                  </a:cubicBezTo>
                  <a:cubicBezTo>
                    <a:pt x="200" y="6567"/>
                    <a:pt x="190" y="6629"/>
                    <a:pt x="181" y="6685"/>
                  </a:cubicBezTo>
                  <a:cubicBezTo>
                    <a:pt x="181" y="6692"/>
                    <a:pt x="181" y="6699"/>
                    <a:pt x="181" y="6707"/>
                  </a:cubicBezTo>
                  <a:cubicBezTo>
                    <a:pt x="171" y="6732"/>
                    <a:pt x="171" y="6752"/>
                    <a:pt x="162" y="6777"/>
                  </a:cubicBezTo>
                  <a:cubicBezTo>
                    <a:pt x="162" y="6784"/>
                    <a:pt x="162" y="6788"/>
                    <a:pt x="162" y="6795"/>
                  </a:cubicBezTo>
                  <a:cubicBezTo>
                    <a:pt x="152" y="6824"/>
                    <a:pt x="152" y="6851"/>
                    <a:pt x="143" y="6884"/>
                  </a:cubicBezTo>
                  <a:cubicBezTo>
                    <a:pt x="143" y="6884"/>
                    <a:pt x="143" y="6888"/>
                    <a:pt x="143" y="6891"/>
                  </a:cubicBezTo>
                  <a:cubicBezTo>
                    <a:pt x="143" y="6917"/>
                    <a:pt x="133" y="6944"/>
                    <a:pt x="133" y="6969"/>
                  </a:cubicBezTo>
                  <a:cubicBezTo>
                    <a:pt x="133" y="6976"/>
                    <a:pt x="133" y="6984"/>
                    <a:pt x="133" y="6991"/>
                  </a:cubicBezTo>
                  <a:cubicBezTo>
                    <a:pt x="124" y="7016"/>
                    <a:pt x="124" y="7040"/>
                    <a:pt x="114" y="7065"/>
                  </a:cubicBezTo>
                  <a:cubicBezTo>
                    <a:pt x="114" y="7069"/>
                    <a:pt x="114" y="7076"/>
                    <a:pt x="114" y="7079"/>
                  </a:cubicBezTo>
                  <a:cubicBezTo>
                    <a:pt x="114" y="7112"/>
                    <a:pt x="105" y="7139"/>
                    <a:pt x="105" y="7168"/>
                  </a:cubicBezTo>
                  <a:cubicBezTo>
                    <a:pt x="105" y="7172"/>
                    <a:pt x="105" y="7179"/>
                    <a:pt x="105" y="7183"/>
                  </a:cubicBezTo>
                  <a:cubicBezTo>
                    <a:pt x="95" y="7208"/>
                    <a:pt x="95" y="7231"/>
                    <a:pt x="95" y="7257"/>
                  </a:cubicBezTo>
                  <a:cubicBezTo>
                    <a:pt x="95" y="7264"/>
                    <a:pt x="86" y="7271"/>
                    <a:pt x="86" y="7278"/>
                  </a:cubicBezTo>
                  <a:cubicBezTo>
                    <a:pt x="86" y="7304"/>
                    <a:pt x="86" y="7331"/>
                    <a:pt x="76" y="7356"/>
                  </a:cubicBezTo>
                  <a:cubicBezTo>
                    <a:pt x="76" y="7360"/>
                    <a:pt x="76" y="7363"/>
                    <a:pt x="76" y="7367"/>
                  </a:cubicBezTo>
                  <a:cubicBezTo>
                    <a:pt x="76" y="7396"/>
                    <a:pt x="76" y="7423"/>
                    <a:pt x="67" y="7452"/>
                  </a:cubicBezTo>
                  <a:cubicBezTo>
                    <a:pt x="67" y="7459"/>
                    <a:pt x="67" y="7467"/>
                    <a:pt x="67" y="7474"/>
                  </a:cubicBezTo>
                  <a:cubicBezTo>
                    <a:pt x="67" y="7496"/>
                    <a:pt x="57" y="7519"/>
                    <a:pt x="57" y="7541"/>
                  </a:cubicBezTo>
                  <a:cubicBezTo>
                    <a:pt x="57" y="7552"/>
                    <a:pt x="57" y="7559"/>
                    <a:pt x="57" y="7566"/>
                  </a:cubicBezTo>
                  <a:cubicBezTo>
                    <a:pt x="57" y="7595"/>
                    <a:pt x="48" y="7622"/>
                    <a:pt x="48" y="7647"/>
                  </a:cubicBezTo>
                  <a:cubicBezTo>
                    <a:pt x="48" y="7651"/>
                    <a:pt x="48" y="7655"/>
                    <a:pt x="48" y="7658"/>
                  </a:cubicBezTo>
                  <a:cubicBezTo>
                    <a:pt x="48" y="7684"/>
                    <a:pt x="38" y="7711"/>
                    <a:pt x="38" y="7740"/>
                  </a:cubicBezTo>
                  <a:cubicBezTo>
                    <a:pt x="38" y="7747"/>
                    <a:pt x="38" y="7754"/>
                    <a:pt x="38" y="7765"/>
                  </a:cubicBezTo>
                  <a:cubicBezTo>
                    <a:pt x="38" y="7787"/>
                    <a:pt x="38" y="7807"/>
                    <a:pt x="29" y="7828"/>
                  </a:cubicBezTo>
                  <a:cubicBezTo>
                    <a:pt x="29" y="7836"/>
                    <a:pt x="29" y="7846"/>
                    <a:pt x="29" y="7854"/>
                  </a:cubicBezTo>
                  <a:cubicBezTo>
                    <a:pt x="29" y="7883"/>
                    <a:pt x="29" y="7910"/>
                    <a:pt x="29" y="7939"/>
                  </a:cubicBezTo>
                  <a:cubicBezTo>
                    <a:pt x="29" y="7942"/>
                    <a:pt x="29" y="7946"/>
                    <a:pt x="19" y="7950"/>
                  </a:cubicBezTo>
                  <a:cubicBezTo>
                    <a:pt x="19" y="7975"/>
                    <a:pt x="19" y="7998"/>
                    <a:pt x="19" y="8027"/>
                  </a:cubicBezTo>
                  <a:cubicBezTo>
                    <a:pt x="19" y="8035"/>
                    <a:pt x="19" y="8042"/>
                    <a:pt x="19" y="8053"/>
                  </a:cubicBezTo>
                  <a:cubicBezTo>
                    <a:pt x="19" y="8074"/>
                    <a:pt x="19" y="8094"/>
                    <a:pt x="10" y="8120"/>
                  </a:cubicBezTo>
                  <a:cubicBezTo>
                    <a:pt x="10" y="8127"/>
                    <a:pt x="10" y="8134"/>
                    <a:pt x="10" y="8141"/>
                  </a:cubicBezTo>
                  <a:cubicBezTo>
                    <a:pt x="10" y="8170"/>
                    <a:pt x="10" y="8197"/>
                    <a:pt x="10" y="8226"/>
                  </a:cubicBezTo>
                  <a:cubicBezTo>
                    <a:pt x="10" y="8234"/>
                    <a:pt x="10" y="8237"/>
                    <a:pt x="10" y="8245"/>
                  </a:cubicBezTo>
                  <a:cubicBezTo>
                    <a:pt x="10" y="8266"/>
                    <a:pt x="10" y="8290"/>
                    <a:pt x="10" y="8315"/>
                  </a:cubicBezTo>
                  <a:cubicBezTo>
                    <a:pt x="0" y="8322"/>
                    <a:pt x="0" y="8330"/>
                    <a:pt x="0" y="8340"/>
                  </a:cubicBezTo>
                  <a:cubicBezTo>
                    <a:pt x="0" y="8366"/>
                    <a:pt x="0" y="8389"/>
                    <a:pt x="0" y="8415"/>
                  </a:cubicBezTo>
                  <a:cubicBezTo>
                    <a:pt x="0" y="8418"/>
                    <a:pt x="0" y="8422"/>
                    <a:pt x="0" y="8429"/>
                  </a:cubicBezTo>
                  <a:cubicBezTo>
                    <a:pt x="0" y="8458"/>
                    <a:pt x="0" y="8485"/>
                    <a:pt x="0" y="8514"/>
                  </a:cubicBezTo>
                  <a:cubicBezTo>
                    <a:pt x="0" y="8521"/>
                    <a:pt x="0" y="8529"/>
                    <a:pt x="0" y="8536"/>
                  </a:cubicBezTo>
                  <a:cubicBezTo>
                    <a:pt x="0" y="8561"/>
                    <a:pt x="0" y="8581"/>
                    <a:pt x="0" y="8603"/>
                  </a:cubicBezTo>
                  <a:cubicBezTo>
                    <a:pt x="0" y="8610"/>
                    <a:pt x="0" y="8621"/>
                    <a:pt x="0" y="8628"/>
                  </a:cubicBezTo>
                  <a:cubicBezTo>
                    <a:pt x="0" y="8657"/>
                    <a:pt x="0" y="8684"/>
                    <a:pt x="0" y="8717"/>
                  </a:cubicBezTo>
                  <a:lnTo>
                    <a:pt x="0" y="21600"/>
                  </a:lnTo>
                  <a:lnTo>
                    <a:pt x="19014" y="21600"/>
                  </a:lnTo>
                  <a:lnTo>
                    <a:pt x="19014" y="8700"/>
                  </a:lnTo>
                  <a:lnTo>
                    <a:pt x="19028" y="8700"/>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8" name="Shape 905"/>
            <p:cNvSpPr/>
            <p:nvPr/>
          </p:nvSpPr>
          <p:spPr>
            <a:xfrm>
              <a:off x="253999" y="119005"/>
              <a:ext cx="106895" cy="261389"/>
            </a:xfrm>
            <a:custGeom>
              <a:avLst/>
              <a:gdLst/>
              <a:ahLst/>
              <a:cxnLst>
                <a:cxn ang="0">
                  <a:pos x="wd2" y="hd2"/>
                </a:cxn>
                <a:cxn ang="5400000">
                  <a:pos x="wd2" y="hd2"/>
                </a:cxn>
                <a:cxn ang="10800000">
                  <a:pos x="wd2" y="hd2"/>
                </a:cxn>
                <a:cxn ang="16200000">
                  <a:pos x="wd2" y="hd2"/>
                </a:cxn>
              </a:cxnLst>
              <a:rect l="0" t="0" r="r" b="b"/>
              <a:pathLst>
                <a:path w="21600" h="21600" extrusionOk="0">
                  <a:moveTo>
                    <a:pt x="4346" y="21600"/>
                  </a:moveTo>
                  <a:lnTo>
                    <a:pt x="17255" y="21600"/>
                  </a:lnTo>
                  <a:lnTo>
                    <a:pt x="21600" y="0"/>
                  </a:lnTo>
                  <a:lnTo>
                    <a:pt x="0" y="0"/>
                  </a:lnTo>
                  <a:lnTo>
                    <a:pt x="4346" y="21600"/>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49" name="Shape 906"/>
            <p:cNvSpPr/>
            <p:nvPr/>
          </p:nvSpPr>
          <p:spPr>
            <a:xfrm>
              <a:off x="262466" y="408016"/>
              <a:ext cx="89962" cy="90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5" y="0"/>
                    <a:pt x="0" y="4785"/>
                    <a:pt x="0" y="10800"/>
                  </a:cubicBezTo>
                  <a:cubicBezTo>
                    <a:pt x="0" y="16815"/>
                    <a:pt x="4785" y="21600"/>
                    <a:pt x="10800" y="21600"/>
                  </a:cubicBezTo>
                  <a:cubicBezTo>
                    <a:pt x="16815" y="21600"/>
                    <a:pt x="21600" y="16817"/>
                    <a:pt x="21600" y="10800"/>
                  </a:cubicBezTo>
                  <a:cubicBezTo>
                    <a:pt x="21598" y="4785"/>
                    <a:pt x="16813" y="0"/>
                    <a:pt x="10800" y="0"/>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nvGrpSpPr>
          <p:cNvPr id="358" name="成组"/>
          <p:cNvGrpSpPr/>
          <p:nvPr/>
        </p:nvGrpSpPr>
        <p:grpSpPr>
          <a:xfrm>
            <a:off x="6095674" y="3526517"/>
            <a:ext cx="404813" cy="404813"/>
            <a:chOff x="0" y="0"/>
            <a:chExt cx="1079500" cy="1079500"/>
          </a:xfrm>
        </p:grpSpPr>
        <p:sp>
          <p:nvSpPr>
            <p:cNvPr id="352"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357" name="Group 974"/>
            <p:cNvGrpSpPr/>
            <p:nvPr/>
          </p:nvGrpSpPr>
          <p:grpSpPr>
            <a:xfrm>
              <a:off x="279399" y="180092"/>
              <a:ext cx="520702" cy="719316"/>
              <a:chOff x="-2" y="-2"/>
              <a:chExt cx="520700" cy="719315"/>
            </a:xfrm>
          </p:grpSpPr>
          <p:sp>
            <p:nvSpPr>
              <p:cNvPr id="353" name="Shape 970"/>
              <p:cNvSpPr/>
              <p:nvPr/>
            </p:nvSpPr>
            <p:spPr>
              <a:xfrm>
                <a:off x="-3" y="-3"/>
                <a:ext cx="520701" cy="719317"/>
              </a:xfrm>
              <a:custGeom>
                <a:avLst/>
                <a:gdLst/>
                <a:ahLst/>
                <a:cxnLst>
                  <a:cxn ang="0">
                    <a:pos x="wd2" y="hd2"/>
                  </a:cxn>
                  <a:cxn ang="5400000">
                    <a:pos x="wd2" y="hd2"/>
                  </a:cxn>
                  <a:cxn ang="10800000">
                    <a:pos x="wd2" y="hd2"/>
                  </a:cxn>
                  <a:cxn ang="16200000">
                    <a:pos x="wd2" y="hd2"/>
                  </a:cxn>
                </a:cxnLst>
                <a:rect l="0" t="0" r="r" b="b"/>
                <a:pathLst>
                  <a:path w="21600" h="21600" extrusionOk="0">
                    <a:moveTo>
                      <a:pt x="6239" y="0"/>
                    </a:moveTo>
                    <a:lnTo>
                      <a:pt x="6239" y="13"/>
                    </a:lnTo>
                    <a:lnTo>
                      <a:pt x="0" y="4526"/>
                    </a:lnTo>
                    <a:lnTo>
                      <a:pt x="0" y="21600"/>
                    </a:lnTo>
                    <a:lnTo>
                      <a:pt x="21600" y="21600"/>
                    </a:lnTo>
                    <a:lnTo>
                      <a:pt x="21600" y="0"/>
                    </a:lnTo>
                    <a:lnTo>
                      <a:pt x="6239" y="0"/>
                    </a:lnTo>
                    <a:close/>
                    <a:moveTo>
                      <a:pt x="19118" y="19801"/>
                    </a:moveTo>
                    <a:lnTo>
                      <a:pt x="2483" y="19801"/>
                    </a:lnTo>
                    <a:lnTo>
                      <a:pt x="2483" y="6325"/>
                    </a:lnTo>
                    <a:lnTo>
                      <a:pt x="8722" y="6325"/>
                    </a:lnTo>
                    <a:lnTo>
                      <a:pt x="8722" y="1799"/>
                    </a:lnTo>
                    <a:lnTo>
                      <a:pt x="19118" y="1799"/>
                    </a:lnTo>
                    <a:lnTo>
                      <a:pt x="19118" y="19801"/>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54" name="Shape 971"/>
              <p:cNvSpPr/>
              <p:nvPr/>
            </p:nvSpPr>
            <p:spPr>
              <a:xfrm>
                <a:off x="109883" y="269739"/>
                <a:ext cx="240992" cy="47456"/>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55" name="Shape 972"/>
              <p:cNvSpPr/>
              <p:nvPr/>
            </p:nvSpPr>
            <p:spPr>
              <a:xfrm>
                <a:off x="109883" y="379634"/>
                <a:ext cx="169819" cy="47456"/>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56" name="Shape 973"/>
              <p:cNvSpPr/>
              <p:nvPr/>
            </p:nvSpPr>
            <p:spPr>
              <a:xfrm>
                <a:off x="109883" y="489529"/>
                <a:ext cx="292188" cy="47456"/>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grpSp>
        <p:nvGrpSpPr>
          <p:cNvPr id="361" name="成组"/>
          <p:cNvGrpSpPr/>
          <p:nvPr/>
        </p:nvGrpSpPr>
        <p:grpSpPr>
          <a:xfrm>
            <a:off x="6095674" y="4577955"/>
            <a:ext cx="404813" cy="404813"/>
            <a:chOff x="0" y="0"/>
            <a:chExt cx="1079500" cy="1079500"/>
          </a:xfrm>
        </p:grpSpPr>
        <p:sp>
          <p:nvSpPr>
            <p:cNvPr id="359"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sp>
          <p:nvSpPr>
            <p:cNvPr id="360" name="圆形"/>
            <p:cNvSpPr/>
            <p:nvPr/>
          </p:nvSpPr>
          <p:spPr>
            <a:xfrm>
              <a:off x="0" y="-1"/>
              <a:ext cx="1079501" cy="1079501"/>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grpSp>
        <p:nvGrpSpPr>
          <p:cNvPr id="367" name="Group 1122"/>
          <p:cNvGrpSpPr/>
          <p:nvPr/>
        </p:nvGrpSpPr>
        <p:grpSpPr>
          <a:xfrm>
            <a:off x="6200449" y="4673988"/>
            <a:ext cx="195263" cy="212748"/>
            <a:chOff x="-1" y="0"/>
            <a:chExt cx="520700" cy="567325"/>
          </a:xfrm>
        </p:grpSpPr>
        <p:sp>
          <p:nvSpPr>
            <p:cNvPr id="362" name="Shape 1117"/>
            <p:cNvSpPr/>
            <p:nvPr/>
          </p:nvSpPr>
          <p:spPr>
            <a:xfrm>
              <a:off x="-2" y="-1"/>
              <a:ext cx="520701" cy="400180"/>
            </a:xfrm>
            <a:custGeom>
              <a:avLst/>
              <a:gdLst/>
              <a:ahLst/>
              <a:cxnLst>
                <a:cxn ang="0">
                  <a:pos x="wd2" y="hd2"/>
                </a:cxn>
                <a:cxn ang="5400000">
                  <a:pos x="wd2" y="hd2"/>
                </a:cxn>
                <a:cxn ang="10800000">
                  <a:pos x="wd2" y="hd2"/>
                </a:cxn>
                <a:cxn ang="16200000">
                  <a:pos x="wd2" y="hd2"/>
                </a:cxn>
              </a:cxnLst>
              <a:rect l="0" t="0" r="r" b="b"/>
              <a:pathLst>
                <a:path w="21600" h="21600" extrusionOk="0">
                  <a:moveTo>
                    <a:pt x="20114" y="7917"/>
                  </a:moveTo>
                  <a:lnTo>
                    <a:pt x="21600" y="0"/>
                  </a:lnTo>
                  <a:lnTo>
                    <a:pt x="15477" y="1916"/>
                  </a:lnTo>
                  <a:lnTo>
                    <a:pt x="17029" y="3924"/>
                  </a:lnTo>
                  <a:lnTo>
                    <a:pt x="11123" y="11569"/>
                  </a:lnTo>
                  <a:lnTo>
                    <a:pt x="8614" y="8321"/>
                  </a:lnTo>
                  <a:lnTo>
                    <a:pt x="0" y="19474"/>
                  </a:lnTo>
                  <a:lnTo>
                    <a:pt x="1642" y="21600"/>
                  </a:lnTo>
                  <a:lnTo>
                    <a:pt x="1642" y="21599"/>
                  </a:lnTo>
                  <a:lnTo>
                    <a:pt x="8614" y="12572"/>
                  </a:lnTo>
                  <a:lnTo>
                    <a:pt x="11123" y="15820"/>
                  </a:lnTo>
                  <a:lnTo>
                    <a:pt x="18671" y="6049"/>
                  </a:lnTo>
                  <a:lnTo>
                    <a:pt x="20114" y="7917"/>
                  </a:ln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63" name="Shape 1118"/>
            <p:cNvSpPr/>
            <p:nvPr/>
          </p:nvSpPr>
          <p:spPr>
            <a:xfrm>
              <a:off x="47515" y="432623"/>
              <a:ext cx="74245" cy="134703"/>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64" name="Shape 1119"/>
            <p:cNvSpPr/>
            <p:nvPr/>
          </p:nvSpPr>
          <p:spPr>
            <a:xfrm>
              <a:off x="174224" y="361831"/>
              <a:ext cx="74245" cy="201564"/>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65" name="Shape 1120"/>
            <p:cNvSpPr/>
            <p:nvPr/>
          </p:nvSpPr>
          <p:spPr>
            <a:xfrm>
              <a:off x="300933" y="291036"/>
              <a:ext cx="74245" cy="270390"/>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66" name="Shape 1121"/>
            <p:cNvSpPr/>
            <p:nvPr/>
          </p:nvSpPr>
          <p:spPr>
            <a:xfrm>
              <a:off x="427644" y="228110"/>
              <a:ext cx="74243" cy="336266"/>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nvGrpSpPr>
          <p:cNvPr id="370" name="成组"/>
          <p:cNvGrpSpPr/>
          <p:nvPr/>
        </p:nvGrpSpPr>
        <p:grpSpPr>
          <a:xfrm>
            <a:off x="279554" y="1489569"/>
            <a:ext cx="404813" cy="404813"/>
            <a:chOff x="0" y="0"/>
            <a:chExt cx="1079500" cy="1079500"/>
          </a:xfrm>
        </p:grpSpPr>
        <p:sp>
          <p:nvSpPr>
            <p:cNvPr id="368"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sp>
          <p:nvSpPr>
            <p:cNvPr id="369" name="圆形"/>
            <p:cNvSpPr/>
            <p:nvPr/>
          </p:nvSpPr>
          <p:spPr>
            <a:xfrm>
              <a:off x="0" y="-1"/>
              <a:ext cx="1079501" cy="1079501"/>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grpSp>
        <p:nvGrpSpPr>
          <p:cNvPr id="375" name="Group 1700"/>
          <p:cNvGrpSpPr/>
          <p:nvPr/>
        </p:nvGrpSpPr>
        <p:grpSpPr>
          <a:xfrm>
            <a:off x="372423" y="1615743"/>
            <a:ext cx="238125" cy="165723"/>
            <a:chOff x="0" y="0"/>
            <a:chExt cx="635000" cy="441926"/>
          </a:xfrm>
        </p:grpSpPr>
        <p:sp>
          <p:nvSpPr>
            <p:cNvPr id="371" name="Shape 1696"/>
            <p:cNvSpPr/>
            <p:nvPr/>
          </p:nvSpPr>
          <p:spPr>
            <a:xfrm>
              <a:off x="0" y="0"/>
              <a:ext cx="508001" cy="441927"/>
            </a:xfrm>
            <a:custGeom>
              <a:avLst/>
              <a:gdLst/>
              <a:ahLst/>
              <a:cxnLst>
                <a:cxn ang="0">
                  <a:pos x="wd2" y="hd2"/>
                </a:cxn>
                <a:cxn ang="5400000">
                  <a:pos x="wd2" y="hd2"/>
                </a:cxn>
                <a:cxn ang="10800000">
                  <a:pos x="wd2" y="hd2"/>
                </a:cxn>
                <a:cxn ang="16200000">
                  <a:pos x="wd2" y="hd2"/>
                </a:cxn>
              </a:cxnLst>
              <a:rect l="0" t="0" r="r" b="b"/>
              <a:pathLst>
                <a:path w="21600" h="21600" extrusionOk="0">
                  <a:moveTo>
                    <a:pt x="18894" y="16178"/>
                  </a:moveTo>
                  <a:cubicBezTo>
                    <a:pt x="17589" y="15516"/>
                    <a:pt x="15655" y="13808"/>
                    <a:pt x="12787" y="13220"/>
                  </a:cubicBezTo>
                  <a:cubicBezTo>
                    <a:pt x="13521" y="12321"/>
                    <a:pt x="14077" y="10918"/>
                    <a:pt x="14646" y="9254"/>
                  </a:cubicBezTo>
                  <a:cubicBezTo>
                    <a:pt x="14977" y="8290"/>
                    <a:pt x="14918" y="7469"/>
                    <a:pt x="14918" y="6297"/>
                  </a:cubicBezTo>
                  <a:cubicBezTo>
                    <a:pt x="14918" y="5433"/>
                    <a:pt x="15064" y="4047"/>
                    <a:pt x="14875" y="3285"/>
                  </a:cubicBezTo>
                  <a:cubicBezTo>
                    <a:pt x="14244" y="709"/>
                    <a:pt x="12645" y="0"/>
                    <a:pt x="10774" y="0"/>
                  </a:cubicBezTo>
                  <a:cubicBezTo>
                    <a:pt x="8901" y="0"/>
                    <a:pt x="7302" y="714"/>
                    <a:pt x="6671" y="3291"/>
                  </a:cubicBezTo>
                  <a:cubicBezTo>
                    <a:pt x="6487" y="4055"/>
                    <a:pt x="6629" y="5436"/>
                    <a:pt x="6629" y="6297"/>
                  </a:cubicBezTo>
                  <a:cubicBezTo>
                    <a:pt x="6629" y="7471"/>
                    <a:pt x="6574" y="8296"/>
                    <a:pt x="6905" y="9261"/>
                  </a:cubicBezTo>
                  <a:cubicBezTo>
                    <a:pt x="7479" y="10933"/>
                    <a:pt x="8027" y="12335"/>
                    <a:pt x="8756" y="13231"/>
                  </a:cubicBezTo>
                  <a:cubicBezTo>
                    <a:pt x="5913" y="13826"/>
                    <a:pt x="3993" y="15524"/>
                    <a:pt x="2697" y="16184"/>
                  </a:cubicBezTo>
                  <a:cubicBezTo>
                    <a:pt x="15" y="17555"/>
                    <a:pt x="0" y="19056"/>
                    <a:pt x="0" y="19056"/>
                  </a:cubicBezTo>
                  <a:lnTo>
                    <a:pt x="0" y="21600"/>
                  </a:lnTo>
                  <a:lnTo>
                    <a:pt x="21600" y="21595"/>
                  </a:lnTo>
                  <a:lnTo>
                    <a:pt x="21600" y="19056"/>
                  </a:lnTo>
                  <a:cubicBezTo>
                    <a:pt x="21600" y="19055"/>
                    <a:pt x="21587" y="17548"/>
                    <a:pt x="18894" y="16178"/>
                  </a:cubicBezTo>
                  <a:close/>
                </a:path>
              </a:pathLst>
            </a:cu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72" name="Shape 1697"/>
            <p:cNvSpPr/>
            <p:nvPr/>
          </p:nvSpPr>
          <p:spPr>
            <a:xfrm>
              <a:off x="429170" y="17457"/>
              <a:ext cx="205830" cy="40377"/>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73" name="Shape 1698"/>
            <p:cNvSpPr/>
            <p:nvPr/>
          </p:nvSpPr>
          <p:spPr>
            <a:xfrm>
              <a:off x="429170" y="113481"/>
              <a:ext cx="121528" cy="40375"/>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374" name="Shape 1699"/>
            <p:cNvSpPr/>
            <p:nvPr/>
          </p:nvSpPr>
          <p:spPr>
            <a:xfrm>
              <a:off x="429170" y="209503"/>
              <a:ext cx="170795" cy="40377"/>
            </a:xfrm>
            <a:prstGeom prst="rect">
              <a:avLst/>
            </a:prstGeom>
            <a:solidFill>
              <a:srgbClr val="7192B3"/>
            </a:solidFill>
            <a:ln w="12700" cap="flat">
              <a:noFill/>
              <a:miter lim="400000"/>
            </a:ln>
            <a:effectLst/>
          </p:spPr>
          <p:txBody>
            <a:bodyPr wrap="square" lIns="19050" tIns="19050" rIns="19050" bIns="19050"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sp>
        <p:nvSpPr>
          <p:cNvPr id="68" name="Group 3657"/>
          <p:cNvSpPr txBox="1"/>
          <p:nvPr/>
        </p:nvSpPr>
        <p:spPr>
          <a:xfrm>
            <a:off x="955567" y="2504588"/>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lang="zh-CN" altLang="en-US" sz="1800" dirty="0" smtClean="0">
                <a:solidFill>
                  <a:schemeClr val="tx1"/>
                </a:solidFill>
                <a:latin typeface="SimHei" charset="-122"/>
                <a:ea typeface="SimHei" charset="-122"/>
                <a:cs typeface="SimHei" charset="-122"/>
              </a:rPr>
              <a:t>应用商店</a:t>
            </a:r>
            <a:r>
              <a:rPr sz="1800" dirty="0" smtClean="0">
                <a:solidFill>
                  <a:schemeClr val="tx1"/>
                </a:solidFill>
                <a:latin typeface="SimHei" charset="-122"/>
                <a:ea typeface="SimHei" charset="-122"/>
                <a:cs typeface="SimHei" charset="-122"/>
              </a:rPr>
              <a:t>管理</a:t>
            </a:r>
            <a:endParaRPr sz="1800" dirty="0">
              <a:solidFill>
                <a:schemeClr val="tx1"/>
              </a:solidFill>
              <a:latin typeface="SimHei" charset="-122"/>
              <a:ea typeface="SimHei" charset="-122"/>
              <a:cs typeface="SimHei" charset="-122"/>
            </a:endParaRPr>
          </a:p>
        </p:txBody>
      </p:sp>
      <p:sp>
        <p:nvSpPr>
          <p:cNvPr id="69" name="Group 3657"/>
          <p:cNvSpPr txBox="1"/>
          <p:nvPr/>
        </p:nvSpPr>
        <p:spPr>
          <a:xfrm>
            <a:off x="960039" y="3541925"/>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lang="zh-CN" altLang="en-US" sz="1800" dirty="0" smtClean="0">
                <a:solidFill>
                  <a:schemeClr val="tx1"/>
                </a:solidFill>
                <a:latin typeface="SimHei" charset="-122"/>
                <a:ea typeface="SimHei" charset="-122"/>
                <a:cs typeface="SimHei" charset="-122"/>
              </a:rPr>
              <a:t>日志监控告警</a:t>
            </a:r>
            <a:endParaRPr sz="1800" dirty="0">
              <a:solidFill>
                <a:schemeClr val="tx1"/>
              </a:solidFill>
              <a:latin typeface="SimHei" charset="-122"/>
              <a:ea typeface="SimHei" charset="-122"/>
              <a:cs typeface="SimHei" charset="-122"/>
            </a:endParaRPr>
          </a:p>
        </p:txBody>
      </p:sp>
      <p:sp>
        <p:nvSpPr>
          <p:cNvPr id="71" name="Group 3657"/>
          <p:cNvSpPr txBox="1"/>
          <p:nvPr/>
        </p:nvSpPr>
        <p:spPr>
          <a:xfrm>
            <a:off x="6981799" y="2461773"/>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lang="zh-CN" altLang="en-US" sz="1800" dirty="0" smtClean="0">
                <a:solidFill>
                  <a:schemeClr val="tx1"/>
                </a:solidFill>
                <a:latin typeface="SimHei" charset="-122"/>
                <a:ea typeface="SimHei" charset="-122"/>
                <a:cs typeface="SimHei" charset="-122"/>
              </a:rPr>
              <a:t>移动门户</a:t>
            </a:r>
            <a:r>
              <a:rPr sz="1800" dirty="0" smtClean="0">
                <a:solidFill>
                  <a:schemeClr val="tx1"/>
                </a:solidFill>
                <a:latin typeface="SimHei" charset="-122"/>
                <a:ea typeface="SimHei" charset="-122"/>
                <a:cs typeface="SimHei" charset="-122"/>
              </a:rPr>
              <a:t>管理</a:t>
            </a:r>
            <a:endParaRPr sz="1800" dirty="0">
              <a:solidFill>
                <a:schemeClr val="tx1"/>
              </a:solidFill>
              <a:latin typeface="SimHei" charset="-122"/>
              <a:ea typeface="SimHei" charset="-122"/>
              <a:cs typeface="SimHei" charset="-122"/>
            </a:endParaRPr>
          </a:p>
        </p:txBody>
      </p:sp>
      <p:sp>
        <p:nvSpPr>
          <p:cNvPr id="72" name="Group 3657"/>
          <p:cNvSpPr txBox="1"/>
          <p:nvPr/>
        </p:nvSpPr>
        <p:spPr>
          <a:xfrm>
            <a:off x="6981798" y="3461331"/>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lang="zh-CN" altLang="en-US" sz="1800" dirty="0" smtClean="0">
                <a:solidFill>
                  <a:schemeClr val="tx1"/>
                </a:solidFill>
                <a:latin typeface="SimHei" charset="-122"/>
                <a:ea typeface="SimHei" charset="-122"/>
                <a:cs typeface="SimHei" charset="-122"/>
              </a:rPr>
              <a:t>企业文件</a:t>
            </a:r>
            <a:r>
              <a:rPr sz="1800" dirty="0" smtClean="0">
                <a:solidFill>
                  <a:schemeClr val="tx1"/>
                </a:solidFill>
                <a:latin typeface="SimHei" charset="-122"/>
                <a:ea typeface="SimHei" charset="-122"/>
                <a:cs typeface="SimHei" charset="-122"/>
              </a:rPr>
              <a:t>管理</a:t>
            </a:r>
            <a:endParaRPr sz="1800" dirty="0">
              <a:solidFill>
                <a:schemeClr val="tx1"/>
              </a:solidFill>
              <a:latin typeface="SimHei" charset="-122"/>
              <a:ea typeface="SimHei" charset="-122"/>
              <a:cs typeface="SimHei" charset="-122"/>
            </a:endParaRPr>
          </a:p>
        </p:txBody>
      </p:sp>
      <p:sp>
        <p:nvSpPr>
          <p:cNvPr id="73" name="Group 3657"/>
          <p:cNvSpPr txBox="1"/>
          <p:nvPr/>
        </p:nvSpPr>
        <p:spPr>
          <a:xfrm>
            <a:off x="6981798" y="4533310"/>
            <a:ext cx="1606253" cy="215712"/>
          </a:xfrm>
          <a:prstGeom prst="rect">
            <a:avLst/>
          </a:prstGeom>
          <a:ln w="12700">
            <a:miter lim="400000"/>
          </a:ln>
          <a:extLst>
            <a:ext uri="{C572A759-6A51-4108-AA02-DFA0A04FC94B}">
              <ma14:wrappingTextBoxFlag xmlns:ma14="http://schemas.microsoft.com/office/mac/drawingml/2011/main" val="1"/>
            </a:ext>
          </a:extLst>
        </p:spPr>
        <p:txBody>
          <a:bodyPr lIns="17144" tIns="17144" rIns="17144" bIns="17144"/>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r>
              <a:rPr lang="zh-CN" altLang="en-US" sz="1800" dirty="0" smtClean="0">
                <a:solidFill>
                  <a:schemeClr val="tx1"/>
                </a:solidFill>
                <a:latin typeface="SimHei" charset="-122"/>
                <a:ea typeface="SimHei" charset="-122"/>
                <a:cs typeface="SimHei" charset="-122"/>
              </a:rPr>
              <a:t>数据统计分析</a:t>
            </a:r>
            <a:endParaRPr sz="1800" dirty="0">
              <a:solidFill>
                <a:schemeClr val="tx1"/>
              </a:solidFill>
              <a:latin typeface="SimHei" charset="-122"/>
              <a:ea typeface="SimHei" charset="-122"/>
              <a:cs typeface="SimHei" charset="-122"/>
            </a:endParaRPr>
          </a:p>
        </p:txBody>
      </p:sp>
      <p:sp>
        <p:nvSpPr>
          <p:cNvPr id="67" name="Shape 75"/>
          <p:cNvSpPr txBox="1">
            <a:spLocks noGrp="1"/>
          </p:cNvSpPr>
          <p:nvPr>
            <p:ph type="title"/>
          </p:nvPr>
        </p:nvSpPr>
        <p:spPr>
          <a:xfrm>
            <a:off x="275021" y="132059"/>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AppNest+ 产品定义</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74"/>
          <p:cNvSpPr txBox="1">
            <a:spLocks noGrp="1"/>
          </p:cNvSpPr>
          <p:nvPr>
            <p:ph type="sldNum" sz="quarter" idx="4294967295"/>
          </p:nvPr>
        </p:nvSpPr>
        <p:spPr>
          <a:xfrm>
            <a:off x="8783834" y="1014413"/>
            <a:ext cx="143257"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11</a:t>
            </a:fld>
            <a:endParaRPr>
              <a:latin typeface="SimHei" charset="-122"/>
              <a:ea typeface="SimHei" charset="-122"/>
              <a:cs typeface="SimHei" charset="-122"/>
            </a:endParaRPr>
          </a:p>
        </p:txBody>
      </p:sp>
      <p:sp>
        <p:nvSpPr>
          <p:cNvPr id="378" name="Shape 75"/>
          <p:cNvSpPr txBox="1">
            <a:spLocks noGrp="1"/>
          </p:cNvSpPr>
          <p:nvPr>
            <p:ph type="title"/>
          </p:nvPr>
        </p:nvSpPr>
        <p:spPr>
          <a:xfrm>
            <a:off x="212899" y="120276"/>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产品组成</a:t>
            </a:r>
          </a:p>
        </p:txBody>
      </p:sp>
      <p:sp>
        <p:nvSpPr>
          <p:cNvPr id="379" name="Shape 3474"/>
          <p:cNvSpPr/>
          <p:nvPr/>
        </p:nvSpPr>
        <p:spPr>
          <a:xfrm>
            <a:off x="1121433" y="3547072"/>
            <a:ext cx="5407143" cy="916001"/>
          </a:xfrm>
          <a:prstGeom prst="roundRect">
            <a:avLst>
              <a:gd name="adj" fmla="val 10921"/>
            </a:avLst>
          </a:prstGeom>
          <a:ln w="19050">
            <a:solidFill>
              <a:srgbClr val="C2DA6A"/>
            </a:solidFill>
            <a:custDash>
              <a:ds d="200000" sp="200000"/>
            </a:custDash>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380" name="Shape 3474"/>
          <p:cNvSpPr/>
          <p:nvPr/>
        </p:nvSpPr>
        <p:spPr>
          <a:xfrm>
            <a:off x="1121433" y="4637565"/>
            <a:ext cx="5407143" cy="483866"/>
          </a:xfrm>
          <a:prstGeom prst="roundRect">
            <a:avLst>
              <a:gd name="adj" fmla="val 20674"/>
            </a:avLst>
          </a:prstGeom>
          <a:ln w="19050">
            <a:solidFill>
              <a:srgbClr val="C2DA6A"/>
            </a:solidFill>
            <a:custDash>
              <a:ds d="200000" sp="200000"/>
            </a:custDash>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381" name="数据源代理网关"/>
          <p:cNvSpPr/>
          <p:nvPr/>
        </p:nvSpPr>
        <p:spPr>
          <a:xfrm>
            <a:off x="5269590" y="3712857"/>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dirty="0">
                <a:latin typeface="SimHei" charset="-122"/>
                <a:ea typeface="SimHei" charset="-122"/>
                <a:cs typeface="SimHei" charset="-122"/>
              </a:rPr>
              <a:t>数据源代理网关</a:t>
            </a:r>
          </a:p>
        </p:txBody>
      </p:sp>
      <p:sp>
        <p:nvSpPr>
          <p:cNvPr id="382" name="安全网络访问"/>
          <p:cNvSpPr/>
          <p:nvPr/>
        </p:nvSpPr>
        <p:spPr>
          <a:xfrm>
            <a:off x="3917255" y="3712857"/>
            <a:ext cx="1176079"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安全网络访问</a:t>
            </a:r>
          </a:p>
        </p:txBody>
      </p:sp>
      <p:sp>
        <p:nvSpPr>
          <p:cNvPr id="383" name="身份统一认证"/>
          <p:cNvSpPr/>
          <p:nvPr/>
        </p:nvSpPr>
        <p:spPr>
          <a:xfrm>
            <a:off x="2588937" y="3712857"/>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身份统一认证</a:t>
            </a:r>
          </a:p>
        </p:txBody>
      </p:sp>
      <p:sp>
        <p:nvSpPr>
          <p:cNvPr id="384" name="行为数据统计"/>
          <p:cNvSpPr/>
          <p:nvPr/>
        </p:nvSpPr>
        <p:spPr>
          <a:xfrm>
            <a:off x="2588937" y="4084813"/>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行为数据统计</a:t>
            </a:r>
          </a:p>
        </p:txBody>
      </p:sp>
      <p:sp>
        <p:nvSpPr>
          <p:cNvPr id="385" name="消息通知推送"/>
          <p:cNvSpPr/>
          <p:nvPr/>
        </p:nvSpPr>
        <p:spPr>
          <a:xfrm>
            <a:off x="3929264" y="4084813"/>
            <a:ext cx="1176079"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消息通知推送</a:t>
            </a:r>
          </a:p>
        </p:txBody>
      </p:sp>
      <p:sp>
        <p:nvSpPr>
          <p:cNvPr id="386" name="UC(AD/LDAP)"/>
          <p:cNvSpPr/>
          <p:nvPr/>
        </p:nvSpPr>
        <p:spPr>
          <a:xfrm>
            <a:off x="1260620" y="3712857"/>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UC(AD/LDAP)</a:t>
            </a:r>
          </a:p>
        </p:txBody>
      </p:sp>
      <p:sp>
        <p:nvSpPr>
          <p:cNvPr id="387" name="管理操作日志"/>
          <p:cNvSpPr/>
          <p:nvPr/>
        </p:nvSpPr>
        <p:spPr>
          <a:xfrm>
            <a:off x="1260620" y="4084813"/>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管理操作日志</a:t>
            </a:r>
          </a:p>
        </p:txBody>
      </p:sp>
      <p:sp>
        <p:nvSpPr>
          <p:cNvPr id="388" name="应用单点登录"/>
          <p:cNvSpPr/>
          <p:nvPr/>
        </p:nvSpPr>
        <p:spPr>
          <a:xfrm>
            <a:off x="5269590" y="4084813"/>
            <a:ext cx="1176080" cy="229172"/>
          </a:xfrm>
          <a:prstGeom prst="rect">
            <a:avLst/>
          </a:prstGeom>
          <a:solidFill>
            <a:schemeClr val="accent5">
              <a:lumMod val="60000"/>
              <a:lumOff val="40000"/>
            </a:scheme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应用单点登录</a:t>
            </a:r>
          </a:p>
        </p:txBody>
      </p:sp>
      <p:sp>
        <p:nvSpPr>
          <p:cNvPr id="389" name="系统服务 API 接口"/>
          <p:cNvSpPr/>
          <p:nvPr/>
        </p:nvSpPr>
        <p:spPr>
          <a:xfrm>
            <a:off x="1268762" y="4764912"/>
            <a:ext cx="5139480" cy="229172"/>
          </a:xfrm>
          <a:prstGeom prst="rect">
            <a:avLst/>
          </a:prstGeom>
          <a:solidFill>
            <a:srgbClr val="38495D">
              <a:alpha val="53363"/>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系统服务 API 接口</a:t>
            </a:r>
          </a:p>
        </p:txBody>
      </p:sp>
      <p:sp>
        <p:nvSpPr>
          <p:cNvPr id="390" name="Shape 3474"/>
          <p:cNvSpPr/>
          <p:nvPr/>
        </p:nvSpPr>
        <p:spPr>
          <a:xfrm>
            <a:off x="1121433" y="1411462"/>
            <a:ext cx="5407141" cy="618860"/>
          </a:xfrm>
          <a:prstGeom prst="roundRect">
            <a:avLst>
              <a:gd name="adj" fmla="val 16164"/>
            </a:avLst>
          </a:prstGeom>
          <a:ln w="19050">
            <a:solidFill>
              <a:srgbClr val="C2DA6A"/>
            </a:solidFill>
            <a:custDash>
              <a:ds d="200000" sp="200000"/>
            </a:custDash>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391" name="Shape 3538"/>
          <p:cNvSpPr/>
          <p:nvPr/>
        </p:nvSpPr>
        <p:spPr>
          <a:xfrm flipV="1">
            <a:off x="4445293" y="1416953"/>
            <a:ext cx="0" cy="609833"/>
          </a:xfrm>
          <a:prstGeom prst="line">
            <a:avLst/>
          </a:prstGeom>
          <a:ln w="38100" cap="rnd">
            <a:solidFill>
              <a:srgbClr val="A8B866"/>
            </a:solidFill>
            <a:custDash>
              <a:ds d="100000" sp="200000"/>
            </a:custDash>
            <a:miter lim="400000"/>
          </a:ln>
        </p:spPr>
        <p:txBody>
          <a:bodyPr lIns="17144" tIns="17144" rIns="17144" bIns="17144"/>
          <a:lstStyle/>
          <a:p>
            <a:pPr defTabSz="219075">
              <a:defRPr sz="4200">
                <a:latin typeface="Gill Sans"/>
                <a:ea typeface="Gill Sans"/>
                <a:cs typeface="Gill Sans"/>
                <a:sym typeface="Gill Sans"/>
              </a:defRPr>
            </a:pPr>
            <a:endParaRPr sz="1575">
              <a:latin typeface="SimHei" charset="-122"/>
              <a:ea typeface="SimHei" charset="-122"/>
              <a:cs typeface="SimHei" charset="-122"/>
            </a:endParaRPr>
          </a:p>
        </p:txBody>
      </p:sp>
      <p:sp>
        <p:nvSpPr>
          <p:cNvPr id="392" name="Shape 3536"/>
          <p:cNvSpPr txBox="1"/>
          <p:nvPr/>
        </p:nvSpPr>
        <p:spPr>
          <a:xfrm>
            <a:off x="2318268" y="1791398"/>
            <a:ext cx="453390" cy="24862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lnSpc>
                <a:spcPct val="120000"/>
              </a:lnSpc>
              <a:defRPr sz="1400">
                <a:solidFill>
                  <a:srgbClr val="AAAAAA"/>
                </a:solidFill>
                <a:latin typeface="Helvetica Neue"/>
                <a:ea typeface="Helvetica Neue"/>
                <a:cs typeface="Helvetica Neue"/>
                <a:sym typeface="Helvetica Neue"/>
              </a:defRPr>
            </a:lvl1pPr>
          </a:lstStyle>
          <a:p>
            <a:r>
              <a:rPr sz="525">
                <a:latin typeface="SimHei" charset="-122"/>
                <a:ea typeface="SimHei" charset="-122"/>
                <a:cs typeface="SimHei" charset="-122"/>
              </a:rPr>
              <a:t>Android</a:t>
            </a:r>
          </a:p>
        </p:txBody>
      </p:sp>
      <p:pic>
        <p:nvPicPr>
          <p:cNvPr id="393" name="安卓.png" descr="安卓.png"/>
          <p:cNvPicPr>
            <a:picLocks noChangeAspect="1"/>
          </p:cNvPicPr>
          <p:nvPr/>
        </p:nvPicPr>
        <p:blipFill>
          <a:blip r:embed="rId2">
            <a:alphaModFix amt="75142"/>
            <a:extLst/>
          </a:blip>
          <a:stretch>
            <a:fillRect/>
          </a:stretch>
        </p:blipFill>
        <p:spPr>
          <a:xfrm>
            <a:off x="2429361" y="1480826"/>
            <a:ext cx="231204" cy="365785"/>
          </a:xfrm>
          <a:prstGeom prst="rect">
            <a:avLst/>
          </a:prstGeom>
          <a:ln w="12700">
            <a:miter lim="400000"/>
          </a:ln>
        </p:spPr>
      </p:pic>
      <p:pic>
        <p:nvPicPr>
          <p:cNvPr id="394" name="苹果.png" descr="苹果.png"/>
          <p:cNvPicPr>
            <a:picLocks noChangeAspect="1"/>
          </p:cNvPicPr>
          <p:nvPr/>
        </p:nvPicPr>
        <p:blipFill>
          <a:blip r:embed="rId3">
            <a:alphaModFix amt="75142"/>
            <a:extLst/>
          </a:blip>
          <a:stretch>
            <a:fillRect/>
          </a:stretch>
        </p:blipFill>
        <p:spPr>
          <a:xfrm>
            <a:off x="3001210" y="1480826"/>
            <a:ext cx="231204" cy="365785"/>
          </a:xfrm>
          <a:prstGeom prst="rect">
            <a:avLst/>
          </a:prstGeom>
          <a:ln w="12700">
            <a:miter lim="400000"/>
          </a:ln>
        </p:spPr>
      </p:pic>
      <p:sp>
        <p:nvSpPr>
          <p:cNvPr id="395" name="Shape 3536"/>
          <p:cNvSpPr txBox="1"/>
          <p:nvPr/>
        </p:nvSpPr>
        <p:spPr>
          <a:xfrm>
            <a:off x="2890117" y="1791398"/>
            <a:ext cx="453390" cy="24862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lnSpc>
                <a:spcPct val="120000"/>
              </a:lnSpc>
              <a:defRPr sz="1400">
                <a:solidFill>
                  <a:srgbClr val="AAAAAA"/>
                </a:solidFill>
                <a:latin typeface="Helvetica Neue"/>
                <a:ea typeface="Helvetica Neue"/>
                <a:cs typeface="Helvetica Neue"/>
                <a:sym typeface="Helvetica Neue"/>
              </a:defRPr>
            </a:lvl1pPr>
          </a:lstStyle>
          <a:p>
            <a:r>
              <a:rPr sz="525">
                <a:latin typeface="SimHei" charset="-122"/>
                <a:ea typeface="SimHei" charset="-122"/>
                <a:cs typeface="SimHei" charset="-122"/>
              </a:rPr>
              <a:t>iOS</a:t>
            </a:r>
          </a:p>
        </p:txBody>
      </p:sp>
      <p:sp>
        <p:nvSpPr>
          <p:cNvPr id="396" name="Shape 3536"/>
          <p:cNvSpPr txBox="1"/>
          <p:nvPr/>
        </p:nvSpPr>
        <p:spPr>
          <a:xfrm>
            <a:off x="3488634" y="1791398"/>
            <a:ext cx="453390" cy="24862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lnSpc>
                <a:spcPct val="120000"/>
              </a:lnSpc>
              <a:defRPr sz="1400">
                <a:solidFill>
                  <a:srgbClr val="AAAAAA"/>
                </a:solidFill>
                <a:latin typeface="Helvetica Neue"/>
                <a:ea typeface="Helvetica Neue"/>
                <a:cs typeface="Helvetica Neue"/>
                <a:sym typeface="Helvetica Neue"/>
              </a:defRPr>
            </a:lvl1pPr>
          </a:lstStyle>
          <a:p>
            <a:r>
              <a:rPr sz="525">
                <a:latin typeface="SimHei" charset="-122"/>
                <a:ea typeface="SimHei" charset="-122"/>
                <a:cs typeface="SimHei" charset="-122"/>
              </a:rPr>
              <a:t>pad</a:t>
            </a:r>
          </a:p>
        </p:txBody>
      </p:sp>
      <p:pic>
        <p:nvPicPr>
          <p:cNvPr id="397" name="20150601112238241_easyicon_net_164.571428571.png" descr="20150601112238241_easyicon_net_164.571428571.png"/>
          <p:cNvPicPr>
            <a:picLocks noChangeAspect="1"/>
          </p:cNvPicPr>
          <p:nvPr/>
        </p:nvPicPr>
        <p:blipFill>
          <a:blip r:embed="rId4">
            <a:alphaModFix amt="50835"/>
            <a:extLst/>
          </a:blip>
          <a:stretch>
            <a:fillRect/>
          </a:stretch>
        </p:blipFill>
        <p:spPr>
          <a:xfrm>
            <a:off x="3511488" y="1505866"/>
            <a:ext cx="407681" cy="315705"/>
          </a:xfrm>
          <a:prstGeom prst="rect">
            <a:avLst/>
          </a:prstGeom>
          <a:ln w="12700">
            <a:miter lim="400000"/>
          </a:ln>
        </p:spPr>
      </p:pic>
      <p:sp>
        <p:nvSpPr>
          <p:cNvPr id="398" name="企业门户…"/>
          <p:cNvSpPr txBox="1"/>
          <p:nvPr/>
        </p:nvSpPr>
        <p:spPr>
          <a:xfrm>
            <a:off x="1319037" y="1532987"/>
            <a:ext cx="931383" cy="349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企业门户</a:t>
            </a:r>
          </a:p>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统一入口</a:t>
            </a:r>
          </a:p>
        </p:txBody>
      </p:sp>
      <p:pic>
        <p:nvPicPr>
          <p:cNvPr id="399" name="20131220032740172_easyicon_net_52.png" descr="20131220032740172_easyicon_net_52.png"/>
          <p:cNvPicPr>
            <a:picLocks noChangeAspect="1"/>
          </p:cNvPicPr>
          <p:nvPr/>
        </p:nvPicPr>
        <p:blipFill>
          <a:blip r:embed="rId5">
            <a:alphaModFix amt="51861"/>
            <a:extLst/>
          </a:blip>
          <a:stretch>
            <a:fillRect/>
          </a:stretch>
        </p:blipFill>
        <p:spPr>
          <a:xfrm>
            <a:off x="5847747" y="1491032"/>
            <a:ext cx="384846" cy="347843"/>
          </a:xfrm>
          <a:prstGeom prst="rect">
            <a:avLst/>
          </a:prstGeom>
          <a:ln w="12700">
            <a:miter lim="400000"/>
          </a:ln>
        </p:spPr>
      </p:pic>
      <p:sp>
        <p:nvSpPr>
          <p:cNvPr id="400" name="Shape 3431"/>
          <p:cNvSpPr txBox="1"/>
          <p:nvPr/>
        </p:nvSpPr>
        <p:spPr>
          <a:xfrm>
            <a:off x="5939921" y="1852899"/>
            <a:ext cx="200496" cy="18472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8D8D8D"/>
                </a:solidFill>
                <a:latin typeface="Gill Sans"/>
                <a:ea typeface="Gill Sans"/>
                <a:cs typeface="Gill Sans"/>
                <a:sym typeface="Gill Sans"/>
              </a:defRPr>
            </a:lvl1pPr>
          </a:lstStyle>
          <a:p>
            <a:r>
              <a:rPr sz="525">
                <a:latin typeface="SimHei" charset="-122"/>
                <a:ea typeface="SimHei" charset="-122"/>
                <a:cs typeface="SimHei" charset="-122"/>
              </a:rPr>
              <a:t>PC</a:t>
            </a:r>
          </a:p>
        </p:txBody>
      </p:sp>
      <p:sp>
        <p:nvSpPr>
          <p:cNvPr id="401" name="企业门户…"/>
          <p:cNvSpPr txBox="1"/>
          <p:nvPr/>
        </p:nvSpPr>
        <p:spPr>
          <a:xfrm>
            <a:off x="4572304" y="1532031"/>
            <a:ext cx="1061666" cy="349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企业门户</a:t>
            </a:r>
          </a:p>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管理平台</a:t>
            </a:r>
          </a:p>
        </p:txBody>
      </p:sp>
      <p:sp>
        <p:nvSpPr>
          <p:cNvPr id="403" name="Shape 3474"/>
          <p:cNvSpPr/>
          <p:nvPr/>
        </p:nvSpPr>
        <p:spPr>
          <a:xfrm>
            <a:off x="1121433" y="2155271"/>
            <a:ext cx="5407142" cy="1223082"/>
          </a:xfrm>
          <a:prstGeom prst="roundRect">
            <a:avLst>
              <a:gd name="adj" fmla="val 8179"/>
            </a:avLst>
          </a:prstGeom>
          <a:ln w="19050">
            <a:solidFill>
              <a:srgbClr val="C2DA6A"/>
            </a:solidFill>
            <a:custDash>
              <a:ds d="200000" sp="200000"/>
            </a:custDash>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404" name="资讯公告"/>
          <p:cNvSpPr/>
          <p:nvPr/>
        </p:nvSpPr>
        <p:spPr>
          <a:xfrm>
            <a:off x="1369129" y="2317560"/>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资讯公告</a:t>
            </a:r>
          </a:p>
        </p:txBody>
      </p:sp>
      <p:sp>
        <p:nvSpPr>
          <p:cNvPr id="405" name="即时通讯"/>
          <p:cNvSpPr/>
          <p:nvPr/>
        </p:nvSpPr>
        <p:spPr>
          <a:xfrm>
            <a:off x="1369129" y="2649927"/>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即时通讯</a:t>
            </a:r>
          </a:p>
        </p:txBody>
      </p:sp>
      <p:sp>
        <p:nvSpPr>
          <p:cNvPr id="406" name="音视频会议"/>
          <p:cNvSpPr/>
          <p:nvPr/>
        </p:nvSpPr>
        <p:spPr>
          <a:xfrm>
            <a:off x="2391982" y="2649927"/>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dirty="0">
                <a:latin typeface="SimHei" charset="-122"/>
                <a:ea typeface="SimHei" charset="-122"/>
                <a:cs typeface="SimHei" charset="-122"/>
              </a:rPr>
              <a:t>音视频会议</a:t>
            </a:r>
          </a:p>
        </p:txBody>
      </p:sp>
      <p:sp>
        <p:nvSpPr>
          <p:cNvPr id="407" name="企业邮箱"/>
          <p:cNvSpPr/>
          <p:nvPr/>
        </p:nvSpPr>
        <p:spPr>
          <a:xfrm>
            <a:off x="3415243" y="2317560"/>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企业邮箱</a:t>
            </a:r>
          </a:p>
        </p:txBody>
      </p:sp>
      <p:sp>
        <p:nvSpPr>
          <p:cNvPr id="408" name="企业通讯录"/>
          <p:cNvSpPr/>
          <p:nvPr/>
        </p:nvSpPr>
        <p:spPr>
          <a:xfrm>
            <a:off x="2391982" y="2317560"/>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a:latin typeface="SimHei" charset="-122"/>
                <a:ea typeface="SimHei" charset="-122"/>
                <a:cs typeface="SimHei" charset="-122"/>
              </a:rPr>
              <a:t>企业通讯录</a:t>
            </a:r>
          </a:p>
        </p:txBody>
      </p:sp>
      <p:sp>
        <p:nvSpPr>
          <p:cNvPr id="409" name="文件管理"/>
          <p:cNvSpPr/>
          <p:nvPr/>
        </p:nvSpPr>
        <p:spPr>
          <a:xfrm>
            <a:off x="3415243" y="2649927"/>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文件管理</a:t>
            </a:r>
          </a:p>
        </p:txBody>
      </p:sp>
      <p:sp>
        <p:nvSpPr>
          <p:cNvPr id="410" name="个性设置"/>
          <p:cNvSpPr/>
          <p:nvPr/>
        </p:nvSpPr>
        <p:spPr>
          <a:xfrm>
            <a:off x="3415243" y="2982294"/>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个性设置</a:t>
            </a:r>
          </a:p>
        </p:txBody>
      </p:sp>
      <p:sp>
        <p:nvSpPr>
          <p:cNvPr id="411" name="轻应用"/>
          <p:cNvSpPr/>
          <p:nvPr/>
        </p:nvSpPr>
        <p:spPr>
          <a:xfrm>
            <a:off x="2391982" y="2982294"/>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轻应用</a:t>
            </a:r>
          </a:p>
        </p:txBody>
      </p:sp>
      <p:sp>
        <p:nvSpPr>
          <p:cNvPr id="412" name="内外部应用"/>
          <p:cNvSpPr/>
          <p:nvPr/>
        </p:nvSpPr>
        <p:spPr>
          <a:xfrm>
            <a:off x="1369129" y="2982294"/>
            <a:ext cx="837723" cy="23377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dirty="0">
                <a:latin typeface="SimHei" charset="-122"/>
                <a:ea typeface="SimHei" charset="-122"/>
                <a:cs typeface="SimHei" charset="-122"/>
              </a:rPr>
              <a:t>内外部应用</a:t>
            </a:r>
          </a:p>
        </p:txBody>
      </p:sp>
      <p:sp>
        <p:nvSpPr>
          <p:cNvPr id="413" name="Shape 3538"/>
          <p:cNvSpPr/>
          <p:nvPr/>
        </p:nvSpPr>
        <p:spPr>
          <a:xfrm flipV="1">
            <a:off x="4445293" y="2165143"/>
            <a:ext cx="0" cy="1203338"/>
          </a:xfrm>
          <a:prstGeom prst="line">
            <a:avLst/>
          </a:prstGeom>
          <a:ln w="38100" cap="rnd">
            <a:solidFill>
              <a:srgbClr val="A8B866"/>
            </a:solidFill>
            <a:custDash>
              <a:ds d="100000" sp="200000"/>
            </a:custDash>
            <a:miter lim="400000"/>
          </a:ln>
        </p:spPr>
        <p:txBody>
          <a:bodyPr lIns="17144" tIns="17144" rIns="17144" bIns="17144"/>
          <a:lstStyle/>
          <a:p>
            <a:pPr defTabSz="219075">
              <a:defRPr sz="4200">
                <a:latin typeface="Gill Sans"/>
                <a:ea typeface="Gill Sans"/>
                <a:cs typeface="Gill Sans"/>
                <a:sym typeface="Gill Sans"/>
              </a:defRPr>
            </a:pPr>
            <a:endParaRPr sz="1575">
              <a:latin typeface="SimHei" charset="-122"/>
              <a:ea typeface="SimHei" charset="-122"/>
              <a:cs typeface="SimHei" charset="-122"/>
            </a:endParaRPr>
          </a:p>
        </p:txBody>
      </p:sp>
      <p:sp>
        <p:nvSpPr>
          <p:cNvPr id="414" name="门户管理"/>
          <p:cNvSpPr/>
          <p:nvPr/>
        </p:nvSpPr>
        <p:spPr>
          <a:xfrm>
            <a:off x="4637620" y="2306071"/>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门户管理</a:t>
            </a:r>
          </a:p>
        </p:txBody>
      </p:sp>
      <p:sp>
        <p:nvSpPr>
          <p:cNvPr id="415" name="用户管理"/>
          <p:cNvSpPr/>
          <p:nvPr/>
        </p:nvSpPr>
        <p:spPr>
          <a:xfrm>
            <a:off x="4637620" y="2649927"/>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用户管理</a:t>
            </a:r>
          </a:p>
        </p:txBody>
      </p:sp>
      <p:sp>
        <p:nvSpPr>
          <p:cNvPr id="416" name="设备管理"/>
          <p:cNvSpPr/>
          <p:nvPr/>
        </p:nvSpPr>
        <p:spPr>
          <a:xfrm>
            <a:off x="4637620" y="2993783"/>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设备管理</a:t>
            </a:r>
          </a:p>
        </p:txBody>
      </p:sp>
      <p:sp>
        <p:nvSpPr>
          <p:cNvPr id="417" name="应用管理"/>
          <p:cNvSpPr/>
          <p:nvPr/>
        </p:nvSpPr>
        <p:spPr>
          <a:xfrm>
            <a:off x="5583664" y="2306071"/>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应用管理</a:t>
            </a:r>
          </a:p>
        </p:txBody>
      </p:sp>
      <p:sp>
        <p:nvSpPr>
          <p:cNvPr id="418" name="内容管理"/>
          <p:cNvSpPr/>
          <p:nvPr/>
        </p:nvSpPr>
        <p:spPr>
          <a:xfrm>
            <a:off x="5583664" y="2649927"/>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内容管理</a:t>
            </a:r>
          </a:p>
        </p:txBody>
      </p:sp>
      <p:sp>
        <p:nvSpPr>
          <p:cNvPr id="419" name="安全策略"/>
          <p:cNvSpPr/>
          <p:nvPr/>
        </p:nvSpPr>
        <p:spPr>
          <a:xfrm>
            <a:off x="5583664" y="2993783"/>
            <a:ext cx="770044" cy="233771"/>
          </a:xfrm>
          <a:prstGeom prst="rect">
            <a:avLst/>
          </a:prstGeom>
          <a:solidFill>
            <a:srgbClr val="65BC85"/>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安全策略</a:t>
            </a:r>
          </a:p>
        </p:txBody>
      </p:sp>
      <p:sp>
        <p:nvSpPr>
          <p:cNvPr id="423" name="Shape 3474"/>
          <p:cNvSpPr/>
          <p:nvPr/>
        </p:nvSpPr>
        <p:spPr>
          <a:xfrm>
            <a:off x="1121433" y="5290524"/>
            <a:ext cx="5407142" cy="442877"/>
          </a:xfrm>
          <a:prstGeom prst="roundRect">
            <a:avLst>
              <a:gd name="adj" fmla="val 22587"/>
            </a:avLst>
          </a:prstGeom>
          <a:ln w="19050">
            <a:solidFill>
              <a:srgbClr val="C2DA6A"/>
            </a:solidFill>
            <a:custDash>
              <a:ds d="200000" sp="200000"/>
            </a:custDash>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424" name="OA系统"/>
          <p:cNvSpPr/>
          <p:nvPr/>
        </p:nvSpPr>
        <p:spPr>
          <a:xfrm>
            <a:off x="2194265" y="5382050"/>
            <a:ext cx="885215" cy="268734"/>
          </a:xfrm>
          <a:prstGeom prst="rect">
            <a:avLst/>
          </a:prstGeom>
          <a:solidFill>
            <a:srgbClr val="FFC00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OA系统</a:t>
            </a:r>
          </a:p>
        </p:txBody>
      </p:sp>
      <p:sp>
        <p:nvSpPr>
          <p:cNvPr id="425" name="财务系统"/>
          <p:cNvSpPr/>
          <p:nvPr/>
        </p:nvSpPr>
        <p:spPr>
          <a:xfrm>
            <a:off x="3251672" y="5377595"/>
            <a:ext cx="885215" cy="268734"/>
          </a:xfrm>
          <a:prstGeom prst="rect">
            <a:avLst/>
          </a:prstGeom>
          <a:solidFill>
            <a:srgbClr val="FFC00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财务系统</a:t>
            </a:r>
          </a:p>
        </p:txBody>
      </p:sp>
      <p:sp>
        <p:nvSpPr>
          <p:cNvPr id="426" name="人资系统"/>
          <p:cNvSpPr/>
          <p:nvPr/>
        </p:nvSpPr>
        <p:spPr>
          <a:xfrm>
            <a:off x="4309079" y="5375524"/>
            <a:ext cx="885215" cy="268734"/>
          </a:xfrm>
          <a:prstGeom prst="rect">
            <a:avLst/>
          </a:prstGeom>
          <a:solidFill>
            <a:srgbClr val="FFC00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人资系统</a:t>
            </a:r>
          </a:p>
        </p:txBody>
      </p:sp>
      <p:sp>
        <p:nvSpPr>
          <p:cNvPr id="427" name="CRM系统"/>
          <p:cNvSpPr/>
          <p:nvPr/>
        </p:nvSpPr>
        <p:spPr>
          <a:xfrm>
            <a:off x="5366486" y="5375524"/>
            <a:ext cx="885215" cy="268734"/>
          </a:xfrm>
          <a:prstGeom prst="rect">
            <a:avLst/>
          </a:prstGeom>
          <a:solidFill>
            <a:srgbClr val="FFC000"/>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400" dirty="0">
                <a:latin typeface="SimHei" charset="-122"/>
                <a:ea typeface="SimHei" charset="-122"/>
                <a:cs typeface="SimHei" charset="-122"/>
              </a:rPr>
              <a:t>CRM系统</a:t>
            </a:r>
          </a:p>
        </p:txBody>
      </p:sp>
      <p:sp>
        <p:nvSpPr>
          <p:cNvPr id="429" name="企业业务…"/>
          <p:cNvSpPr txBox="1"/>
          <p:nvPr/>
        </p:nvSpPr>
        <p:spPr>
          <a:xfrm>
            <a:off x="1157039" y="5341466"/>
            <a:ext cx="923193" cy="3499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企业业务</a:t>
            </a:r>
          </a:p>
          <a:p>
            <a:pPr defTabSz="219075">
              <a:defRPr sz="1800">
                <a:latin typeface="Heiti SC Light"/>
                <a:ea typeface="Heiti SC Light"/>
                <a:cs typeface="Heiti SC Light"/>
                <a:sym typeface="Heiti SC Light"/>
              </a:defRPr>
            </a:pPr>
            <a:r>
              <a:rPr sz="1400" dirty="0">
                <a:latin typeface="SimHei" charset="-122"/>
                <a:ea typeface="SimHei" charset="-122"/>
                <a:cs typeface="SimHei" charset="-122"/>
              </a:rPr>
              <a:t>服务系统</a:t>
            </a:r>
          </a:p>
        </p:txBody>
      </p:sp>
      <p:sp>
        <p:nvSpPr>
          <p:cNvPr id="2" name="文本框 1"/>
          <p:cNvSpPr txBox="1"/>
          <p:nvPr/>
        </p:nvSpPr>
        <p:spPr>
          <a:xfrm>
            <a:off x="7495044" y="1523716"/>
            <a:ext cx="128654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smtClean="0">
                <a:latin typeface="SimHei" charset="-122"/>
                <a:ea typeface="SimHei" charset="-122"/>
                <a:cs typeface="SimHei" charset="-122"/>
              </a:rPr>
              <a:t>接入层</a:t>
            </a:r>
            <a:endParaRPr kumimoji="0" lang="zh-CN" altLang="en-US" sz="18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57" name="文本框 56"/>
          <p:cNvSpPr txBox="1"/>
          <p:nvPr/>
        </p:nvSpPr>
        <p:spPr>
          <a:xfrm>
            <a:off x="7262843" y="2551331"/>
            <a:ext cx="128654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smtClean="0">
                <a:latin typeface="SimHei" charset="-122"/>
                <a:ea typeface="SimHei" charset="-122"/>
                <a:cs typeface="SimHei" charset="-122"/>
              </a:rPr>
              <a:t>应用展现层</a:t>
            </a:r>
            <a:endParaRPr kumimoji="0" lang="zh-CN" altLang="en-US" sz="18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58" name="文本框 57"/>
          <p:cNvSpPr txBox="1"/>
          <p:nvPr/>
        </p:nvSpPr>
        <p:spPr>
          <a:xfrm>
            <a:off x="7262843" y="3762774"/>
            <a:ext cx="128654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smtClean="0">
                <a:latin typeface="SimHei" charset="-122"/>
                <a:ea typeface="SimHei" charset="-122"/>
                <a:cs typeface="SimHei" charset="-122"/>
              </a:rPr>
              <a:t>平台服务层</a:t>
            </a:r>
            <a:endParaRPr kumimoji="0" lang="zh-CN" altLang="en-US" sz="18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59" name="文本框 58"/>
          <p:cNvSpPr txBox="1"/>
          <p:nvPr/>
        </p:nvSpPr>
        <p:spPr>
          <a:xfrm>
            <a:off x="7568922" y="4641458"/>
            <a:ext cx="128654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smtClean="0">
                <a:latin typeface="SimHei" charset="-122"/>
                <a:ea typeface="SimHei" charset="-122"/>
                <a:cs typeface="SimHei" charset="-122"/>
              </a:rPr>
              <a:t>接口</a:t>
            </a:r>
            <a:endParaRPr kumimoji="0" lang="zh-CN" altLang="en-US" sz="18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60" name="文本框 59"/>
          <p:cNvSpPr txBox="1"/>
          <p:nvPr/>
        </p:nvSpPr>
        <p:spPr>
          <a:xfrm>
            <a:off x="7565801" y="5308514"/>
            <a:ext cx="128654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smtClean="0">
                <a:latin typeface="SimHei" charset="-122"/>
                <a:ea typeface="SimHei" charset="-122"/>
                <a:cs typeface="SimHei" charset="-122"/>
              </a:rPr>
              <a:t>后台</a:t>
            </a:r>
            <a:endParaRPr kumimoji="0" lang="zh-CN" altLang="en-US" sz="18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12</a:t>
            </a:fld>
            <a:endParaRPr>
              <a:latin typeface="SimHei" charset="-122"/>
              <a:ea typeface="SimHei" charset="-122"/>
              <a:cs typeface="SimHei" charset="-122"/>
            </a:endParaRPr>
          </a:p>
        </p:txBody>
      </p:sp>
      <p:sp>
        <p:nvSpPr>
          <p:cNvPr id="432" name="Shape 75"/>
          <p:cNvSpPr txBox="1">
            <a:spLocks noGrp="1"/>
          </p:cNvSpPr>
          <p:nvPr>
            <p:ph type="title"/>
          </p:nvPr>
        </p:nvSpPr>
        <p:spPr>
          <a:xfrm>
            <a:off x="171525" y="16875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AppNest+ 整体架构图</a:t>
            </a:r>
          </a:p>
        </p:txBody>
      </p:sp>
      <p:sp>
        <p:nvSpPr>
          <p:cNvPr id="433" name="圆角矩形"/>
          <p:cNvSpPr/>
          <p:nvPr/>
        </p:nvSpPr>
        <p:spPr>
          <a:xfrm>
            <a:off x="856906" y="1793569"/>
            <a:ext cx="3671859" cy="2959313"/>
          </a:xfrm>
          <a:prstGeom prst="roundRect">
            <a:avLst>
              <a:gd name="adj" fmla="val 12224"/>
            </a:avLst>
          </a:prstGeom>
          <a:ln w="12700">
            <a:solidFill>
              <a:srgbClr val="DE670B"/>
            </a:solidFill>
          </a:ln>
          <a:effectLst>
            <a:outerShdw blurRad="12700" dist="12700" dir="5400000" rotWithShape="0">
              <a:srgbClr val="000000">
                <a:alpha val="50000"/>
              </a:srgbClr>
            </a:outerShdw>
          </a:effectLst>
        </p:spPr>
        <p:txBody>
          <a:bodyPr lIns="10160" tIns="10160" rIns="10160" bIns="10160"/>
          <a:lstStyle/>
          <a:p>
            <a:pPr algn="l" defTabSz="220133">
              <a:defRPr sz="3400">
                <a:solidFill>
                  <a:srgbClr val="D75B40"/>
                </a:solidFill>
              </a:defRPr>
            </a:pPr>
            <a:endParaRPr sz="1275">
              <a:latin typeface="SimHei" charset="-122"/>
              <a:ea typeface="SimHei" charset="-122"/>
              <a:cs typeface="SimHei" charset="-122"/>
            </a:endParaRPr>
          </a:p>
        </p:txBody>
      </p:sp>
      <p:sp>
        <p:nvSpPr>
          <p:cNvPr id="434" name="推送…"/>
          <p:cNvSpPr/>
          <p:nvPr/>
        </p:nvSpPr>
        <p:spPr>
          <a:xfrm>
            <a:off x="4779122" y="1760054"/>
            <a:ext cx="689554" cy="838784"/>
          </a:xfrm>
          <a:prstGeom prst="rect">
            <a:avLst/>
          </a:prstGeom>
          <a:solidFill>
            <a:srgbClr val="ABCBD6">
              <a:alpha val="82468"/>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400">
                <a:solidFill>
                  <a:srgbClr val="FFFFFF"/>
                </a:solidFill>
                <a:latin typeface="Helvetica Neue Bold Condensed"/>
                <a:ea typeface="Helvetica Neue Bold Condensed"/>
                <a:cs typeface="Helvetica Neue Bold Condensed"/>
                <a:sym typeface="Helvetica Neue Bold Condensed"/>
              </a:defRPr>
            </a:pPr>
            <a:r>
              <a:rPr sz="1800">
                <a:latin typeface="SimHei" charset="-122"/>
                <a:ea typeface="SimHei" charset="-122"/>
                <a:cs typeface="SimHei" charset="-122"/>
              </a:rPr>
              <a:t>推送</a:t>
            </a:r>
          </a:p>
          <a:p>
            <a:pPr defTabSz="220133">
              <a:defRPr sz="2400">
                <a:solidFill>
                  <a:srgbClr val="FFFFFF"/>
                </a:solidFill>
                <a:latin typeface="Helvetica Neue Bold Condensed"/>
                <a:ea typeface="Helvetica Neue Bold Condensed"/>
                <a:cs typeface="Helvetica Neue Bold Condensed"/>
                <a:sym typeface="Helvetica Neue Bold Condensed"/>
              </a:defRPr>
            </a:pPr>
            <a:r>
              <a:rPr sz="1800">
                <a:latin typeface="SimHei" charset="-122"/>
                <a:ea typeface="SimHei" charset="-122"/>
                <a:cs typeface="SimHei" charset="-122"/>
              </a:rPr>
              <a:t>服务</a:t>
            </a:r>
          </a:p>
        </p:txBody>
      </p:sp>
      <p:sp>
        <p:nvSpPr>
          <p:cNvPr id="435" name="SAG安全…"/>
          <p:cNvSpPr/>
          <p:nvPr/>
        </p:nvSpPr>
        <p:spPr>
          <a:xfrm>
            <a:off x="5749323" y="1774470"/>
            <a:ext cx="319020" cy="3806739"/>
          </a:xfrm>
          <a:prstGeom prst="rect">
            <a:avLst/>
          </a:prstGeom>
          <a:solidFill>
            <a:srgbClr val="BE89EA">
              <a:alpha val="82468"/>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4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SAG</a:t>
            </a:r>
            <a:r>
              <a:rPr sz="1600" dirty="0">
                <a:latin typeface="SimHei" charset="-122"/>
                <a:ea typeface="SimHei" charset="-122"/>
                <a:cs typeface="SimHei" charset="-122"/>
              </a:rPr>
              <a:t>安全</a:t>
            </a:r>
          </a:p>
          <a:p>
            <a:pPr defTabSz="220133">
              <a:defRPr sz="2400">
                <a:solidFill>
                  <a:srgbClr val="FFFFFF"/>
                </a:solidFill>
                <a:latin typeface="Helvetica Neue Bold Condensed"/>
                <a:ea typeface="Helvetica Neue Bold Condensed"/>
                <a:cs typeface="Helvetica Neue Bold Condensed"/>
                <a:sym typeface="Helvetica Neue Bold Condensed"/>
              </a:defRPr>
            </a:pPr>
            <a:r>
              <a:rPr sz="1600" dirty="0">
                <a:latin typeface="SimHei" charset="-122"/>
                <a:ea typeface="SimHei" charset="-122"/>
                <a:cs typeface="SimHei" charset="-122"/>
              </a:rPr>
              <a:t>接入网关</a:t>
            </a:r>
          </a:p>
        </p:txBody>
      </p:sp>
      <p:sp>
        <p:nvSpPr>
          <p:cNvPr id="436" name="线条"/>
          <p:cNvSpPr/>
          <p:nvPr/>
        </p:nvSpPr>
        <p:spPr>
          <a:xfrm flipH="1" flipV="1">
            <a:off x="6064923" y="3834493"/>
            <a:ext cx="234291" cy="0"/>
          </a:xfrm>
          <a:prstGeom prst="line">
            <a:avLst/>
          </a:prstGeom>
          <a:ln w="25400">
            <a:solidFill>
              <a:srgbClr val="CF6E2C"/>
            </a:solidFill>
            <a:headEnd type="triangle"/>
            <a:tailEnd type="triangle"/>
          </a:ln>
          <a:effectLst>
            <a:outerShdw blurRad="12700" dist="12700" dir="5400000" rotWithShape="0">
              <a:srgbClr val="000000">
                <a:alpha val="50000"/>
              </a:srgbClr>
            </a:outerShdw>
          </a:effectLst>
        </p:spPr>
        <p:txBody>
          <a:bodyPr lIns="9144" tIns="9144" rIns="9144" bIns="9144"/>
          <a:lstStyle/>
          <a:p>
            <a:pPr defTabSz="220133">
              <a:defRPr sz="3400"/>
            </a:pPr>
            <a:endParaRPr sz="1275">
              <a:latin typeface="SimHei" charset="-122"/>
              <a:ea typeface="SimHei" charset="-122"/>
              <a:cs typeface="SimHei" charset="-122"/>
            </a:endParaRPr>
          </a:p>
        </p:txBody>
      </p:sp>
      <p:sp>
        <p:nvSpPr>
          <p:cNvPr id="437" name="策略…"/>
          <p:cNvSpPr txBox="1"/>
          <p:nvPr/>
        </p:nvSpPr>
        <p:spPr>
          <a:xfrm>
            <a:off x="4695108" y="2623624"/>
            <a:ext cx="319354" cy="838784"/>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nchor="ctr"/>
          <a:lstStyle/>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策略</a:t>
            </a:r>
          </a:p>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消息</a:t>
            </a:r>
          </a:p>
        </p:txBody>
      </p:sp>
      <p:sp>
        <p:nvSpPr>
          <p:cNvPr id="438" name="管理控制台"/>
          <p:cNvSpPr/>
          <p:nvPr/>
        </p:nvSpPr>
        <p:spPr>
          <a:xfrm>
            <a:off x="6360719" y="1777422"/>
            <a:ext cx="1949158" cy="3806739"/>
          </a:xfrm>
          <a:prstGeom prst="rect">
            <a:avLst/>
          </a:prstGeom>
          <a:solidFill>
            <a:srgbClr val="BED2F9"/>
          </a:solidFill>
          <a:ln w="12700">
            <a:miter lim="400000"/>
          </a:ln>
          <a:extLst>
            <a:ext uri="{C572A759-6A51-4108-AA02-DFA0A04FC94B}">
              <ma14:wrappingTextBoxFlag xmlns:ma14="http://schemas.microsoft.com/office/mac/drawingml/2011/main" val="1"/>
            </a:ext>
          </a:extLst>
        </p:spPr>
        <p:txBody>
          <a:bodyPr lIns="10160" tIns="10160" rIns="10160" bIns="10160"/>
          <a:lstStyle>
            <a:lvl1pPr defTabSz="587022">
              <a:defRPr sz="2400">
                <a:solidFill>
                  <a:srgbClr val="FFFFFF"/>
                </a:solidFill>
                <a:latin typeface="Helvetica Neue Bold Condensed"/>
                <a:ea typeface="Helvetica Neue Bold Condensed"/>
                <a:cs typeface="Helvetica Neue Bold Condensed"/>
                <a:sym typeface="Helvetica Neue Bold Condensed"/>
              </a:defRPr>
            </a:lvl1pPr>
          </a:lstStyle>
          <a:p>
            <a:r>
              <a:rPr sz="1600" dirty="0">
                <a:latin typeface="SimHei" charset="-122"/>
                <a:ea typeface="SimHei" charset="-122"/>
                <a:cs typeface="SimHei" charset="-122"/>
              </a:rPr>
              <a:t>管理控制台</a:t>
            </a:r>
          </a:p>
        </p:txBody>
      </p:sp>
      <p:sp>
        <p:nvSpPr>
          <p:cNvPr id="439" name="AD/LDAP"/>
          <p:cNvSpPr/>
          <p:nvPr/>
        </p:nvSpPr>
        <p:spPr>
          <a:xfrm>
            <a:off x="7700368" y="4739488"/>
            <a:ext cx="466785" cy="329441"/>
          </a:xfrm>
          <a:prstGeom prst="rect">
            <a:avLst/>
          </a:prstGeom>
          <a:solidFill>
            <a:srgbClr val="38485C">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000" dirty="0">
                <a:latin typeface="SimHei" charset="-122"/>
                <a:ea typeface="SimHei" charset="-122"/>
                <a:cs typeface="SimHei" charset="-122"/>
              </a:rPr>
              <a:t>AD/LDAP</a:t>
            </a:r>
          </a:p>
        </p:txBody>
      </p:sp>
      <p:sp>
        <p:nvSpPr>
          <p:cNvPr id="440" name="API管理"/>
          <p:cNvSpPr/>
          <p:nvPr/>
        </p:nvSpPr>
        <p:spPr>
          <a:xfrm>
            <a:off x="7700368" y="2925670"/>
            <a:ext cx="466785" cy="329837"/>
          </a:xfrm>
          <a:prstGeom prst="rect">
            <a:avLst/>
          </a:prstGeom>
          <a:solidFill>
            <a:srgbClr val="EDC542">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000">
                <a:latin typeface="SimHei" charset="-122"/>
                <a:ea typeface="SimHei" charset="-122"/>
                <a:cs typeface="SimHei" charset="-122"/>
              </a:rPr>
              <a:t>API管理</a:t>
            </a:r>
          </a:p>
        </p:txBody>
      </p:sp>
      <p:sp>
        <p:nvSpPr>
          <p:cNvPr id="441" name="数…"/>
          <p:cNvSpPr/>
          <p:nvPr/>
        </p:nvSpPr>
        <p:spPr>
          <a:xfrm>
            <a:off x="6505806" y="2480621"/>
            <a:ext cx="314814" cy="3058124"/>
          </a:xfrm>
          <a:prstGeom prst="rect">
            <a:avLst/>
          </a:prstGeom>
          <a:solidFill>
            <a:srgbClr val="629EF4">
              <a:alpha val="69657"/>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200" b="1">
                <a:solidFill>
                  <a:srgbClr val="FFFFFF"/>
                </a:solidFill>
                <a:latin typeface="Helvetica Neue"/>
                <a:ea typeface="Helvetica Neue"/>
                <a:cs typeface="Helvetica Neue"/>
                <a:sym typeface="Helvetica Neue"/>
              </a:defRPr>
            </a:pPr>
            <a:r>
              <a:rPr sz="1600">
                <a:latin typeface="SimHei" charset="-122"/>
                <a:ea typeface="SimHei" charset="-122"/>
                <a:cs typeface="SimHei" charset="-122"/>
              </a:rPr>
              <a:t>数</a:t>
            </a:r>
          </a:p>
          <a:p>
            <a:pPr defTabSz="220133">
              <a:defRPr sz="2200" b="1">
                <a:solidFill>
                  <a:srgbClr val="FFFFFF"/>
                </a:solidFill>
                <a:latin typeface="Helvetica Neue"/>
                <a:ea typeface="Helvetica Neue"/>
                <a:cs typeface="Helvetica Neue"/>
                <a:sym typeface="Helvetica Neue"/>
              </a:defRPr>
            </a:pPr>
            <a:r>
              <a:rPr sz="1600">
                <a:latin typeface="SimHei" charset="-122"/>
                <a:ea typeface="SimHei" charset="-122"/>
                <a:cs typeface="SimHei" charset="-122"/>
              </a:rPr>
              <a:t>据</a:t>
            </a:r>
          </a:p>
          <a:p>
            <a:pPr defTabSz="220133">
              <a:defRPr sz="2200" b="1">
                <a:solidFill>
                  <a:srgbClr val="FFFFFF"/>
                </a:solidFill>
                <a:latin typeface="Helvetica Neue"/>
                <a:ea typeface="Helvetica Neue"/>
                <a:cs typeface="Helvetica Neue"/>
                <a:sym typeface="Helvetica Neue"/>
              </a:defRPr>
            </a:pPr>
            <a:r>
              <a:rPr sz="1600">
                <a:latin typeface="SimHei" charset="-122"/>
                <a:ea typeface="SimHei" charset="-122"/>
                <a:cs typeface="SimHei" charset="-122"/>
              </a:rPr>
              <a:t>统</a:t>
            </a:r>
          </a:p>
          <a:p>
            <a:pPr defTabSz="220133">
              <a:defRPr sz="2200" b="1">
                <a:solidFill>
                  <a:srgbClr val="FFFFFF"/>
                </a:solidFill>
                <a:latin typeface="Helvetica Neue"/>
                <a:ea typeface="Helvetica Neue"/>
                <a:cs typeface="Helvetica Neue"/>
                <a:sym typeface="Helvetica Neue"/>
              </a:defRPr>
            </a:pPr>
            <a:r>
              <a:rPr sz="1600">
                <a:latin typeface="SimHei" charset="-122"/>
                <a:ea typeface="SimHei" charset="-122"/>
                <a:cs typeface="SimHei" charset="-122"/>
              </a:rPr>
              <a:t>计</a:t>
            </a:r>
          </a:p>
        </p:txBody>
      </p:sp>
      <p:sp>
        <p:nvSpPr>
          <p:cNvPr id="442" name="EMM"/>
          <p:cNvSpPr/>
          <p:nvPr/>
        </p:nvSpPr>
        <p:spPr>
          <a:xfrm>
            <a:off x="6901650" y="2471512"/>
            <a:ext cx="717688" cy="1740152"/>
          </a:xfrm>
          <a:prstGeom prst="rect">
            <a:avLst/>
          </a:prstGeom>
          <a:solidFill>
            <a:srgbClr val="7890EB">
              <a:alpha val="50207"/>
            </a:srgbClr>
          </a:solidFill>
          <a:ln w="12700">
            <a:miter lim="400000"/>
          </a:ln>
          <a:extLst>
            <a:ext uri="{C572A759-6A51-4108-AA02-DFA0A04FC94B}">
              <ma14:wrappingTextBoxFlag xmlns:ma14="http://schemas.microsoft.com/office/mac/drawingml/2011/main" val="1"/>
            </a:ext>
          </a:extLst>
        </p:spPr>
        <p:txBody>
          <a:bodyPr lIns="10160" tIns="10160" rIns="10160" bIns="10160"/>
          <a:lstStyle>
            <a:lvl1pPr defTabSz="587022">
              <a:defRPr sz="2200" b="1">
                <a:solidFill>
                  <a:srgbClr val="FFFFFF"/>
                </a:solidFill>
                <a:latin typeface="Helvetica Neue"/>
                <a:ea typeface="Helvetica Neue"/>
                <a:cs typeface="Helvetica Neue"/>
                <a:sym typeface="Helvetica Neue"/>
              </a:defRPr>
            </a:lvl1pPr>
          </a:lstStyle>
          <a:p>
            <a:r>
              <a:rPr sz="1000" u="sng" dirty="0">
                <a:latin typeface="SimHei" charset="-122"/>
                <a:ea typeface="SimHei" charset="-122"/>
                <a:cs typeface="SimHei" charset="-122"/>
              </a:rPr>
              <a:t>EMM</a:t>
            </a:r>
          </a:p>
        </p:txBody>
      </p:sp>
      <p:sp>
        <p:nvSpPr>
          <p:cNvPr id="443" name="存储"/>
          <p:cNvSpPr/>
          <p:nvPr/>
        </p:nvSpPr>
        <p:spPr>
          <a:xfrm>
            <a:off x="7700368" y="2483253"/>
            <a:ext cx="466785" cy="329441"/>
          </a:xfrm>
          <a:prstGeom prst="rect">
            <a:avLst/>
          </a:prstGeom>
          <a:solidFill>
            <a:srgbClr val="EDC542">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a:latin typeface="SimHei" charset="-122"/>
                <a:ea typeface="SimHei" charset="-122"/>
                <a:cs typeface="SimHei" charset="-122"/>
              </a:rPr>
              <a:t>存储</a:t>
            </a:r>
          </a:p>
        </p:txBody>
      </p:sp>
      <p:sp>
        <p:nvSpPr>
          <p:cNvPr id="444" name="日志"/>
          <p:cNvSpPr/>
          <p:nvPr/>
        </p:nvSpPr>
        <p:spPr>
          <a:xfrm>
            <a:off x="7700368" y="3371324"/>
            <a:ext cx="466785" cy="329441"/>
          </a:xfrm>
          <a:prstGeom prst="rect">
            <a:avLst/>
          </a:prstGeom>
          <a:solidFill>
            <a:srgbClr val="EDC542">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日志</a:t>
            </a:r>
          </a:p>
        </p:txBody>
      </p:sp>
      <p:sp>
        <p:nvSpPr>
          <p:cNvPr id="445" name="用户组织树"/>
          <p:cNvSpPr/>
          <p:nvPr/>
        </p:nvSpPr>
        <p:spPr>
          <a:xfrm>
            <a:off x="6901650" y="4276999"/>
            <a:ext cx="717688" cy="1254421"/>
          </a:xfrm>
          <a:prstGeom prst="rect">
            <a:avLst/>
          </a:prstGeom>
          <a:solidFill>
            <a:srgbClr val="629EF4">
              <a:alpha val="69657"/>
            </a:srgbClr>
          </a:solidFill>
          <a:ln w="12700">
            <a:miter lim="400000"/>
          </a:ln>
          <a:extLst>
            <a:ext uri="{C572A759-6A51-4108-AA02-DFA0A04FC94B}">
              <ma14:wrappingTextBoxFlag xmlns:ma14="http://schemas.microsoft.com/office/mac/drawingml/2011/main" val="1"/>
            </a:ext>
          </a:extLst>
        </p:spPr>
        <p:txBody>
          <a:bodyPr lIns="10160" tIns="10160" rIns="10160" bIns="10160"/>
          <a:lstStyle>
            <a:lvl1pPr defTabSz="587022">
              <a:defRPr sz="2200" b="1">
                <a:solidFill>
                  <a:srgbClr val="FFFFFF"/>
                </a:solidFill>
                <a:latin typeface="Helvetica Neue"/>
                <a:ea typeface="Helvetica Neue"/>
                <a:cs typeface="Helvetica Neue"/>
                <a:sym typeface="Helvetica Neue"/>
              </a:defRPr>
            </a:lvl1pPr>
          </a:lstStyle>
          <a:p>
            <a:r>
              <a:rPr sz="825">
                <a:latin typeface="SimHei" charset="-122"/>
                <a:ea typeface="SimHei" charset="-122"/>
                <a:cs typeface="SimHei" charset="-122"/>
              </a:rPr>
              <a:t>用户组织树</a:t>
            </a:r>
          </a:p>
        </p:txBody>
      </p:sp>
      <p:sp>
        <p:nvSpPr>
          <p:cNvPr id="446" name="BeMail"/>
          <p:cNvSpPr/>
          <p:nvPr/>
        </p:nvSpPr>
        <p:spPr>
          <a:xfrm>
            <a:off x="6983731" y="5195837"/>
            <a:ext cx="553526" cy="289895"/>
          </a:xfrm>
          <a:prstGeom prst="rect">
            <a:avLst/>
          </a:prstGeom>
          <a:solidFill>
            <a:srgbClr val="5DC985">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lang="en-US" altLang="zh-CN" sz="1200" dirty="0" err="1" smtClean="0">
                <a:latin typeface="SimHei" charset="-122"/>
                <a:ea typeface="SimHei" charset="-122"/>
                <a:cs typeface="SimHei" charset="-122"/>
              </a:rPr>
              <a:t>BeMail</a:t>
            </a:r>
            <a:endParaRPr lang="en-US" altLang="zh-CN" sz="1200" dirty="0" smtClean="0">
              <a:latin typeface="SimHei" charset="-122"/>
              <a:ea typeface="SimHei" charset="-122"/>
              <a:cs typeface="SimHei" charset="-122"/>
            </a:endParaRPr>
          </a:p>
        </p:txBody>
      </p:sp>
      <p:sp>
        <p:nvSpPr>
          <p:cNvPr id="447" name="BeTalk"/>
          <p:cNvSpPr/>
          <p:nvPr/>
        </p:nvSpPr>
        <p:spPr>
          <a:xfrm>
            <a:off x="6983731" y="4826243"/>
            <a:ext cx="553526" cy="288795"/>
          </a:xfrm>
          <a:prstGeom prst="rect">
            <a:avLst/>
          </a:prstGeom>
          <a:solidFill>
            <a:srgbClr val="5ECCCC">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200" dirty="0">
                <a:latin typeface="SimHei" charset="-122"/>
                <a:ea typeface="SimHei" charset="-122"/>
                <a:cs typeface="SimHei" charset="-122"/>
              </a:rPr>
              <a:t>BeTalk</a:t>
            </a:r>
          </a:p>
        </p:txBody>
      </p:sp>
      <p:sp>
        <p:nvSpPr>
          <p:cNvPr id="448" name="License"/>
          <p:cNvSpPr/>
          <p:nvPr/>
        </p:nvSpPr>
        <p:spPr>
          <a:xfrm>
            <a:off x="7700368" y="4290447"/>
            <a:ext cx="466785" cy="330151"/>
          </a:xfrm>
          <a:prstGeom prst="rect">
            <a:avLst/>
          </a:prstGeom>
          <a:solidFill>
            <a:srgbClr val="38485C">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000">
                <a:latin typeface="SimHei" charset="-122"/>
                <a:ea typeface="SimHei" charset="-122"/>
                <a:cs typeface="SimHei" charset="-122"/>
              </a:rPr>
              <a:t>License</a:t>
            </a:r>
          </a:p>
        </p:txBody>
      </p:sp>
      <p:sp>
        <p:nvSpPr>
          <p:cNvPr id="449" name="Console"/>
          <p:cNvSpPr/>
          <p:nvPr/>
        </p:nvSpPr>
        <p:spPr>
          <a:xfrm>
            <a:off x="6516916" y="2089551"/>
            <a:ext cx="1684332" cy="281616"/>
          </a:xfrm>
          <a:prstGeom prst="rect">
            <a:avLst/>
          </a:prstGeom>
          <a:solidFill>
            <a:srgbClr val="7DADF6">
              <a:alpha val="70369"/>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200" b="1">
                <a:solidFill>
                  <a:srgbClr val="FFFFFF"/>
                </a:solidFill>
                <a:latin typeface="Helvetica Neue"/>
                <a:ea typeface="Helvetica Neue"/>
                <a:cs typeface="Helvetica Neue"/>
                <a:sym typeface="Helvetica Neue"/>
              </a:defRPr>
            </a:lvl1pPr>
          </a:lstStyle>
          <a:p>
            <a:r>
              <a:rPr sz="1600">
                <a:latin typeface="SimHei" charset="-122"/>
                <a:ea typeface="SimHei" charset="-122"/>
                <a:cs typeface="SimHei" charset="-122"/>
              </a:rPr>
              <a:t>Console</a:t>
            </a:r>
          </a:p>
        </p:txBody>
      </p:sp>
      <p:sp>
        <p:nvSpPr>
          <p:cNvPr id="450" name="线条"/>
          <p:cNvSpPr/>
          <p:nvPr/>
        </p:nvSpPr>
        <p:spPr>
          <a:xfrm>
            <a:off x="5199636" y="2607846"/>
            <a:ext cx="541091" cy="6271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151"/>
                </a:lnTo>
                <a:lnTo>
                  <a:pt x="142" y="0"/>
                </a:lnTo>
              </a:path>
            </a:pathLst>
          </a:custGeom>
          <a:ln w="38100">
            <a:solidFill>
              <a:srgbClr val="CF6E2C"/>
            </a:solidFill>
            <a:custDash>
              <a:ds d="200000" sp="200000"/>
            </a:custDash>
            <a:miter lim="400000"/>
            <a:headEnd type="oval"/>
            <a:tailEnd type="oval"/>
          </a:ln>
          <a:effectLst>
            <a:outerShdw blurRad="12700" dist="12700" dir="5400000" rotWithShape="0">
              <a:srgbClr val="000000">
                <a:alpha val="50000"/>
              </a:srgbClr>
            </a:outerShdw>
          </a:effectLst>
        </p:spPr>
        <p:txBody>
          <a:bodyPr lIns="9144" tIns="9144" rIns="9144" bIns="9144"/>
          <a:lstStyle/>
          <a:p>
            <a:pPr defTabSz="220133">
              <a:defRPr sz="3400"/>
            </a:pPr>
            <a:endParaRPr sz="1275">
              <a:latin typeface="SimHei" charset="-122"/>
              <a:ea typeface="SimHei" charset="-122"/>
              <a:cs typeface="SimHei" charset="-122"/>
            </a:endParaRPr>
          </a:p>
        </p:txBody>
      </p:sp>
      <p:sp>
        <p:nvSpPr>
          <p:cNvPr id="451" name="策略…"/>
          <p:cNvSpPr txBox="1"/>
          <p:nvPr/>
        </p:nvSpPr>
        <p:spPr>
          <a:xfrm>
            <a:off x="5340827" y="2623624"/>
            <a:ext cx="311108" cy="838784"/>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nchor="ctr"/>
          <a:lstStyle/>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策略</a:t>
            </a:r>
          </a:p>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消息</a:t>
            </a:r>
          </a:p>
        </p:txBody>
      </p:sp>
      <p:sp>
        <p:nvSpPr>
          <p:cNvPr id="452" name="线条"/>
          <p:cNvSpPr/>
          <p:nvPr/>
        </p:nvSpPr>
        <p:spPr>
          <a:xfrm flipH="1" flipV="1">
            <a:off x="6092796" y="3230783"/>
            <a:ext cx="191429" cy="0"/>
          </a:xfrm>
          <a:prstGeom prst="line">
            <a:avLst/>
          </a:prstGeom>
          <a:ln w="38100">
            <a:solidFill>
              <a:srgbClr val="CF6E2C"/>
            </a:solidFill>
            <a:custDash>
              <a:ds d="200000" sp="200000"/>
            </a:custDash>
            <a:miter lim="400000"/>
            <a:headEnd type="oval"/>
            <a:tailEnd type="oval"/>
          </a:ln>
          <a:effectLst>
            <a:outerShdw blurRad="12700" dist="12700" dir="5400000" rotWithShape="0">
              <a:srgbClr val="000000">
                <a:alpha val="50000"/>
              </a:srgbClr>
            </a:outerShdw>
          </a:effectLst>
        </p:spPr>
        <p:txBody>
          <a:bodyPr lIns="9144" tIns="9144" rIns="9144" bIns="9144"/>
          <a:lstStyle/>
          <a:p>
            <a:pPr defTabSz="220133">
              <a:defRPr sz="3400"/>
            </a:pPr>
            <a:endParaRPr sz="1275">
              <a:latin typeface="SimHei" charset="-122"/>
              <a:ea typeface="SimHei" charset="-122"/>
              <a:cs typeface="SimHei" charset="-122"/>
            </a:endParaRPr>
          </a:p>
        </p:txBody>
      </p:sp>
      <p:sp>
        <p:nvSpPr>
          <p:cNvPr id="453" name="认证信息应用配置…"/>
          <p:cNvSpPr txBox="1"/>
          <p:nvPr/>
        </p:nvSpPr>
        <p:spPr>
          <a:xfrm>
            <a:off x="4781391" y="3727078"/>
            <a:ext cx="717688" cy="637669"/>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nchor="ctr"/>
          <a:lstStyle/>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认证信息应用配置</a:t>
            </a:r>
          </a:p>
          <a:p>
            <a:pPr algn="l" defTabSz="220133">
              <a:defRPr sz="1800">
                <a:solidFill>
                  <a:srgbClr val="CF6E2C"/>
                </a:solidFill>
                <a:latin typeface="Helvetica Neue"/>
                <a:ea typeface="Helvetica Neue"/>
                <a:cs typeface="Helvetica Neue"/>
                <a:sym typeface="Helvetica Neue"/>
              </a:defRPr>
            </a:pPr>
            <a:r>
              <a:rPr sz="675">
                <a:latin typeface="SimHei" charset="-122"/>
                <a:ea typeface="SimHei" charset="-122"/>
                <a:cs typeface="SimHei" charset="-122"/>
              </a:rPr>
              <a:t>加密信息</a:t>
            </a:r>
          </a:p>
        </p:txBody>
      </p:sp>
      <p:sp>
        <p:nvSpPr>
          <p:cNvPr id="454" name="线条"/>
          <p:cNvSpPr/>
          <p:nvPr/>
        </p:nvSpPr>
        <p:spPr>
          <a:xfrm flipH="1">
            <a:off x="4203366" y="3834493"/>
            <a:ext cx="1537520" cy="0"/>
          </a:xfrm>
          <a:prstGeom prst="line">
            <a:avLst/>
          </a:prstGeom>
          <a:ln w="25400">
            <a:solidFill>
              <a:srgbClr val="CF6E2C"/>
            </a:solidFill>
            <a:headEnd type="triangle"/>
            <a:tailEnd type="triangle"/>
          </a:ln>
          <a:effectLst>
            <a:outerShdw blurRad="12700" dist="12700" dir="5400000" rotWithShape="0">
              <a:srgbClr val="000000">
                <a:alpha val="50000"/>
              </a:srgbClr>
            </a:outerShdw>
          </a:effectLst>
        </p:spPr>
        <p:txBody>
          <a:bodyPr lIns="9144" tIns="9144" rIns="9144" bIns="9144"/>
          <a:lstStyle/>
          <a:p>
            <a:pPr defTabSz="220133">
              <a:defRPr sz="3400"/>
            </a:pPr>
            <a:endParaRPr sz="1275">
              <a:latin typeface="SimHei" charset="-122"/>
              <a:ea typeface="SimHei" charset="-122"/>
              <a:cs typeface="SimHei" charset="-122"/>
            </a:endParaRPr>
          </a:p>
        </p:txBody>
      </p:sp>
      <p:sp>
        <p:nvSpPr>
          <p:cNvPr id="455" name="线条"/>
          <p:cNvSpPr/>
          <p:nvPr/>
        </p:nvSpPr>
        <p:spPr>
          <a:xfrm>
            <a:off x="4220018" y="2599585"/>
            <a:ext cx="782799" cy="626498"/>
          </a:xfrm>
          <a:custGeom>
            <a:avLst/>
            <a:gdLst/>
            <a:ahLst/>
            <a:cxnLst>
              <a:cxn ang="0">
                <a:pos x="wd2" y="hd2"/>
              </a:cxn>
              <a:cxn ang="5400000">
                <a:pos x="wd2" y="hd2"/>
              </a:cxn>
              <a:cxn ang="10800000">
                <a:pos x="wd2" y="hd2"/>
              </a:cxn>
              <a:cxn ang="16200000">
                <a:pos x="wd2" y="hd2"/>
              </a:cxn>
            </a:cxnLst>
            <a:rect l="0" t="0" r="r" b="b"/>
            <a:pathLst>
              <a:path w="21600" h="21600" extrusionOk="0">
                <a:moveTo>
                  <a:pt x="21578" y="0"/>
                </a:moveTo>
                <a:lnTo>
                  <a:pt x="21600" y="21349"/>
                </a:lnTo>
                <a:lnTo>
                  <a:pt x="0" y="21600"/>
                </a:lnTo>
              </a:path>
            </a:pathLst>
          </a:custGeom>
          <a:ln w="38100">
            <a:solidFill>
              <a:srgbClr val="CF6E2C"/>
            </a:solidFill>
            <a:custDash>
              <a:ds d="200000" sp="200000"/>
            </a:custDash>
            <a:miter lim="400000"/>
            <a:headEnd type="oval"/>
            <a:tailEnd type="oval"/>
          </a:ln>
          <a:effectLst>
            <a:outerShdw blurRad="12700" dist="12700" dir="5400000" rotWithShape="0">
              <a:srgbClr val="000000">
                <a:alpha val="50000"/>
              </a:srgbClr>
            </a:outerShdw>
          </a:effectLst>
        </p:spPr>
        <p:txBody>
          <a:bodyPr lIns="9144" tIns="9144" rIns="9144" bIns="9144"/>
          <a:lstStyle/>
          <a:p>
            <a:pPr defTabSz="220133">
              <a:defRPr sz="3400"/>
            </a:pPr>
            <a:endParaRPr sz="1275">
              <a:latin typeface="SimHei" charset="-122"/>
              <a:ea typeface="SimHei" charset="-122"/>
              <a:cs typeface="SimHei" charset="-122"/>
            </a:endParaRPr>
          </a:p>
        </p:txBody>
      </p:sp>
      <p:sp>
        <p:nvSpPr>
          <p:cNvPr id="456" name="EMUI/Knox/TDDual… API"/>
          <p:cNvSpPr/>
          <p:nvPr/>
        </p:nvSpPr>
        <p:spPr>
          <a:xfrm>
            <a:off x="732383" y="4966937"/>
            <a:ext cx="1949158" cy="316060"/>
          </a:xfrm>
          <a:prstGeom prst="rect">
            <a:avLst/>
          </a:prstGeom>
          <a:solidFill>
            <a:srgbClr val="37485C">
              <a:alpha val="30466"/>
            </a:srgbClr>
          </a:solidFill>
          <a:ln w="12700">
            <a:miter lim="400000"/>
          </a:ln>
          <a:extLst>
            <a:ext uri="{C572A759-6A51-4108-AA02-DFA0A04FC94B}">
              <ma14:wrappingTextBoxFlag xmlns:ma14="http://schemas.microsoft.com/office/mac/drawingml/2011/main" val="1"/>
            </a:ext>
          </a:extLst>
        </p:spPr>
        <p:txBody>
          <a:bodyPr lIns="10160" tIns="10160" rIns="10160" bIns="10160" anchor="ctr" anchorCtr="0"/>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dirty="0">
                <a:latin typeface="SimHei" charset="-122"/>
                <a:ea typeface="SimHei" charset="-122"/>
                <a:cs typeface="SimHei" charset="-122"/>
              </a:rPr>
              <a:t>EMUI/Knox/TDDual… API</a:t>
            </a:r>
          </a:p>
        </p:txBody>
      </p:sp>
      <p:sp>
        <p:nvSpPr>
          <p:cNvPr id="457" name="系统服务层（系统API接口）"/>
          <p:cNvSpPr/>
          <p:nvPr/>
        </p:nvSpPr>
        <p:spPr>
          <a:xfrm>
            <a:off x="2665138" y="4966937"/>
            <a:ext cx="2029970" cy="316060"/>
          </a:xfrm>
          <a:prstGeom prst="rect">
            <a:avLst/>
          </a:prstGeom>
          <a:solidFill>
            <a:srgbClr val="37485C">
              <a:alpha val="30466"/>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a:latin typeface="SimHei" charset="-122"/>
                <a:ea typeface="SimHei" charset="-122"/>
                <a:cs typeface="SimHei" charset="-122"/>
              </a:rPr>
              <a:t>系统服务层（系统API接口）</a:t>
            </a:r>
          </a:p>
        </p:txBody>
      </p:sp>
      <p:sp>
        <p:nvSpPr>
          <p:cNvPr id="458" name="系统内核"/>
          <p:cNvSpPr/>
          <p:nvPr/>
        </p:nvSpPr>
        <p:spPr>
          <a:xfrm>
            <a:off x="727438" y="5273857"/>
            <a:ext cx="3967670" cy="316059"/>
          </a:xfrm>
          <a:prstGeom prst="rect">
            <a:avLst/>
          </a:prstGeom>
          <a:solidFill>
            <a:srgbClr val="37485C">
              <a:alpha val="30466"/>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600">
                <a:latin typeface="SimHei" charset="-122"/>
                <a:ea typeface="SimHei" charset="-122"/>
                <a:cs typeface="SimHei" charset="-122"/>
              </a:rPr>
              <a:t>系统内核</a:t>
            </a:r>
          </a:p>
        </p:txBody>
      </p:sp>
      <p:sp>
        <p:nvSpPr>
          <p:cNvPr id="459" name="MDM"/>
          <p:cNvSpPr/>
          <p:nvPr/>
        </p:nvSpPr>
        <p:spPr>
          <a:xfrm>
            <a:off x="6986064" y="2763047"/>
            <a:ext cx="563528" cy="264801"/>
          </a:xfrm>
          <a:prstGeom prst="rect">
            <a:avLst/>
          </a:prstGeom>
          <a:solidFill>
            <a:srgbClr val="7684E7">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MDM</a:t>
            </a:r>
          </a:p>
        </p:txBody>
      </p:sp>
      <p:sp>
        <p:nvSpPr>
          <p:cNvPr id="460" name="MAM"/>
          <p:cNvSpPr/>
          <p:nvPr/>
        </p:nvSpPr>
        <p:spPr>
          <a:xfrm>
            <a:off x="6986064" y="3140825"/>
            <a:ext cx="563528" cy="264801"/>
          </a:xfrm>
          <a:prstGeom prst="rect">
            <a:avLst/>
          </a:prstGeom>
          <a:solidFill>
            <a:srgbClr val="7684E7">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a:latin typeface="SimHei" charset="-122"/>
                <a:ea typeface="SimHei" charset="-122"/>
                <a:cs typeface="SimHei" charset="-122"/>
              </a:rPr>
              <a:t>MAM</a:t>
            </a:r>
          </a:p>
        </p:txBody>
      </p:sp>
      <p:sp>
        <p:nvSpPr>
          <p:cNvPr id="461" name="MCM"/>
          <p:cNvSpPr/>
          <p:nvPr/>
        </p:nvSpPr>
        <p:spPr>
          <a:xfrm>
            <a:off x="6986064" y="3518602"/>
            <a:ext cx="563528" cy="264801"/>
          </a:xfrm>
          <a:prstGeom prst="rect">
            <a:avLst/>
          </a:prstGeom>
          <a:solidFill>
            <a:srgbClr val="7684E7">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a:latin typeface="SimHei" charset="-122"/>
                <a:ea typeface="SimHei" charset="-122"/>
                <a:cs typeface="SimHei" charset="-122"/>
              </a:rPr>
              <a:t>MCM</a:t>
            </a:r>
          </a:p>
        </p:txBody>
      </p:sp>
      <p:sp>
        <p:nvSpPr>
          <p:cNvPr id="462" name="MPM"/>
          <p:cNvSpPr/>
          <p:nvPr/>
        </p:nvSpPr>
        <p:spPr>
          <a:xfrm>
            <a:off x="6986064" y="3896379"/>
            <a:ext cx="563528" cy="264802"/>
          </a:xfrm>
          <a:prstGeom prst="rect">
            <a:avLst/>
          </a:prstGeom>
          <a:solidFill>
            <a:srgbClr val="7684E7">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a:latin typeface="SimHei" charset="-122"/>
                <a:ea typeface="SimHei" charset="-122"/>
                <a:cs typeface="SimHei" charset="-122"/>
              </a:rPr>
              <a:t>MPM</a:t>
            </a:r>
          </a:p>
        </p:txBody>
      </p:sp>
      <p:sp>
        <p:nvSpPr>
          <p:cNvPr id="463" name="SSO"/>
          <p:cNvSpPr/>
          <p:nvPr/>
        </p:nvSpPr>
        <p:spPr>
          <a:xfrm>
            <a:off x="7702552" y="5156673"/>
            <a:ext cx="475219" cy="335394"/>
          </a:xfrm>
          <a:prstGeom prst="rect">
            <a:avLst/>
          </a:prstGeom>
          <a:solidFill>
            <a:srgbClr val="38485C">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SSO</a:t>
            </a:r>
          </a:p>
        </p:txBody>
      </p:sp>
      <p:sp>
        <p:nvSpPr>
          <p:cNvPr id="464" name="移动门户客户端"/>
          <p:cNvSpPr txBox="1"/>
          <p:nvPr/>
        </p:nvSpPr>
        <p:spPr>
          <a:xfrm>
            <a:off x="1862431" y="1862213"/>
            <a:ext cx="1927837" cy="229647"/>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400">
                <a:solidFill>
                  <a:srgbClr val="565656"/>
                </a:solidFill>
                <a:latin typeface="Heiti SC Medium"/>
                <a:ea typeface="Heiti SC Medium"/>
                <a:cs typeface="Heiti SC Medium"/>
                <a:sym typeface="Heiti SC Medium"/>
              </a:defRPr>
            </a:lvl1pPr>
          </a:lstStyle>
          <a:p>
            <a:r>
              <a:rPr sz="1600">
                <a:latin typeface="SimHei" charset="-122"/>
                <a:ea typeface="SimHei" charset="-122"/>
                <a:cs typeface="SimHei" charset="-122"/>
              </a:rPr>
              <a:t>移动门户客户端</a:t>
            </a:r>
          </a:p>
        </p:txBody>
      </p:sp>
      <p:sp>
        <p:nvSpPr>
          <p:cNvPr id="465" name="Client SDK"/>
          <p:cNvSpPr/>
          <p:nvPr/>
        </p:nvSpPr>
        <p:spPr>
          <a:xfrm>
            <a:off x="1105193" y="2913185"/>
            <a:ext cx="3175287" cy="1579487"/>
          </a:xfrm>
          <a:prstGeom prst="rect">
            <a:avLst/>
          </a:prstGeom>
          <a:solidFill>
            <a:srgbClr val="5C8FF1">
              <a:alpha val="40180"/>
            </a:srgbClr>
          </a:solidFill>
          <a:ln w="12700">
            <a:miter lim="400000"/>
          </a:ln>
          <a:extLst>
            <a:ext uri="{C572A759-6A51-4108-AA02-DFA0A04FC94B}">
              <ma14:wrappingTextBoxFlag xmlns:ma14="http://schemas.microsoft.com/office/mac/drawingml/2011/main" val="1"/>
            </a:ext>
          </a:extLst>
        </p:spPr>
        <p:txBody>
          <a:bodyPr lIns="10160" tIns="10160" rIns="10160" bIns="10160"/>
          <a:lstStyle>
            <a:lvl1pPr defTabSz="587022">
              <a:defRPr sz="2400">
                <a:solidFill>
                  <a:srgbClr val="FFFFFF"/>
                </a:solidFill>
                <a:latin typeface="Helvetica Neue Bold Condensed"/>
                <a:ea typeface="Helvetica Neue Bold Condensed"/>
                <a:cs typeface="Helvetica Neue Bold Condensed"/>
                <a:sym typeface="Helvetica Neue Bold Condensed"/>
              </a:defRPr>
            </a:lvl1pPr>
          </a:lstStyle>
          <a:p>
            <a:r>
              <a:rPr sz="1600" dirty="0">
                <a:latin typeface="SimHei" charset="-122"/>
                <a:ea typeface="SimHei" charset="-122"/>
                <a:cs typeface="SimHei" charset="-122"/>
              </a:rPr>
              <a:t>Client SDK</a:t>
            </a:r>
          </a:p>
        </p:txBody>
      </p:sp>
      <p:sp>
        <p:nvSpPr>
          <p:cNvPr id="466" name="应用数据"/>
          <p:cNvSpPr/>
          <p:nvPr/>
        </p:nvSpPr>
        <p:spPr>
          <a:xfrm>
            <a:off x="3310562" y="2352070"/>
            <a:ext cx="969918" cy="326855"/>
          </a:xfrm>
          <a:prstGeom prst="rect">
            <a:avLst/>
          </a:prstGeom>
          <a:solidFill>
            <a:srgbClr val="5C8FF1">
              <a:alpha val="39771"/>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600">
                <a:latin typeface="SimHei" charset="-122"/>
                <a:ea typeface="SimHei" charset="-122"/>
                <a:cs typeface="SimHei" charset="-122"/>
              </a:rPr>
              <a:t>应用数据</a:t>
            </a:r>
          </a:p>
        </p:txBody>
      </p:sp>
      <p:sp>
        <p:nvSpPr>
          <p:cNvPr id="467" name="界面 UI"/>
          <p:cNvSpPr/>
          <p:nvPr/>
        </p:nvSpPr>
        <p:spPr>
          <a:xfrm>
            <a:off x="1113737" y="2352070"/>
            <a:ext cx="1997357" cy="326855"/>
          </a:xfrm>
          <a:prstGeom prst="rect">
            <a:avLst/>
          </a:prstGeom>
          <a:solidFill>
            <a:srgbClr val="5C8FF1">
              <a:alpha val="39771"/>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600">
                <a:latin typeface="SimHei" charset="-122"/>
                <a:ea typeface="SimHei" charset="-122"/>
                <a:cs typeface="SimHei" charset="-122"/>
              </a:rPr>
              <a:t>界面 UI</a:t>
            </a:r>
          </a:p>
        </p:txBody>
      </p:sp>
      <p:sp>
        <p:nvSpPr>
          <p:cNvPr id="468" name="用户…"/>
          <p:cNvSpPr/>
          <p:nvPr/>
        </p:nvSpPr>
        <p:spPr>
          <a:xfrm>
            <a:off x="1942852" y="3279685"/>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用户</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p:txBody>
      </p:sp>
      <p:sp>
        <p:nvSpPr>
          <p:cNvPr id="469" name="加密…"/>
          <p:cNvSpPr/>
          <p:nvPr/>
        </p:nvSpPr>
        <p:spPr>
          <a:xfrm>
            <a:off x="1960052" y="3863484"/>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endParaRPr lang="en-US" sz="1200" dirty="0" smtClean="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smtClean="0">
                <a:latin typeface="SimHei" charset="-122"/>
                <a:ea typeface="SimHei" charset="-122"/>
                <a:cs typeface="SimHei" charset="-122"/>
              </a:rPr>
              <a:t>加密</a:t>
            </a:r>
            <a:endParaRPr sz="1200" dirty="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a:p>
            <a:pPr defTabSz="220133">
              <a:defRPr sz="2000">
                <a:solidFill>
                  <a:srgbClr val="FFFFFF"/>
                </a:solidFill>
                <a:latin typeface="Helvetica Neue Bold Condensed"/>
                <a:ea typeface="Helvetica Neue Bold Condensed"/>
                <a:cs typeface="Helvetica Neue Bold Condensed"/>
                <a:sym typeface="Helvetica Neue Bold Condensed"/>
              </a:defRPr>
            </a:pPr>
            <a:endParaRPr sz="1200" dirty="0">
              <a:latin typeface="SimHei" charset="-122"/>
              <a:ea typeface="SimHei" charset="-122"/>
              <a:cs typeface="SimHei" charset="-122"/>
            </a:endParaRPr>
          </a:p>
        </p:txBody>
      </p:sp>
      <p:sp>
        <p:nvSpPr>
          <p:cNvPr id="470" name="IM…"/>
          <p:cNvSpPr/>
          <p:nvPr/>
        </p:nvSpPr>
        <p:spPr>
          <a:xfrm>
            <a:off x="1320985" y="3279685"/>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IM</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SDK</a:t>
            </a:r>
          </a:p>
        </p:txBody>
      </p:sp>
      <p:sp>
        <p:nvSpPr>
          <p:cNvPr id="471" name="文件…"/>
          <p:cNvSpPr/>
          <p:nvPr/>
        </p:nvSpPr>
        <p:spPr>
          <a:xfrm>
            <a:off x="1320985" y="3863484"/>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endParaRPr lang="en-US" sz="1200" dirty="0" smtClean="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smtClean="0">
                <a:latin typeface="SimHei" charset="-122"/>
                <a:ea typeface="SimHei" charset="-122"/>
                <a:cs typeface="SimHei" charset="-122"/>
              </a:rPr>
              <a:t>文件</a:t>
            </a:r>
            <a:endParaRPr sz="1200" dirty="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a:p>
            <a:pPr defTabSz="220133">
              <a:defRPr sz="2000">
                <a:solidFill>
                  <a:srgbClr val="FFFFFF"/>
                </a:solidFill>
                <a:latin typeface="Helvetica Neue Bold Condensed"/>
                <a:ea typeface="Helvetica Neue Bold Condensed"/>
                <a:cs typeface="Helvetica Neue Bold Condensed"/>
                <a:sym typeface="Helvetica Neue Bold Condensed"/>
              </a:defRPr>
            </a:pPr>
            <a:endParaRPr sz="1200" dirty="0">
              <a:latin typeface="SimHei" charset="-122"/>
              <a:ea typeface="SimHei" charset="-122"/>
              <a:cs typeface="SimHei" charset="-122"/>
            </a:endParaRPr>
          </a:p>
        </p:txBody>
      </p:sp>
      <p:sp>
        <p:nvSpPr>
          <p:cNvPr id="472" name="应用…"/>
          <p:cNvSpPr/>
          <p:nvPr/>
        </p:nvSpPr>
        <p:spPr>
          <a:xfrm>
            <a:off x="2587411" y="3279685"/>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应用</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p:txBody>
      </p:sp>
      <p:sp>
        <p:nvSpPr>
          <p:cNvPr id="473" name="策略…"/>
          <p:cNvSpPr/>
          <p:nvPr/>
        </p:nvSpPr>
        <p:spPr>
          <a:xfrm>
            <a:off x="3222489" y="3863484"/>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策略</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模块</a:t>
            </a:r>
          </a:p>
        </p:txBody>
      </p:sp>
      <p:sp>
        <p:nvSpPr>
          <p:cNvPr id="474" name="设备…"/>
          <p:cNvSpPr/>
          <p:nvPr/>
        </p:nvSpPr>
        <p:spPr>
          <a:xfrm>
            <a:off x="3200310" y="3279685"/>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设备</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模块</a:t>
            </a:r>
          </a:p>
        </p:txBody>
      </p:sp>
      <p:sp>
        <p:nvSpPr>
          <p:cNvPr id="475" name="身份…"/>
          <p:cNvSpPr/>
          <p:nvPr/>
        </p:nvSpPr>
        <p:spPr>
          <a:xfrm>
            <a:off x="3761081" y="3589985"/>
            <a:ext cx="443545" cy="335394"/>
          </a:xfrm>
          <a:prstGeom prst="rect">
            <a:avLst/>
          </a:prstGeom>
          <a:solidFill>
            <a:srgbClr val="5ECCCC">
              <a:alpha val="70111"/>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身份</a:t>
            </a: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a:latin typeface="SimHei" charset="-122"/>
                <a:ea typeface="SimHei" charset="-122"/>
                <a:cs typeface="SimHei" charset="-122"/>
              </a:rPr>
              <a:t>验证</a:t>
            </a:r>
          </a:p>
        </p:txBody>
      </p:sp>
      <p:sp>
        <p:nvSpPr>
          <p:cNvPr id="476" name="安全"/>
          <p:cNvSpPr/>
          <p:nvPr/>
        </p:nvSpPr>
        <p:spPr>
          <a:xfrm>
            <a:off x="3765770" y="4044812"/>
            <a:ext cx="443545" cy="335394"/>
          </a:xfrm>
          <a:prstGeom prst="rect">
            <a:avLst/>
          </a:prstGeom>
          <a:solidFill>
            <a:srgbClr val="5ECCCC">
              <a:alpha val="70111"/>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2000">
                <a:solidFill>
                  <a:srgbClr val="FFFFFF"/>
                </a:solidFill>
                <a:latin typeface="Helvetica Neue Bold Condensed"/>
                <a:ea typeface="Helvetica Neue Bold Condensed"/>
                <a:cs typeface="Helvetica Neue Bold Condensed"/>
                <a:sym typeface="Helvetica Neue Bold Condensed"/>
              </a:defRPr>
            </a:lvl1pPr>
          </a:lstStyle>
          <a:p>
            <a:r>
              <a:rPr sz="1200">
                <a:latin typeface="SimHei" charset="-122"/>
                <a:ea typeface="SimHei" charset="-122"/>
                <a:cs typeface="SimHei" charset="-122"/>
              </a:rPr>
              <a:t>安全</a:t>
            </a:r>
          </a:p>
        </p:txBody>
      </p:sp>
      <p:sp>
        <p:nvSpPr>
          <p:cNvPr id="477" name="消息…"/>
          <p:cNvSpPr/>
          <p:nvPr/>
        </p:nvSpPr>
        <p:spPr>
          <a:xfrm>
            <a:off x="3755852" y="3107342"/>
            <a:ext cx="454002" cy="335394"/>
          </a:xfrm>
          <a:prstGeom prst="rect">
            <a:avLst/>
          </a:prstGeom>
          <a:solidFill>
            <a:srgbClr val="5ECCCC">
              <a:alpha val="70111"/>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endParaRPr lang="en-US" sz="1200" dirty="0" smtClean="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smtClean="0">
                <a:latin typeface="SimHei" charset="-122"/>
                <a:ea typeface="SimHei" charset="-122"/>
                <a:cs typeface="SimHei" charset="-122"/>
              </a:rPr>
              <a:t>消息</a:t>
            </a:r>
            <a:endParaRPr sz="1200" dirty="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a:p>
            <a:pPr defTabSz="220133">
              <a:defRPr sz="2000">
                <a:solidFill>
                  <a:srgbClr val="FFFFFF"/>
                </a:solidFill>
                <a:latin typeface="Helvetica Neue Bold Condensed"/>
                <a:ea typeface="Helvetica Neue Bold Condensed"/>
                <a:cs typeface="Helvetica Neue Bold Condensed"/>
                <a:sym typeface="Helvetica Neue Bold Condensed"/>
              </a:defRPr>
            </a:pPr>
            <a:endParaRPr sz="1200" dirty="0">
              <a:latin typeface="SimHei" charset="-122"/>
              <a:ea typeface="SimHei" charset="-122"/>
              <a:cs typeface="SimHei" charset="-122"/>
            </a:endParaRPr>
          </a:p>
        </p:txBody>
      </p:sp>
      <p:sp>
        <p:nvSpPr>
          <p:cNvPr id="478" name="邮件…"/>
          <p:cNvSpPr/>
          <p:nvPr/>
        </p:nvSpPr>
        <p:spPr>
          <a:xfrm>
            <a:off x="2604612" y="3863484"/>
            <a:ext cx="437895" cy="364857"/>
          </a:xfrm>
          <a:prstGeom prst="rect">
            <a:avLst/>
          </a:prstGeom>
          <a:solidFill>
            <a:srgbClr val="5D90F4">
              <a:alpha val="70442"/>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p>
            <a:pPr defTabSz="220133">
              <a:defRPr sz="2000">
                <a:solidFill>
                  <a:srgbClr val="FFFFFF"/>
                </a:solidFill>
                <a:latin typeface="Helvetica Neue Bold Condensed"/>
                <a:ea typeface="Helvetica Neue Bold Condensed"/>
                <a:cs typeface="Helvetica Neue Bold Condensed"/>
                <a:sym typeface="Helvetica Neue Bold Condensed"/>
              </a:defRPr>
            </a:pPr>
            <a:endParaRPr lang="en-US" sz="1200" dirty="0" smtClean="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smtClean="0">
                <a:latin typeface="SimHei" charset="-122"/>
                <a:ea typeface="SimHei" charset="-122"/>
                <a:cs typeface="SimHei" charset="-122"/>
              </a:rPr>
              <a:t>邮件</a:t>
            </a:r>
            <a:endParaRPr sz="1200" dirty="0">
              <a:latin typeface="SimHei" charset="-122"/>
              <a:ea typeface="SimHei" charset="-122"/>
              <a:cs typeface="SimHei" charset="-122"/>
            </a:endParaRPr>
          </a:p>
          <a:p>
            <a:pPr defTabSz="220133">
              <a:defRPr sz="2000">
                <a:solidFill>
                  <a:srgbClr val="FFFFFF"/>
                </a:solidFill>
                <a:latin typeface="Helvetica Neue Bold Condensed"/>
                <a:ea typeface="Helvetica Neue Bold Condensed"/>
                <a:cs typeface="Helvetica Neue Bold Condensed"/>
                <a:sym typeface="Helvetica Neue Bold Condensed"/>
              </a:defRPr>
            </a:pPr>
            <a:r>
              <a:rPr sz="1200" dirty="0">
                <a:latin typeface="SimHei" charset="-122"/>
                <a:ea typeface="SimHei" charset="-122"/>
                <a:cs typeface="SimHei" charset="-122"/>
              </a:rPr>
              <a:t>模块</a:t>
            </a:r>
          </a:p>
          <a:p>
            <a:pPr defTabSz="220133">
              <a:defRPr sz="2000">
                <a:solidFill>
                  <a:srgbClr val="FFFFFF"/>
                </a:solidFill>
                <a:latin typeface="Helvetica Neue Bold Condensed"/>
                <a:ea typeface="Helvetica Neue Bold Condensed"/>
                <a:cs typeface="Helvetica Neue Bold Condensed"/>
                <a:sym typeface="Helvetica Neue Bold Condensed"/>
              </a:defRPr>
            </a:pPr>
            <a:endParaRPr sz="1200" dirty="0">
              <a:latin typeface="SimHei" charset="-122"/>
              <a:ea typeface="SimHei" charset="-122"/>
              <a:cs typeface="SimHei" charset="-122"/>
            </a:endParaRPr>
          </a:p>
        </p:txBody>
      </p:sp>
      <p:sp>
        <p:nvSpPr>
          <p:cNvPr id="479" name="通知"/>
          <p:cNvSpPr/>
          <p:nvPr/>
        </p:nvSpPr>
        <p:spPr>
          <a:xfrm>
            <a:off x="7700368" y="3810698"/>
            <a:ext cx="466785" cy="329441"/>
          </a:xfrm>
          <a:prstGeom prst="rect">
            <a:avLst/>
          </a:prstGeom>
          <a:solidFill>
            <a:srgbClr val="EDC542">
              <a:alpha val="70025"/>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sz="1400">
                <a:latin typeface="SimHei" charset="-122"/>
                <a:ea typeface="SimHei" charset="-122"/>
                <a:cs typeface="SimHei" charset="-122"/>
              </a:rPr>
              <a:t>通知</a:t>
            </a:r>
          </a:p>
        </p:txBody>
      </p:sp>
      <p:sp>
        <p:nvSpPr>
          <p:cNvPr id="480" name="UC"/>
          <p:cNvSpPr/>
          <p:nvPr/>
        </p:nvSpPr>
        <p:spPr>
          <a:xfrm>
            <a:off x="6991064" y="4456648"/>
            <a:ext cx="553526" cy="288795"/>
          </a:xfrm>
          <a:prstGeom prst="rect">
            <a:avLst/>
          </a:prstGeom>
          <a:solidFill>
            <a:srgbClr val="5ECCCC">
              <a:alpha val="70114"/>
            </a:srgbClr>
          </a:solidFill>
          <a:ln w="12700">
            <a:miter lim="400000"/>
          </a:ln>
          <a:extLst>
            <a:ext uri="{C572A759-6A51-4108-AA02-DFA0A04FC94B}">
              <ma14:wrappingTextBoxFlag xmlns:ma14="http://schemas.microsoft.com/office/mac/drawingml/2011/main" val="1"/>
            </a:ext>
          </a:extLst>
        </p:spPr>
        <p:txBody>
          <a:bodyPr lIns="10160" tIns="10160" rIns="10160" bIns="10160" anchor="ctr"/>
          <a:lstStyle>
            <a:lvl1pPr defTabSz="587022">
              <a:defRPr sz="1600">
                <a:solidFill>
                  <a:srgbClr val="FFFFFF"/>
                </a:solidFill>
                <a:latin typeface="Helvetica Neue Bold Condensed"/>
                <a:ea typeface="Helvetica Neue Bold Condensed"/>
                <a:cs typeface="Helvetica Neue Bold Condensed"/>
                <a:sym typeface="Helvetica Neue Bold Condensed"/>
              </a:defRPr>
            </a:lvl1pPr>
          </a:lstStyle>
          <a:p>
            <a:r>
              <a:rPr>
                <a:latin typeface="SimHei" charset="-122"/>
                <a:ea typeface="SimHei" charset="-122"/>
                <a:cs typeface="SimHei" charset="-122"/>
              </a:rPr>
              <a:t>UC</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13</a:t>
            </a:fld>
            <a:endParaRPr>
              <a:latin typeface="SimHei" charset="-122"/>
              <a:ea typeface="SimHei" charset="-122"/>
              <a:cs typeface="SimHei" charset="-122"/>
            </a:endParaRPr>
          </a:p>
        </p:txBody>
      </p:sp>
      <p:sp>
        <p:nvSpPr>
          <p:cNvPr id="483" name="Shape 75"/>
          <p:cNvSpPr txBox="1">
            <a:spLocks noGrp="1"/>
          </p:cNvSpPr>
          <p:nvPr>
            <p:ph type="title"/>
          </p:nvPr>
        </p:nvSpPr>
        <p:spPr>
          <a:xfrm>
            <a:off x="347255" y="137834"/>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网络拓扑图</a:t>
            </a:r>
          </a:p>
        </p:txBody>
      </p:sp>
      <p:sp>
        <p:nvSpPr>
          <p:cNvPr id="484" name="圆角矩形"/>
          <p:cNvSpPr/>
          <p:nvPr/>
        </p:nvSpPr>
        <p:spPr>
          <a:xfrm>
            <a:off x="1324277" y="1729072"/>
            <a:ext cx="2107433" cy="4071658"/>
          </a:xfrm>
          <a:prstGeom prst="roundRect">
            <a:avLst>
              <a:gd name="adj" fmla="val 5104"/>
            </a:avLst>
          </a:prstGeom>
          <a:ln w="25400">
            <a:solidFill>
              <a:srgbClr val="85888D"/>
            </a:solidFill>
            <a:prstDash val="sysDot"/>
            <a:miter lim="400000"/>
          </a:ln>
        </p:spPr>
        <p:txBody>
          <a:bodyPr lIns="19050" tIns="19050" rIns="19050" bIns="19050" anchor="ctr"/>
          <a:lstStyle/>
          <a:p>
            <a:pPr defTabSz="219075">
              <a:defRPr sz="3800">
                <a:solidFill>
                  <a:srgbClr val="FFFFFF"/>
                </a:solidFill>
                <a:latin typeface="Cochin"/>
                <a:ea typeface="Cochin"/>
                <a:cs typeface="Cochin"/>
                <a:sym typeface="Cochin"/>
              </a:defRPr>
            </a:pPr>
            <a:endParaRPr sz="1400">
              <a:latin typeface="SimHei" charset="-122"/>
              <a:ea typeface="SimHei" charset="-122"/>
              <a:cs typeface="SimHei" charset="-122"/>
            </a:endParaRPr>
          </a:p>
        </p:txBody>
      </p:sp>
      <p:sp>
        <p:nvSpPr>
          <p:cNvPr id="485" name="圆角矩形"/>
          <p:cNvSpPr/>
          <p:nvPr/>
        </p:nvSpPr>
        <p:spPr>
          <a:xfrm>
            <a:off x="3529981" y="1729072"/>
            <a:ext cx="2107433" cy="4071658"/>
          </a:xfrm>
          <a:prstGeom prst="roundRect">
            <a:avLst>
              <a:gd name="adj" fmla="val 5104"/>
            </a:avLst>
          </a:prstGeom>
          <a:ln w="25400">
            <a:solidFill>
              <a:srgbClr val="85888D"/>
            </a:solidFill>
            <a:prstDash val="sysDot"/>
            <a:miter lim="400000"/>
          </a:ln>
        </p:spPr>
        <p:txBody>
          <a:bodyPr lIns="19050" tIns="19050" rIns="19050" bIns="19050" anchor="ctr"/>
          <a:lstStyle/>
          <a:p>
            <a:pPr defTabSz="219075">
              <a:defRPr sz="3800">
                <a:solidFill>
                  <a:srgbClr val="FFFFFF"/>
                </a:solidFill>
                <a:latin typeface="Cochin"/>
                <a:ea typeface="Cochin"/>
                <a:cs typeface="Cochin"/>
                <a:sym typeface="Cochin"/>
              </a:defRPr>
            </a:pPr>
            <a:endParaRPr sz="1400">
              <a:latin typeface="SimHei" charset="-122"/>
              <a:ea typeface="SimHei" charset="-122"/>
              <a:cs typeface="SimHei" charset="-122"/>
            </a:endParaRPr>
          </a:p>
        </p:txBody>
      </p:sp>
      <p:sp>
        <p:nvSpPr>
          <p:cNvPr id="486" name="圆角矩形"/>
          <p:cNvSpPr/>
          <p:nvPr/>
        </p:nvSpPr>
        <p:spPr>
          <a:xfrm>
            <a:off x="7028854" y="1730776"/>
            <a:ext cx="790870" cy="4071658"/>
          </a:xfrm>
          <a:prstGeom prst="roundRect">
            <a:avLst>
              <a:gd name="adj" fmla="val 13600"/>
            </a:avLst>
          </a:prstGeom>
          <a:ln w="25400">
            <a:solidFill>
              <a:srgbClr val="85888D"/>
            </a:solidFill>
            <a:prstDash val="sysDot"/>
            <a:miter lim="400000"/>
          </a:ln>
        </p:spPr>
        <p:txBody>
          <a:bodyPr lIns="19050" tIns="19050" rIns="19050" bIns="19050" anchor="ctr"/>
          <a:lstStyle/>
          <a:p>
            <a:pPr defTabSz="219075">
              <a:defRPr sz="3800">
                <a:solidFill>
                  <a:srgbClr val="FFFFFF"/>
                </a:solidFill>
                <a:latin typeface="Cochin"/>
                <a:ea typeface="Cochin"/>
                <a:cs typeface="Cochin"/>
                <a:sym typeface="Cochin"/>
              </a:defRPr>
            </a:pPr>
            <a:endParaRPr sz="1400">
              <a:latin typeface="SimHei" charset="-122"/>
              <a:ea typeface="SimHei" charset="-122"/>
              <a:cs typeface="SimHei" charset="-122"/>
            </a:endParaRPr>
          </a:p>
        </p:txBody>
      </p:sp>
      <p:sp>
        <p:nvSpPr>
          <p:cNvPr id="487" name="圆角矩形"/>
          <p:cNvSpPr/>
          <p:nvPr/>
        </p:nvSpPr>
        <p:spPr>
          <a:xfrm>
            <a:off x="1392803" y="2032462"/>
            <a:ext cx="1970382" cy="737055"/>
          </a:xfrm>
          <a:prstGeom prst="roundRect">
            <a:avLst>
              <a:gd name="adj" fmla="val 14593"/>
            </a:avLst>
          </a:prstGeom>
          <a:solidFill>
            <a:srgbClr val="FFFFFF"/>
          </a:solidFill>
          <a:ln w="19050">
            <a:solidFill>
              <a:srgbClr val="C2DA6A"/>
            </a:solidFill>
            <a:miter lim="400000"/>
          </a:ln>
        </p:spPr>
        <p:txBody>
          <a:bodyPr lIns="19050" tIns="19050" rIns="19050" bIns="19050" anchor="ctr"/>
          <a:lstStyle/>
          <a:p>
            <a:pPr defTabSz="219075">
              <a:defRPr sz="3800">
                <a:solidFill>
                  <a:srgbClr val="FFFFFF"/>
                </a:solidFill>
                <a:latin typeface="Cochin"/>
                <a:ea typeface="Cochin"/>
                <a:cs typeface="Cochin"/>
                <a:sym typeface="Cochin"/>
              </a:defRPr>
            </a:pPr>
            <a:endParaRPr sz="1400">
              <a:latin typeface="SimHei" charset="-122"/>
              <a:ea typeface="SimHei" charset="-122"/>
              <a:cs typeface="SimHei" charset="-122"/>
            </a:endParaRPr>
          </a:p>
        </p:txBody>
      </p:sp>
      <p:sp>
        <p:nvSpPr>
          <p:cNvPr id="488" name="内网区（LAN）"/>
          <p:cNvSpPr txBox="1"/>
          <p:nvPr/>
        </p:nvSpPr>
        <p:spPr>
          <a:xfrm>
            <a:off x="1725820" y="1776924"/>
            <a:ext cx="1488617" cy="215114"/>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600" b="1">
                <a:solidFill>
                  <a:srgbClr val="AAAAAA"/>
                </a:solidFill>
                <a:latin typeface="Helvetica Neue"/>
                <a:ea typeface="Helvetica Neue"/>
                <a:cs typeface="Helvetica Neue"/>
                <a:sym typeface="Helvetica Neue"/>
              </a:defRPr>
            </a:lvl1pPr>
          </a:lstStyle>
          <a:p>
            <a:r>
              <a:rPr sz="1400" dirty="0">
                <a:solidFill>
                  <a:schemeClr val="tx1"/>
                </a:solidFill>
                <a:latin typeface="SimHei" charset="-122"/>
                <a:ea typeface="SimHei" charset="-122"/>
                <a:cs typeface="SimHei" charset="-122"/>
              </a:rPr>
              <a:t>内网区（LAN）</a:t>
            </a:r>
          </a:p>
        </p:txBody>
      </p:sp>
      <p:pic>
        <p:nvPicPr>
          <p:cNvPr id="489" name="server.png" descr="server.png"/>
          <p:cNvPicPr>
            <a:picLocks noChangeAspect="1"/>
          </p:cNvPicPr>
          <p:nvPr/>
        </p:nvPicPr>
        <p:blipFill>
          <a:blip r:embed="rId2">
            <a:extLst/>
          </a:blip>
          <a:stretch>
            <a:fillRect/>
          </a:stretch>
        </p:blipFill>
        <p:spPr>
          <a:xfrm>
            <a:off x="2607312" y="2163513"/>
            <a:ext cx="430226" cy="430227"/>
          </a:xfrm>
          <a:prstGeom prst="rect">
            <a:avLst/>
          </a:prstGeom>
          <a:ln w="12700">
            <a:miter lim="400000"/>
          </a:ln>
        </p:spPr>
      </p:pic>
      <p:pic>
        <p:nvPicPr>
          <p:cNvPr id="490" name="server.png" descr="server.png"/>
          <p:cNvPicPr>
            <a:picLocks noChangeAspect="1"/>
          </p:cNvPicPr>
          <p:nvPr/>
        </p:nvPicPr>
        <p:blipFill>
          <a:blip r:embed="rId2">
            <a:extLst/>
          </a:blip>
          <a:stretch>
            <a:fillRect/>
          </a:stretch>
        </p:blipFill>
        <p:spPr>
          <a:xfrm>
            <a:off x="2161399" y="2163513"/>
            <a:ext cx="430226" cy="430227"/>
          </a:xfrm>
          <a:prstGeom prst="rect">
            <a:avLst/>
          </a:prstGeom>
          <a:ln w="12700">
            <a:miter lim="400000"/>
          </a:ln>
        </p:spPr>
      </p:pic>
      <p:pic>
        <p:nvPicPr>
          <p:cNvPr id="491" name="server.png" descr="server.png"/>
          <p:cNvPicPr>
            <a:picLocks noChangeAspect="1"/>
          </p:cNvPicPr>
          <p:nvPr/>
        </p:nvPicPr>
        <p:blipFill>
          <a:blip r:embed="rId2">
            <a:extLst/>
          </a:blip>
          <a:stretch>
            <a:fillRect/>
          </a:stretch>
        </p:blipFill>
        <p:spPr>
          <a:xfrm>
            <a:off x="1715486" y="2163513"/>
            <a:ext cx="430226" cy="430227"/>
          </a:xfrm>
          <a:prstGeom prst="rect">
            <a:avLst/>
          </a:prstGeom>
          <a:ln w="12700">
            <a:miter lim="400000"/>
          </a:ln>
        </p:spPr>
      </p:pic>
      <p:sp>
        <p:nvSpPr>
          <p:cNvPr id="492" name="企业业务平台"/>
          <p:cNvSpPr txBox="1"/>
          <p:nvPr/>
        </p:nvSpPr>
        <p:spPr>
          <a:xfrm>
            <a:off x="1725820" y="2547149"/>
            <a:ext cx="1272252" cy="21329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dirty="0">
                <a:solidFill>
                  <a:schemeClr val="tx1"/>
                </a:solidFill>
                <a:latin typeface="SimHei" charset="-122"/>
                <a:ea typeface="SimHei" charset="-122"/>
                <a:cs typeface="SimHei" charset="-122"/>
              </a:rPr>
              <a:t>企业业务平台</a:t>
            </a:r>
          </a:p>
        </p:txBody>
      </p:sp>
      <p:pic>
        <p:nvPicPr>
          <p:cNvPr id="493" name="数据库.png" descr="数据库.png"/>
          <p:cNvPicPr>
            <a:picLocks noChangeAspect="1"/>
          </p:cNvPicPr>
          <p:nvPr/>
        </p:nvPicPr>
        <p:blipFill>
          <a:blip r:embed="rId3">
            <a:extLst/>
          </a:blip>
          <a:stretch>
            <a:fillRect/>
          </a:stretch>
        </p:blipFill>
        <p:spPr>
          <a:xfrm>
            <a:off x="2811412" y="4971320"/>
            <a:ext cx="401545" cy="411753"/>
          </a:xfrm>
          <a:prstGeom prst="rect">
            <a:avLst/>
          </a:prstGeom>
          <a:ln w="12700">
            <a:miter lim="400000"/>
          </a:ln>
        </p:spPr>
      </p:pic>
      <p:pic>
        <p:nvPicPr>
          <p:cNvPr id="494" name="数据库.png" descr="数据库.png"/>
          <p:cNvPicPr>
            <a:picLocks noChangeAspect="1"/>
          </p:cNvPicPr>
          <p:nvPr/>
        </p:nvPicPr>
        <p:blipFill>
          <a:blip r:embed="rId3">
            <a:extLst/>
          </a:blip>
          <a:stretch>
            <a:fillRect/>
          </a:stretch>
        </p:blipFill>
        <p:spPr>
          <a:xfrm>
            <a:off x="2175740" y="4971320"/>
            <a:ext cx="401544" cy="411753"/>
          </a:xfrm>
          <a:prstGeom prst="rect">
            <a:avLst/>
          </a:prstGeom>
          <a:ln w="12700">
            <a:miter lim="400000"/>
          </a:ln>
        </p:spPr>
      </p:pic>
      <p:pic>
        <p:nvPicPr>
          <p:cNvPr id="495" name="数据库.png" descr="数据库.png"/>
          <p:cNvPicPr>
            <a:picLocks noChangeAspect="1"/>
          </p:cNvPicPr>
          <p:nvPr/>
        </p:nvPicPr>
        <p:blipFill>
          <a:blip r:embed="rId3">
            <a:extLst/>
          </a:blip>
          <a:stretch>
            <a:fillRect/>
          </a:stretch>
        </p:blipFill>
        <p:spPr>
          <a:xfrm>
            <a:off x="1543030" y="4972839"/>
            <a:ext cx="398582" cy="408715"/>
          </a:xfrm>
          <a:prstGeom prst="rect">
            <a:avLst/>
          </a:prstGeom>
          <a:ln w="12700">
            <a:miter lim="400000"/>
          </a:ln>
        </p:spPr>
      </p:pic>
      <p:sp>
        <p:nvSpPr>
          <p:cNvPr id="496" name="移动缓存数据库"/>
          <p:cNvSpPr txBox="1"/>
          <p:nvPr/>
        </p:nvSpPr>
        <p:spPr>
          <a:xfrm>
            <a:off x="1648729" y="5461890"/>
            <a:ext cx="1446604" cy="163949"/>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dirty="0">
                <a:solidFill>
                  <a:schemeClr val="tx1"/>
                </a:solidFill>
                <a:latin typeface="SimHei" charset="-122"/>
                <a:ea typeface="SimHei" charset="-122"/>
                <a:cs typeface="SimHei" charset="-122"/>
              </a:rPr>
              <a:t>移动缓存数据库</a:t>
            </a:r>
          </a:p>
        </p:txBody>
      </p:sp>
      <p:pic>
        <p:nvPicPr>
          <p:cNvPr id="497" name="server.png" descr="server.png"/>
          <p:cNvPicPr>
            <a:picLocks noChangeAspect="1"/>
          </p:cNvPicPr>
          <p:nvPr/>
        </p:nvPicPr>
        <p:blipFill>
          <a:blip r:embed="rId2">
            <a:extLst/>
          </a:blip>
          <a:stretch>
            <a:fillRect/>
          </a:stretch>
        </p:blipFill>
        <p:spPr>
          <a:xfrm>
            <a:off x="2460739" y="3489902"/>
            <a:ext cx="573635" cy="573635"/>
          </a:xfrm>
          <a:prstGeom prst="rect">
            <a:avLst/>
          </a:prstGeom>
          <a:ln w="12700">
            <a:miter lim="400000"/>
          </a:ln>
        </p:spPr>
      </p:pic>
      <p:pic>
        <p:nvPicPr>
          <p:cNvPr id="498" name="server.png" descr="server.png"/>
          <p:cNvPicPr>
            <a:picLocks noChangeAspect="1"/>
          </p:cNvPicPr>
          <p:nvPr/>
        </p:nvPicPr>
        <p:blipFill>
          <a:blip r:embed="rId2">
            <a:extLst/>
          </a:blip>
          <a:stretch>
            <a:fillRect/>
          </a:stretch>
        </p:blipFill>
        <p:spPr>
          <a:xfrm>
            <a:off x="2088763" y="3495712"/>
            <a:ext cx="573635" cy="573635"/>
          </a:xfrm>
          <a:prstGeom prst="rect">
            <a:avLst/>
          </a:prstGeom>
          <a:ln w="12700">
            <a:miter lim="400000"/>
          </a:ln>
        </p:spPr>
      </p:pic>
      <p:pic>
        <p:nvPicPr>
          <p:cNvPr id="499" name="server.png" descr="server.png"/>
          <p:cNvPicPr>
            <a:picLocks noChangeAspect="1"/>
          </p:cNvPicPr>
          <p:nvPr/>
        </p:nvPicPr>
        <p:blipFill>
          <a:blip r:embed="rId2">
            <a:extLst/>
          </a:blip>
          <a:stretch>
            <a:fillRect/>
          </a:stretch>
        </p:blipFill>
        <p:spPr>
          <a:xfrm>
            <a:off x="1725820" y="3488542"/>
            <a:ext cx="574934" cy="574934"/>
          </a:xfrm>
          <a:prstGeom prst="rect">
            <a:avLst/>
          </a:prstGeom>
          <a:ln w="12700">
            <a:miter lim="400000"/>
          </a:ln>
        </p:spPr>
      </p:pic>
      <p:sp>
        <p:nvSpPr>
          <p:cNvPr id="500" name="线条"/>
          <p:cNvSpPr/>
          <p:nvPr/>
        </p:nvSpPr>
        <p:spPr>
          <a:xfrm flipH="1">
            <a:off x="2372031" y="2813365"/>
            <a:ext cx="4965" cy="680595"/>
          </a:xfrm>
          <a:prstGeom prst="line">
            <a:avLst/>
          </a:prstGeom>
          <a:ln w="19050">
            <a:solidFill>
              <a:srgbClr val="C0C0C0"/>
            </a:solidFill>
            <a:custDash>
              <a:ds d="200000" sp="200000"/>
            </a:custDash>
            <a:miter lim="400000"/>
            <a:headEnd type="stealth"/>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01" name="MESB Servers"/>
          <p:cNvSpPr txBox="1"/>
          <p:nvPr/>
        </p:nvSpPr>
        <p:spPr>
          <a:xfrm>
            <a:off x="1985754" y="4097092"/>
            <a:ext cx="825657" cy="15550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MESB Servers</a:t>
            </a:r>
          </a:p>
        </p:txBody>
      </p:sp>
      <p:sp>
        <p:nvSpPr>
          <p:cNvPr id="502" name="WebService调用"/>
          <p:cNvSpPr txBox="1"/>
          <p:nvPr/>
        </p:nvSpPr>
        <p:spPr>
          <a:xfrm>
            <a:off x="2387493" y="3035597"/>
            <a:ext cx="927868" cy="342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WebService调用</a:t>
            </a:r>
          </a:p>
        </p:txBody>
      </p:sp>
      <p:sp>
        <p:nvSpPr>
          <p:cNvPr id="503" name="分布式集群"/>
          <p:cNvSpPr txBox="1"/>
          <p:nvPr/>
        </p:nvSpPr>
        <p:spPr>
          <a:xfrm>
            <a:off x="1570397" y="3377698"/>
            <a:ext cx="257802" cy="77440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dirty="0">
                <a:solidFill>
                  <a:schemeClr val="tx1"/>
                </a:solidFill>
                <a:latin typeface="SimHei" charset="-122"/>
                <a:ea typeface="SimHei" charset="-122"/>
                <a:cs typeface="SimHei" charset="-122"/>
              </a:rPr>
              <a:t>分布式集群</a:t>
            </a:r>
          </a:p>
        </p:txBody>
      </p:sp>
      <p:sp>
        <p:nvSpPr>
          <p:cNvPr id="504" name="线条"/>
          <p:cNvSpPr/>
          <p:nvPr/>
        </p:nvSpPr>
        <p:spPr>
          <a:xfrm>
            <a:off x="2373900" y="4331411"/>
            <a:ext cx="1" cy="575702"/>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05" name="JDBC连接池"/>
          <p:cNvSpPr txBox="1"/>
          <p:nvPr/>
        </p:nvSpPr>
        <p:spPr>
          <a:xfrm>
            <a:off x="2387493" y="4514824"/>
            <a:ext cx="1116296" cy="22140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JDBC连接池</a:t>
            </a:r>
          </a:p>
        </p:txBody>
      </p:sp>
      <p:pic>
        <p:nvPicPr>
          <p:cNvPr id="506" name="droppedImage.tiff" descr="droppedImage.tiff"/>
          <p:cNvPicPr>
            <a:picLocks noChangeAspect="1"/>
          </p:cNvPicPr>
          <p:nvPr/>
        </p:nvPicPr>
        <p:blipFill>
          <a:blip r:embed="rId4">
            <a:extLst/>
          </a:blip>
          <a:stretch>
            <a:fillRect/>
          </a:stretch>
        </p:blipFill>
        <p:spPr>
          <a:xfrm>
            <a:off x="3980344" y="3553974"/>
            <a:ext cx="430226" cy="488184"/>
          </a:xfrm>
          <a:prstGeom prst="rect">
            <a:avLst/>
          </a:prstGeom>
          <a:ln w="12700">
            <a:miter lim="400000"/>
          </a:ln>
        </p:spPr>
      </p:pic>
      <p:sp>
        <p:nvSpPr>
          <p:cNvPr id="507" name="APP NEST Server"/>
          <p:cNvSpPr txBox="1"/>
          <p:nvPr/>
        </p:nvSpPr>
        <p:spPr>
          <a:xfrm>
            <a:off x="3584549" y="4080053"/>
            <a:ext cx="1437349" cy="14598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smtClean="0">
                <a:solidFill>
                  <a:schemeClr val="tx1"/>
                </a:solidFill>
                <a:latin typeface="SimHei" charset="-122"/>
                <a:ea typeface="SimHei" charset="-122"/>
                <a:cs typeface="SimHei" charset="-122"/>
              </a:rPr>
              <a:t>A</a:t>
            </a:r>
            <a:r>
              <a:rPr lang="en-US" altLang="zh-CN" smtClean="0">
                <a:solidFill>
                  <a:schemeClr val="tx1"/>
                </a:solidFill>
                <a:latin typeface="SimHei" charset="-122"/>
                <a:ea typeface="SimHei" charset="-122"/>
                <a:cs typeface="SimHei" charset="-122"/>
              </a:rPr>
              <a:t>ppNest+</a:t>
            </a:r>
            <a:r>
              <a:rPr smtClean="0">
                <a:solidFill>
                  <a:schemeClr val="tx1"/>
                </a:solidFill>
                <a:latin typeface="SimHei" charset="-122"/>
                <a:ea typeface="SimHei" charset="-122"/>
                <a:cs typeface="SimHei" charset="-122"/>
              </a:rPr>
              <a:t> Server</a:t>
            </a:r>
            <a:endParaRPr dirty="0">
              <a:solidFill>
                <a:schemeClr val="tx1"/>
              </a:solidFill>
              <a:latin typeface="SimHei" charset="-122"/>
              <a:ea typeface="SimHei" charset="-122"/>
              <a:cs typeface="SimHei" charset="-122"/>
            </a:endParaRPr>
          </a:p>
        </p:txBody>
      </p:sp>
      <p:pic>
        <p:nvPicPr>
          <p:cNvPr id="508" name="droppedImage.tiff" descr="droppedImage.tiff"/>
          <p:cNvPicPr>
            <a:picLocks noChangeAspect="1"/>
          </p:cNvPicPr>
          <p:nvPr/>
        </p:nvPicPr>
        <p:blipFill>
          <a:blip r:embed="rId4">
            <a:extLst/>
          </a:blip>
          <a:stretch>
            <a:fillRect/>
          </a:stretch>
        </p:blipFill>
        <p:spPr>
          <a:xfrm>
            <a:off x="3980344" y="2551272"/>
            <a:ext cx="430226" cy="488184"/>
          </a:xfrm>
          <a:prstGeom prst="rect">
            <a:avLst/>
          </a:prstGeom>
          <a:ln w="12700">
            <a:miter lim="400000"/>
          </a:ln>
        </p:spPr>
      </p:pic>
      <p:sp>
        <p:nvSpPr>
          <p:cNvPr id="509" name="EMM Server"/>
          <p:cNvSpPr txBox="1"/>
          <p:nvPr/>
        </p:nvSpPr>
        <p:spPr>
          <a:xfrm>
            <a:off x="3687183" y="3056365"/>
            <a:ext cx="1023088" cy="20816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EMM Server</a:t>
            </a:r>
          </a:p>
        </p:txBody>
      </p:sp>
      <p:sp>
        <p:nvSpPr>
          <p:cNvPr id="510" name="邮件服务器"/>
          <p:cNvSpPr txBox="1"/>
          <p:nvPr/>
        </p:nvSpPr>
        <p:spPr>
          <a:xfrm>
            <a:off x="4872463" y="2034703"/>
            <a:ext cx="765493" cy="21189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sz="1000">
                <a:solidFill>
                  <a:schemeClr val="tx1"/>
                </a:solidFill>
                <a:latin typeface="SimHei" charset="-122"/>
                <a:ea typeface="SimHei" charset="-122"/>
                <a:cs typeface="SimHei" charset="-122"/>
              </a:rPr>
              <a:t>邮件服务器</a:t>
            </a:r>
          </a:p>
        </p:txBody>
      </p:sp>
      <p:sp>
        <p:nvSpPr>
          <p:cNvPr id="511" name="短信网关"/>
          <p:cNvSpPr txBox="1"/>
          <p:nvPr/>
        </p:nvSpPr>
        <p:spPr>
          <a:xfrm>
            <a:off x="4933628" y="2605329"/>
            <a:ext cx="785039" cy="15607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sz="1200">
                <a:solidFill>
                  <a:schemeClr val="tx1"/>
                </a:solidFill>
                <a:latin typeface="SimHei" charset="-122"/>
                <a:ea typeface="SimHei" charset="-122"/>
                <a:cs typeface="SimHei" charset="-122"/>
              </a:rPr>
              <a:t>短信网关</a:t>
            </a:r>
          </a:p>
        </p:txBody>
      </p:sp>
      <p:sp>
        <p:nvSpPr>
          <p:cNvPr id="512" name="AD/LDAP"/>
          <p:cNvSpPr txBox="1"/>
          <p:nvPr/>
        </p:nvSpPr>
        <p:spPr>
          <a:xfrm>
            <a:off x="4933080" y="2973656"/>
            <a:ext cx="765682" cy="14082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AD/LDAP</a:t>
            </a:r>
          </a:p>
        </p:txBody>
      </p:sp>
      <p:sp>
        <p:nvSpPr>
          <p:cNvPr id="513" name="管理平台"/>
          <p:cNvSpPr txBox="1"/>
          <p:nvPr/>
        </p:nvSpPr>
        <p:spPr>
          <a:xfrm>
            <a:off x="4009815" y="2071444"/>
            <a:ext cx="756354" cy="17947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管理平台</a:t>
            </a:r>
          </a:p>
        </p:txBody>
      </p:sp>
      <p:sp>
        <p:nvSpPr>
          <p:cNvPr id="514" name="线条"/>
          <p:cNvSpPr/>
          <p:nvPr/>
        </p:nvSpPr>
        <p:spPr>
          <a:xfrm flipV="1">
            <a:off x="4145264" y="2276403"/>
            <a:ext cx="0" cy="256341"/>
          </a:xfrm>
          <a:prstGeom prst="line">
            <a:avLst/>
          </a:prstGeom>
          <a:ln w="19050">
            <a:solidFill>
              <a:srgbClr val="C0C0C0"/>
            </a:solidFill>
            <a:miter lim="400000"/>
            <a:headEnd type="stealth"/>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15" name="线条"/>
          <p:cNvSpPr/>
          <p:nvPr/>
        </p:nvSpPr>
        <p:spPr>
          <a:xfrm flipH="1">
            <a:off x="4376705" y="2374029"/>
            <a:ext cx="262125" cy="127636"/>
          </a:xfrm>
          <a:prstGeom prst="line">
            <a:avLst/>
          </a:prstGeom>
          <a:ln w="19050">
            <a:solidFill>
              <a:srgbClr val="C0C0C0"/>
            </a:solidFill>
            <a:miter lim="400000"/>
            <a:headEnd type="stealth"/>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16" name="线条"/>
          <p:cNvSpPr/>
          <p:nvPr/>
        </p:nvSpPr>
        <p:spPr>
          <a:xfrm flipH="1" flipV="1">
            <a:off x="4371539" y="2703465"/>
            <a:ext cx="233060" cy="274"/>
          </a:xfrm>
          <a:prstGeom prst="line">
            <a:avLst/>
          </a:prstGeom>
          <a:ln w="19050">
            <a:solidFill>
              <a:srgbClr val="C0C0C0"/>
            </a:solidFill>
            <a:miter lim="400000"/>
            <a:headEnd type="stealth"/>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17" name="线条"/>
          <p:cNvSpPr/>
          <p:nvPr/>
        </p:nvSpPr>
        <p:spPr>
          <a:xfrm flipH="1" flipV="1">
            <a:off x="4277453" y="2873324"/>
            <a:ext cx="289364" cy="114381"/>
          </a:xfrm>
          <a:prstGeom prst="line">
            <a:avLst/>
          </a:prstGeom>
          <a:ln w="19050">
            <a:solidFill>
              <a:srgbClr val="C0C0C0"/>
            </a:solidFill>
            <a:miter lim="400000"/>
            <a:headEnd type="stealth"/>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pic>
        <p:nvPicPr>
          <p:cNvPr id="518" name="gear.png" descr="gear.png"/>
          <p:cNvPicPr>
            <a:picLocks noChangeAspect="1"/>
          </p:cNvPicPr>
          <p:nvPr/>
        </p:nvPicPr>
        <p:blipFill>
          <a:blip r:embed="rId5">
            <a:extLst/>
          </a:blip>
          <a:stretch>
            <a:fillRect/>
          </a:stretch>
        </p:blipFill>
        <p:spPr>
          <a:xfrm>
            <a:off x="3763224" y="2042762"/>
            <a:ext cx="258136" cy="258136"/>
          </a:xfrm>
          <a:prstGeom prst="rect">
            <a:avLst/>
          </a:prstGeom>
          <a:ln w="12700">
            <a:miter lim="400000"/>
          </a:ln>
        </p:spPr>
      </p:pic>
      <p:pic>
        <p:nvPicPr>
          <p:cNvPr id="519" name="AD.png" descr="AD.png"/>
          <p:cNvPicPr>
            <a:picLocks noChangeAspect="1"/>
          </p:cNvPicPr>
          <p:nvPr/>
        </p:nvPicPr>
        <p:blipFill>
          <a:blip r:embed="rId6">
            <a:extLst/>
          </a:blip>
          <a:stretch>
            <a:fillRect/>
          </a:stretch>
        </p:blipFill>
        <p:spPr>
          <a:xfrm>
            <a:off x="4732896" y="2922086"/>
            <a:ext cx="260699" cy="257802"/>
          </a:xfrm>
          <a:prstGeom prst="rect">
            <a:avLst/>
          </a:prstGeom>
          <a:ln w="12700">
            <a:miter lim="400000"/>
          </a:ln>
        </p:spPr>
      </p:pic>
      <p:pic>
        <p:nvPicPr>
          <p:cNvPr id="520" name="antenna2.png" descr="antenna2.png"/>
          <p:cNvPicPr>
            <a:picLocks noChangeAspect="1"/>
          </p:cNvPicPr>
          <p:nvPr/>
        </p:nvPicPr>
        <p:blipFill>
          <a:blip r:embed="rId7">
            <a:extLst/>
          </a:blip>
          <a:stretch>
            <a:fillRect/>
          </a:stretch>
        </p:blipFill>
        <p:spPr>
          <a:xfrm>
            <a:off x="4707554" y="2550548"/>
            <a:ext cx="311382" cy="311382"/>
          </a:xfrm>
          <a:prstGeom prst="rect">
            <a:avLst/>
          </a:prstGeom>
          <a:ln w="12700">
            <a:miter lim="400000"/>
          </a:ln>
        </p:spPr>
      </p:pic>
      <p:pic>
        <p:nvPicPr>
          <p:cNvPr id="521" name="20131220032752602_easyicon_net_58.png" descr="20131220032752602_easyicon_net_58.png"/>
          <p:cNvPicPr>
            <a:picLocks noChangeAspect="1"/>
          </p:cNvPicPr>
          <p:nvPr/>
        </p:nvPicPr>
        <p:blipFill>
          <a:blip r:embed="rId8">
            <a:extLst/>
          </a:blip>
          <a:stretch>
            <a:fillRect/>
          </a:stretch>
        </p:blipFill>
        <p:spPr>
          <a:xfrm>
            <a:off x="4707555" y="2239721"/>
            <a:ext cx="323932" cy="228987"/>
          </a:xfrm>
          <a:prstGeom prst="rect">
            <a:avLst/>
          </a:prstGeom>
          <a:ln w="12700">
            <a:miter lim="400000"/>
          </a:ln>
        </p:spPr>
      </p:pic>
      <p:sp>
        <p:nvSpPr>
          <p:cNvPr id="522" name="线条"/>
          <p:cNvSpPr/>
          <p:nvPr/>
        </p:nvSpPr>
        <p:spPr>
          <a:xfrm flipH="1">
            <a:off x="4574078" y="3684836"/>
            <a:ext cx="602283" cy="105768"/>
          </a:xfrm>
          <a:prstGeom prst="line">
            <a:avLst/>
          </a:prstGeom>
          <a:ln w="19050">
            <a:solidFill>
              <a:srgbClr val="C0C0C0"/>
            </a:solidFill>
            <a:miter lim="400000"/>
            <a:headEnd type="stealth"/>
            <a:tailEnd type="triangle"/>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23" name="圆角矩形"/>
          <p:cNvSpPr/>
          <p:nvPr/>
        </p:nvSpPr>
        <p:spPr>
          <a:xfrm>
            <a:off x="5464830" y="3355290"/>
            <a:ext cx="387204" cy="873299"/>
          </a:xfrm>
          <a:prstGeom prst="roundRect">
            <a:avLst>
              <a:gd name="adj" fmla="val 27778"/>
            </a:avLst>
          </a:prstGeom>
          <a:solidFill>
            <a:srgbClr val="FFFFFF"/>
          </a:solidFill>
          <a:ln w="25400">
            <a:solidFill>
              <a:srgbClr val="C2DA6A"/>
            </a:solidFill>
            <a:miter lim="400000"/>
          </a:ln>
        </p:spPr>
        <p:txBody>
          <a:bodyPr lIns="19050" tIns="19050" rIns="19050" bIns="19050" anchor="ctr"/>
          <a:lstStyle/>
          <a:p>
            <a:pPr defTabSz="219075">
              <a:defRPr sz="3800">
                <a:solidFill>
                  <a:srgbClr val="FFFFFF"/>
                </a:solidFill>
                <a:latin typeface="Cochin"/>
                <a:ea typeface="Cochin"/>
                <a:cs typeface="Cochin"/>
                <a:sym typeface="Cochin"/>
              </a:defRPr>
            </a:pPr>
            <a:endParaRPr sz="1400">
              <a:latin typeface="SimHei" charset="-122"/>
              <a:ea typeface="SimHei" charset="-122"/>
              <a:cs typeface="SimHei" charset="-122"/>
            </a:endParaRPr>
          </a:p>
        </p:txBody>
      </p:sp>
      <p:sp>
        <p:nvSpPr>
          <p:cNvPr id="524" name="FireWall"/>
          <p:cNvSpPr txBox="1"/>
          <p:nvPr/>
        </p:nvSpPr>
        <p:spPr>
          <a:xfrm>
            <a:off x="5460221" y="3737720"/>
            <a:ext cx="422085" cy="38346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b="1">
                <a:solidFill>
                  <a:srgbClr val="C0C0C0"/>
                </a:solidFill>
                <a:latin typeface="Helvetica Neue"/>
                <a:ea typeface="Helvetica Neue"/>
                <a:cs typeface="Helvetica Neue"/>
                <a:sym typeface="Helvetica Neue"/>
              </a:defRPr>
            </a:lvl1pPr>
          </a:lstStyle>
          <a:p>
            <a:r>
              <a:rPr sz="1400">
                <a:solidFill>
                  <a:schemeClr val="tx1"/>
                </a:solidFill>
                <a:latin typeface="SimHei" charset="-122"/>
                <a:ea typeface="SimHei" charset="-122"/>
                <a:cs typeface="SimHei" charset="-122"/>
              </a:rPr>
              <a:t>FireWall</a:t>
            </a:r>
          </a:p>
        </p:txBody>
      </p:sp>
      <p:pic>
        <p:nvPicPr>
          <p:cNvPr id="525" name="shield.png" descr="shield.png"/>
          <p:cNvPicPr>
            <a:picLocks noChangeAspect="1"/>
          </p:cNvPicPr>
          <p:nvPr/>
        </p:nvPicPr>
        <p:blipFill>
          <a:blip r:embed="rId9">
            <a:extLst/>
          </a:blip>
          <a:stretch>
            <a:fillRect/>
          </a:stretch>
        </p:blipFill>
        <p:spPr>
          <a:xfrm>
            <a:off x="5529365" y="3442232"/>
            <a:ext cx="258136" cy="258136"/>
          </a:xfrm>
          <a:prstGeom prst="rect">
            <a:avLst/>
          </a:prstGeom>
          <a:ln w="12700">
            <a:miter lim="400000"/>
          </a:ln>
        </p:spPr>
      </p:pic>
      <p:sp>
        <p:nvSpPr>
          <p:cNvPr id="526" name="线条"/>
          <p:cNvSpPr/>
          <p:nvPr/>
        </p:nvSpPr>
        <p:spPr>
          <a:xfrm flipV="1">
            <a:off x="2962984" y="3799180"/>
            <a:ext cx="973526" cy="1"/>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27" name="线条"/>
          <p:cNvSpPr/>
          <p:nvPr/>
        </p:nvSpPr>
        <p:spPr>
          <a:xfrm>
            <a:off x="4145263" y="3233184"/>
            <a:ext cx="1" cy="256584"/>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28" name="网络安全区（DMZ）"/>
          <p:cNvSpPr txBox="1"/>
          <p:nvPr/>
        </p:nvSpPr>
        <p:spPr>
          <a:xfrm>
            <a:off x="3690992" y="1763808"/>
            <a:ext cx="1800887" cy="21511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600" b="1">
                <a:solidFill>
                  <a:srgbClr val="AAAAAA"/>
                </a:solidFill>
                <a:latin typeface="Helvetica Neue"/>
                <a:ea typeface="Helvetica Neue"/>
                <a:cs typeface="Helvetica Neue"/>
                <a:sym typeface="Helvetica Neue"/>
              </a:defRPr>
            </a:lvl1pPr>
          </a:lstStyle>
          <a:p>
            <a:r>
              <a:rPr sz="1400">
                <a:solidFill>
                  <a:schemeClr val="tx1"/>
                </a:solidFill>
                <a:latin typeface="SimHei" charset="-122"/>
                <a:ea typeface="SimHei" charset="-122"/>
                <a:cs typeface="SimHei" charset="-122"/>
              </a:rPr>
              <a:t>网络安全区（DMZ）</a:t>
            </a:r>
          </a:p>
        </p:txBody>
      </p:sp>
      <p:pic>
        <p:nvPicPr>
          <p:cNvPr id="529" name="droppedImage.tiff" descr="droppedImage.tiff"/>
          <p:cNvPicPr>
            <a:picLocks noChangeAspect="1"/>
          </p:cNvPicPr>
          <p:nvPr/>
        </p:nvPicPr>
        <p:blipFill>
          <a:blip r:embed="rId4">
            <a:extLst/>
          </a:blip>
          <a:stretch>
            <a:fillRect/>
          </a:stretch>
        </p:blipFill>
        <p:spPr>
          <a:xfrm>
            <a:off x="3980344" y="4736230"/>
            <a:ext cx="430226" cy="488184"/>
          </a:xfrm>
          <a:prstGeom prst="rect">
            <a:avLst/>
          </a:prstGeom>
          <a:ln w="12700">
            <a:miter lim="400000"/>
          </a:ln>
        </p:spPr>
      </p:pic>
      <p:sp>
        <p:nvSpPr>
          <p:cNvPr id="530" name="即时消息服务器"/>
          <p:cNvSpPr txBox="1"/>
          <p:nvPr/>
        </p:nvSpPr>
        <p:spPr>
          <a:xfrm>
            <a:off x="3782539" y="5272217"/>
            <a:ext cx="782812" cy="20077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lang="en-US" dirty="0" smtClean="0">
                <a:solidFill>
                  <a:schemeClr val="tx1"/>
                </a:solidFill>
                <a:latin typeface="SimHei" charset="-122"/>
                <a:ea typeface="SimHei" charset="-122"/>
                <a:cs typeface="SimHei" charset="-122"/>
              </a:rPr>
              <a:t>IM</a:t>
            </a:r>
            <a:r>
              <a:rPr lang="en-US" dirty="0" smtClean="0">
                <a:latin typeface="SimHei" charset="-122"/>
                <a:ea typeface="SimHei" charset="-122"/>
                <a:cs typeface="SimHei" charset="-122"/>
              </a:rPr>
              <a:t> </a:t>
            </a:r>
            <a:r>
              <a:rPr lang="en-US" sz="1000" dirty="0" smtClean="0">
                <a:solidFill>
                  <a:schemeClr val="tx1"/>
                </a:solidFill>
                <a:latin typeface="SimHei" charset="-122"/>
                <a:ea typeface="SimHei" charset="-122"/>
                <a:cs typeface="SimHei" charset="-122"/>
              </a:rPr>
              <a:t>Server</a:t>
            </a:r>
            <a:endParaRPr sz="1000" dirty="0">
              <a:solidFill>
                <a:schemeClr val="tx1"/>
              </a:solidFill>
              <a:latin typeface="SimHei" charset="-122"/>
              <a:ea typeface="SimHei" charset="-122"/>
              <a:cs typeface="SimHei" charset="-122"/>
            </a:endParaRPr>
          </a:p>
        </p:txBody>
      </p:sp>
      <p:sp>
        <p:nvSpPr>
          <p:cNvPr id="531" name="客户端"/>
          <p:cNvSpPr txBox="1"/>
          <p:nvPr/>
        </p:nvSpPr>
        <p:spPr>
          <a:xfrm>
            <a:off x="6922560" y="1871364"/>
            <a:ext cx="966296" cy="21511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600" b="1">
                <a:solidFill>
                  <a:srgbClr val="AAAAAA"/>
                </a:solidFill>
                <a:latin typeface="Helvetica Neue"/>
                <a:ea typeface="Helvetica Neue"/>
                <a:cs typeface="Helvetica Neue"/>
                <a:sym typeface="Helvetica Neue"/>
              </a:defRPr>
            </a:lvl1pPr>
          </a:lstStyle>
          <a:p>
            <a:r>
              <a:rPr sz="1400">
                <a:solidFill>
                  <a:schemeClr val="tx1"/>
                </a:solidFill>
                <a:latin typeface="SimHei" charset="-122"/>
                <a:ea typeface="SimHei" charset="-122"/>
                <a:cs typeface="SimHei" charset="-122"/>
              </a:rPr>
              <a:t>客户端</a:t>
            </a:r>
          </a:p>
        </p:txBody>
      </p:sp>
      <p:pic>
        <p:nvPicPr>
          <p:cNvPr id="532" name="安卓.png" descr="安卓.png"/>
          <p:cNvPicPr>
            <a:picLocks noChangeAspect="1"/>
          </p:cNvPicPr>
          <p:nvPr/>
        </p:nvPicPr>
        <p:blipFill>
          <a:blip r:embed="rId10">
            <a:extLst/>
          </a:blip>
          <a:stretch>
            <a:fillRect/>
          </a:stretch>
        </p:blipFill>
        <p:spPr>
          <a:xfrm>
            <a:off x="7241442" y="2677307"/>
            <a:ext cx="365692" cy="578558"/>
          </a:xfrm>
          <a:prstGeom prst="rect">
            <a:avLst/>
          </a:prstGeom>
          <a:ln w="12700">
            <a:miter lim="400000"/>
          </a:ln>
        </p:spPr>
      </p:pic>
      <p:pic>
        <p:nvPicPr>
          <p:cNvPr id="533" name="苹果.png" descr="苹果.png"/>
          <p:cNvPicPr>
            <a:picLocks noChangeAspect="1"/>
          </p:cNvPicPr>
          <p:nvPr/>
        </p:nvPicPr>
        <p:blipFill>
          <a:blip r:embed="rId11">
            <a:extLst/>
          </a:blip>
          <a:stretch>
            <a:fillRect/>
          </a:stretch>
        </p:blipFill>
        <p:spPr>
          <a:xfrm>
            <a:off x="7242998" y="3391351"/>
            <a:ext cx="365693" cy="578558"/>
          </a:xfrm>
          <a:prstGeom prst="rect">
            <a:avLst/>
          </a:prstGeom>
          <a:ln w="12700">
            <a:miter lim="400000"/>
          </a:ln>
        </p:spPr>
      </p:pic>
      <p:pic>
        <p:nvPicPr>
          <p:cNvPr id="534" name="wp.png" descr="wp.png"/>
          <p:cNvPicPr>
            <a:picLocks noChangeAspect="1"/>
          </p:cNvPicPr>
          <p:nvPr/>
        </p:nvPicPr>
        <p:blipFill>
          <a:blip r:embed="rId12">
            <a:extLst/>
          </a:blip>
          <a:stretch>
            <a:fillRect/>
          </a:stretch>
        </p:blipFill>
        <p:spPr>
          <a:xfrm>
            <a:off x="7242998" y="4100532"/>
            <a:ext cx="365693" cy="578558"/>
          </a:xfrm>
          <a:prstGeom prst="rect">
            <a:avLst/>
          </a:prstGeom>
          <a:ln w="12700">
            <a:miter lim="400000"/>
          </a:ln>
        </p:spPr>
      </p:pic>
      <p:pic>
        <p:nvPicPr>
          <p:cNvPr id="535" name="phone副本.png" descr="phone副本.png"/>
          <p:cNvPicPr>
            <a:picLocks noChangeAspect="1"/>
          </p:cNvPicPr>
          <p:nvPr/>
        </p:nvPicPr>
        <p:blipFill>
          <a:blip r:embed="rId13">
            <a:extLst/>
          </a:blip>
          <a:stretch>
            <a:fillRect/>
          </a:stretch>
        </p:blipFill>
        <p:spPr>
          <a:xfrm>
            <a:off x="7242998" y="4809713"/>
            <a:ext cx="362581" cy="573635"/>
          </a:xfrm>
          <a:prstGeom prst="rect">
            <a:avLst/>
          </a:prstGeom>
          <a:ln w="12700">
            <a:miter lim="400000"/>
          </a:ln>
        </p:spPr>
      </p:pic>
      <p:pic>
        <p:nvPicPr>
          <p:cNvPr id="536" name="antenna.png" descr="antenna.png"/>
          <p:cNvPicPr>
            <a:picLocks noChangeAspect="1"/>
          </p:cNvPicPr>
          <p:nvPr/>
        </p:nvPicPr>
        <p:blipFill>
          <a:blip r:embed="rId14">
            <a:extLst/>
          </a:blip>
          <a:stretch>
            <a:fillRect/>
          </a:stretch>
        </p:blipFill>
        <p:spPr>
          <a:xfrm>
            <a:off x="6080346" y="2676918"/>
            <a:ext cx="610686" cy="610686"/>
          </a:xfrm>
          <a:prstGeom prst="rect">
            <a:avLst/>
          </a:prstGeom>
          <a:ln w="12700">
            <a:miter lim="400000"/>
          </a:ln>
        </p:spPr>
      </p:pic>
      <p:pic>
        <p:nvPicPr>
          <p:cNvPr id="537" name="antenna2.png" descr="antenna2.png"/>
          <p:cNvPicPr>
            <a:picLocks noChangeAspect="1"/>
          </p:cNvPicPr>
          <p:nvPr/>
        </p:nvPicPr>
        <p:blipFill>
          <a:blip r:embed="rId7">
            <a:extLst/>
          </a:blip>
          <a:stretch>
            <a:fillRect/>
          </a:stretch>
        </p:blipFill>
        <p:spPr>
          <a:xfrm>
            <a:off x="6193777" y="4209933"/>
            <a:ext cx="358522" cy="358522"/>
          </a:xfrm>
          <a:prstGeom prst="rect">
            <a:avLst/>
          </a:prstGeom>
          <a:ln w="12700">
            <a:miter lim="400000"/>
          </a:ln>
        </p:spPr>
      </p:pic>
      <p:sp>
        <p:nvSpPr>
          <p:cNvPr id="538" name="线条"/>
          <p:cNvSpPr/>
          <p:nvPr/>
        </p:nvSpPr>
        <p:spPr>
          <a:xfrm>
            <a:off x="4139714" y="4306938"/>
            <a:ext cx="2" cy="360135"/>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39" name="线条"/>
          <p:cNvSpPr/>
          <p:nvPr/>
        </p:nvSpPr>
        <p:spPr>
          <a:xfrm flipH="1">
            <a:off x="5918552" y="3400591"/>
            <a:ext cx="255444" cy="430136"/>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40" name="线条"/>
          <p:cNvSpPr/>
          <p:nvPr/>
        </p:nvSpPr>
        <p:spPr>
          <a:xfrm flipH="1" flipV="1">
            <a:off x="5920683" y="3950399"/>
            <a:ext cx="256261" cy="358806"/>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41" name="运营商基站"/>
          <p:cNvSpPr txBox="1"/>
          <p:nvPr/>
        </p:nvSpPr>
        <p:spPr>
          <a:xfrm>
            <a:off x="5882306" y="3219538"/>
            <a:ext cx="1040254" cy="14924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运营商基站</a:t>
            </a:r>
          </a:p>
        </p:txBody>
      </p:sp>
      <p:sp>
        <p:nvSpPr>
          <p:cNvPr id="542" name="Wifi"/>
          <p:cNvSpPr txBox="1"/>
          <p:nvPr/>
        </p:nvSpPr>
        <p:spPr>
          <a:xfrm>
            <a:off x="6158509" y="4599259"/>
            <a:ext cx="436441" cy="202944"/>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smtClean="0">
                <a:solidFill>
                  <a:schemeClr val="tx1"/>
                </a:solidFill>
                <a:latin typeface="SimHei" charset="-122"/>
                <a:ea typeface="SimHei" charset="-122"/>
                <a:cs typeface="SimHei" charset="-122"/>
              </a:rPr>
              <a:t>Wi</a:t>
            </a:r>
            <a:r>
              <a:rPr lang="en-US" altLang="zh-CN" smtClean="0">
                <a:solidFill>
                  <a:schemeClr val="tx1"/>
                </a:solidFill>
                <a:latin typeface="SimHei" charset="-122"/>
                <a:ea typeface="SimHei" charset="-122"/>
                <a:cs typeface="SimHei" charset="-122"/>
              </a:rPr>
              <a:t>F</a:t>
            </a:r>
            <a:r>
              <a:rPr smtClean="0">
                <a:solidFill>
                  <a:schemeClr val="tx1"/>
                </a:solidFill>
                <a:latin typeface="SimHei" charset="-122"/>
                <a:ea typeface="SimHei" charset="-122"/>
                <a:cs typeface="SimHei" charset="-122"/>
              </a:rPr>
              <a:t>i</a:t>
            </a:r>
            <a:endParaRPr>
              <a:solidFill>
                <a:schemeClr val="tx1"/>
              </a:solidFill>
              <a:latin typeface="SimHei" charset="-122"/>
              <a:ea typeface="SimHei" charset="-122"/>
              <a:cs typeface="SimHei" charset="-122"/>
            </a:endParaRPr>
          </a:p>
        </p:txBody>
      </p:sp>
      <p:sp>
        <p:nvSpPr>
          <p:cNvPr id="543" name="80/443端口"/>
          <p:cNvSpPr txBox="1"/>
          <p:nvPr/>
        </p:nvSpPr>
        <p:spPr>
          <a:xfrm>
            <a:off x="5652957" y="1686814"/>
            <a:ext cx="577808" cy="200772"/>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dirty="0">
                <a:solidFill>
                  <a:schemeClr val="tx1"/>
                </a:solidFill>
                <a:latin typeface="SimHei" charset="-122"/>
                <a:ea typeface="SimHei" charset="-122"/>
                <a:cs typeface="SimHei" charset="-122"/>
              </a:rPr>
              <a:t>80/443端口</a:t>
            </a:r>
          </a:p>
        </p:txBody>
      </p:sp>
      <p:sp>
        <p:nvSpPr>
          <p:cNvPr id="544" name="internet"/>
          <p:cNvSpPr txBox="1"/>
          <p:nvPr/>
        </p:nvSpPr>
        <p:spPr>
          <a:xfrm>
            <a:off x="5995288" y="3737982"/>
            <a:ext cx="804094" cy="17843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a:solidFill>
                  <a:schemeClr val="tx1"/>
                </a:solidFill>
                <a:latin typeface="SimHei" charset="-122"/>
                <a:ea typeface="SimHei" charset="-122"/>
                <a:cs typeface="SimHei" charset="-122"/>
              </a:rPr>
              <a:t>internet</a:t>
            </a:r>
          </a:p>
        </p:txBody>
      </p:sp>
      <p:sp>
        <p:nvSpPr>
          <p:cNvPr id="545" name="线条"/>
          <p:cNvSpPr/>
          <p:nvPr/>
        </p:nvSpPr>
        <p:spPr>
          <a:xfrm flipH="1">
            <a:off x="6601768" y="3946445"/>
            <a:ext cx="310501" cy="368571"/>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
        <p:nvSpPr>
          <p:cNvPr id="546" name="线条"/>
          <p:cNvSpPr/>
          <p:nvPr/>
        </p:nvSpPr>
        <p:spPr>
          <a:xfrm flipH="1" flipV="1">
            <a:off x="6659612" y="3404073"/>
            <a:ext cx="256260" cy="384813"/>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pic>
        <p:nvPicPr>
          <p:cNvPr id="547" name="droppedImage.tiff" descr="droppedImage.tiff"/>
          <p:cNvPicPr>
            <a:picLocks noChangeAspect="1"/>
          </p:cNvPicPr>
          <p:nvPr/>
        </p:nvPicPr>
        <p:blipFill>
          <a:blip r:embed="rId4">
            <a:extLst/>
          </a:blip>
          <a:stretch>
            <a:fillRect/>
          </a:stretch>
        </p:blipFill>
        <p:spPr>
          <a:xfrm>
            <a:off x="4800307" y="4738193"/>
            <a:ext cx="430226" cy="488184"/>
          </a:xfrm>
          <a:prstGeom prst="rect">
            <a:avLst/>
          </a:prstGeom>
          <a:ln w="12700">
            <a:miter lim="400000"/>
          </a:ln>
        </p:spPr>
      </p:pic>
      <p:sp>
        <p:nvSpPr>
          <p:cNvPr id="548" name="消息推送服务器"/>
          <p:cNvSpPr txBox="1"/>
          <p:nvPr/>
        </p:nvSpPr>
        <p:spPr>
          <a:xfrm>
            <a:off x="4628480" y="5272217"/>
            <a:ext cx="782811" cy="20077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400">
                <a:solidFill>
                  <a:srgbClr val="929292"/>
                </a:solidFill>
                <a:latin typeface="Helvetica Neue"/>
                <a:ea typeface="Helvetica Neue"/>
                <a:cs typeface="Helvetica Neue"/>
                <a:sym typeface="Helvetica Neue"/>
              </a:defRPr>
            </a:lvl1pPr>
          </a:lstStyle>
          <a:p>
            <a:r>
              <a:rPr lang="en-US" altLang="zh-CN" dirty="0" smtClean="0">
                <a:solidFill>
                  <a:schemeClr val="tx1"/>
                </a:solidFill>
                <a:latin typeface="SimHei" charset="-122"/>
                <a:ea typeface="SimHei" charset="-122"/>
                <a:cs typeface="SimHei" charset="-122"/>
              </a:rPr>
              <a:t>NPNS</a:t>
            </a:r>
            <a:endParaRPr dirty="0">
              <a:solidFill>
                <a:schemeClr val="tx1"/>
              </a:solidFill>
              <a:latin typeface="SimHei" charset="-122"/>
              <a:ea typeface="SimHei" charset="-122"/>
              <a:cs typeface="SimHei" charset="-122"/>
            </a:endParaRPr>
          </a:p>
        </p:txBody>
      </p:sp>
      <p:sp>
        <p:nvSpPr>
          <p:cNvPr id="549" name="线条"/>
          <p:cNvSpPr/>
          <p:nvPr/>
        </p:nvSpPr>
        <p:spPr>
          <a:xfrm>
            <a:off x="4349709" y="4316955"/>
            <a:ext cx="611310" cy="347362"/>
          </a:xfrm>
          <a:prstGeom prst="line">
            <a:avLst/>
          </a:prstGeom>
          <a:ln w="19050">
            <a:solidFill>
              <a:srgbClr val="C0C0C0"/>
            </a:solidFill>
            <a:miter lim="400000"/>
            <a:headEnd type="stealth"/>
            <a:tailEnd type="arrow"/>
          </a:ln>
        </p:spPr>
        <p:txBody>
          <a:bodyPr lIns="19050" tIns="19050" rIns="19050" bIns="19050" anchor="ctr"/>
          <a:lstStyle/>
          <a:p>
            <a:pPr algn="l" defTabSz="171450">
              <a:defRPr sz="1200">
                <a:latin typeface="Helvetica"/>
                <a:ea typeface="Helvetica"/>
                <a:cs typeface="Helvetica"/>
                <a:sym typeface="Helvetica"/>
              </a:defRPr>
            </a:pPr>
            <a:endParaRPr sz="1400">
              <a:latin typeface="SimHei" charset="-122"/>
              <a:ea typeface="SimHei" charset="-122"/>
              <a:cs typeface="SimHei"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74"/>
          <p:cNvSpPr txBox="1">
            <a:spLocks noGrp="1"/>
          </p:cNvSpPr>
          <p:nvPr>
            <p:ph type="sldNum" sz="quarter" idx="4294967295"/>
          </p:nvPr>
        </p:nvSpPr>
        <p:spPr>
          <a:xfrm>
            <a:off x="7311625" y="1535408"/>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fontScale="77500" lnSpcReduction="20000"/>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sz="1600">
                <a:latin typeface="SimHei" charset="-122"/>
                <a:ea typeface="SimHei" charset="-122"/>
                <a:cs typeface="SimHei" charset="-122"/>
              </a:rPr>
              <a:t>14</a:t>
            </a:fld>
            <a:endParaRPr sz="1600">
              <a:latin typeface="SimHei" charset="-122"/>
              <a:ea typeface="SimHei" charset="-122"/>
              <a:cs typeface="SimHei" charset="-122"/>
            </a:endParaRPr>
          </a:p>
        </p:txBody>
      </p:sp>
      <p:sp>
        <p:nvSpPr>
          <p:cNvPr id="552" name="Shape 75"/>
          <p:cNvSpPr txBox="1">
            <a:spLocks noGrp="1"/>
          </p:cNvSpPr>
          <p:nvPr>
            <p:ph type="title"/>
          </p:nvPr>
        </p:nvSpPr>
        <p:spPr>
          <a:xfrm>
            <a:off x="253590" y="168737"/>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性能指标</a:t>
            </a:r>
          </a:p>
        </p:txBody>
      </p:sp>
      <p:graphicFrame>
        <p:nvGraphicFramePr>
          <p:cNvPr id="553" name="二维柱形图"/>
          <p:cNvGraphicFramePr/>
          <p:nvPr>
            <p:extLst>
              <p:ext uri="{D42A27DB-BD31-4B8C-83A1-F6EECF244321}">
                <p14:modId xmlns:p14="http://schemas.microsoft.com/office/powerpoint/2010/main" val="1128609749"/>
              </p:ext>
            </p:extLst>
          </p:nvPr>
        </p:nvGraphicFramePr>
        <p:xfrm>
          <a:off x="353728" y="1103096"/>
          <a:ext cx="3548420" cy="2865189"/>
        </p:xfrm>
        <a:graphic>
          <a:graphicData uri="http://schemas.openxmlformats.org/drawingml/2006/chart">
            <c:chart xmlns:c="http://schemas.openxmlformats.org/drawingml/2006/chart" xmlns:r="http://schemas.openxmlformats.org/officeDocument/2006/relationships" r:id="rId3"/>
          </a:graphicData>
        </a:graphic>
      </p:graphicFrame>
      <p:grpSp>
        <p:nvGrpSpPr>
          <p:cNvPr id="563" name="成组"/>
          <p:cNvGrpSpPr/>
          <p:nvPr/>
        </p:nvGrpSpPr>
        <p:grpSpPr>
          <a:xfrm>
            <a:off x="4616395" y="2444874"/>
            <a:ext cx="4106220" cy="736543"/>
            <a:chOff x="0" y="0"/>
            <a:chExt cx="10949919" cy="1964113"/>
          </a:xfrm>
        </p:grpSpPr>
        <p:grpSp>
          <p:nvGrpSpPr>
            <p:cNvPr id="559" name="成组"/>
            <p:cNvGrpSpPr/>
            <p:nvPr/>
          </p:nvGrpSpPr>
          <p:grpSpPr>
            <a:xfrm>
              <a:off x="0" y="378595"/>
              <a:ext cx="1240920" cy="1240921"/>
              <a:chOff x="0" y="0"/>
              <a:chExt cx="1240919" cy="1240919"/>
            </a:xfrm>
          </p:grpSpPr>
          <p:sp>
            <p:nvSpPr>
              <p:cNvPr id="554" name="圆角矩形"/>
              <p:cNvSpPr/>
              <p:nvPr/>
            </p:nvSpPr>
            <p:spPr>
              <a:xfrm>
                <a:off x="0" y="0"/>
                <a:ext cx="1240920" cy="1240920"/>
              </a:xfrm>
              <a:prstGeom prst="roundRect">
                <a:avLst>
                  <a:gd name="adj" fmla="val 50000"/>
                </a:avLst>
              </a:prstGeom>
              <a:solidFill>
                <a:srgbClr val="73ADDB"/>
              </a:solidFill>
              <a:ln w="12700" cap="flat">
                <a:noFill/>
                <a:miter lim="400000"/>
              </a:ln>
              <a:effectLst/>
            </p:spPr>
            <p:txBody>
              <a:bodyPr wrap="square" lIns="17145" tIns="17145" rIns="17145" bIns="17145" numCol="1" anchor="ctr">
                <a:noAutofit/>
              </a:bodyPr>
              <a:lstStyle/>
              <a:p>
                <a:pPr defTabSz="171450">
                  <a:defRPr sz="1800">
                    <a:solidFill>
                      <a:srgbClr val="FFFFFF"/>
                    </a:solidFill>
                    <a:uFill>
                      <a:solidFill>
                        <a:srgbClr val="FFFFFF"/>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nvGrpSpPr>
              <p:cNvPr id="558" name="成组"/>
              <p:cNvGrpSpPr/>
              <p:nvPr/>
            </p:nvGrpSpPr>
            <p:grpSpPr>
              <a:xfrm>
                <a:off x="349072" y="437298"/>
                <a:ext cx="577512" cy="366318"/>
                <a:chOff x="0" y="0"/>
                <a:chExt cx="577511" cy="366316"/>
              </a:xfrm>
            </p:grpSpPr>
            <p:sp>
              <p:nvSpPr>
                <p:cNvPr id="555" name="形状"/>
                <p:cNvSpPr/>
                <p:nvPr/>
              </p:nvSpPr>
              <p:spPr>
                <a:xfrm>
                  <a:off x="-1" y="0"/>
                  <a:ext cx="577513" cy="366317"/>
                </a:xfrm>
                <a:custGeom>
                  <a:avLst/>
                  <a:gdLst/>
                  <a:ahLst/>
                  <a:cxnLst>
                    <a:cxn ang="0">
                      <a:pos x="wd2" y="hd2"/>
                    </a:cxn>
                    <a:cxn ang="5400000">
                      <a:pos x="wd2" y="hd2"/>
                    </a:cxn>
                    <a:cxn ang="10800000">
                      <a:pos x="wd2" y="hd2"/>
                    </a:cxn>
                    <a:cxn ang="16200000">
                      <a:pos x="wd2" y="hd2"/>
                    </a:cxn>
                  </a:cxnLst>
                  <a:rect l="0" t="0" r="r" b="b"/>
                  <a:pathLst>
                    <a:path w="21600" h="21600" extrusionOk="0">
                      <a:moveTo>
                        <a:pt x="21600" y="10530"/>
                      </a:moveTo>
                      <a:cubicBezTo>
                        <a:pt x="21600" y="10530"/>
                        <a:pt x="21600" y="10530"/>
                        <a:pt x="21600" y="10530"/>
                      </a:cubicBezTo>
                      <a:cubicBezTo>
                        <a:pt x="21600" y="10530"/>
                        <a:pt x="21600" y="10260"/>
                        <a:pt x="21431" y="10260"/>
                      </a:cubicBezTo>
                      <a:cubicBezTo>
                        <a:pt x="21431" y="10260"/>
                        <a:pt x="21431" y="10260"/>
                        <a:pt x="21431" y="10260"/>
                      </a:cubicBezTo>
                      <a:cubicBezTo>
                        <a:pt x="19575" y="4320"/>
                        <a:pt x="15356" y="0"/>
                        <a:pt x="10800" y="0"/>
                      </a:cubicBezTo>
                      <a:cubicBezTo>
                        <a:pt x="6244" y="0"/>
                        <a:pt x="2025" y="4320"/>
                        <a:pt x="0" y="10260"/>
                      </a:cubicBezTo>
                      <a:cubicBezTo>
                        <a:pt x="0" y="10260"/>
                        <a:pt x="0" y="10260"/>
                        <a:pt x="0" y="10260"/>
                      </a:cubicBezTo>
                      <a:cubicBezTo>
                        <a:pt x="0" y="10260"/>
                        <a:pt x="0" y="10260"/>
                        <a:pt x="0" y="10530"/>
                      </a:cubicBezTo>
                      <a:cubicBezTo>
                        <a:pt x="0" y="10530"/>
                        <a:pt x="0" y="10530"/>
                        <a:pt x="0" y="10530"/>
                      </a:cubicBezTo>
                      <a:cubicBezTo>
                        <a:pt x="0" y="10530"/>
                        <a:pt x="0" y="10800"/>
                        <a:pt x="0" y="10800"/>
                      </a:cubicBezTo>
                      <a:cubicBezTo>
                        <a:pt x="0" y="10800"/>
                        <a:pt x="0" y="11070"/>
                        <a:pt x="0" y="11070"/>
                      </a:cubicBezTo>
                      <a:cubicBezTo>
                        <a:pt x="0" y="11070"/>
                        <a:pt x="0" y="11070"/>
                        <a:pt x="0" y="11070"/>
                      </a:cubicBezTo>
                      <a:cubicBezTo>
                        <a:pt x="0" y="11070"/>
                        <a:pt x="0" y="11070"/>
                        <a:pt x="0" y="11340"/>
                      </a:cubicBezTo>
                      <a:cubicBezTo>
                        <a:pt x="0" y="11340"/>
                        <a:pt x="0" y="11340"/>
                        <a:pt x="0" y="11340"/>
                      </a:cubicBezTo>
                      <a:cubicBezTo>
                        <a:pt x="2025" y="17280"/>
                        <a:pt x="6244" y="21600"/>
                        <a:pt x="10800" y="21600"/>
                      </a:cubicBezTo>
                      <a:cubicBezTo>
                        <a:pt x="15356" y="21600"/>
                        <a:pt x="19575" y="17280"/>
                        <a:pt x="21431" y="11340"/>
                      </a:cubicBezTo>
                      <a:cubicBezTo>
                        <a:pt x="21431" y="11340"/>
                        <a:pt x="21431" y="11340"/>
                        <a:pt x="21431" y="11340"/>
                      </a:cubicBezTo>
                      <a:cubicBezTo>
                        <a:pt x="21600" y="11070"/>
                        <a:pt x="21600" y="11070"/>
                        <a:pt x="21600" y="11070"/>
                      </a:cubicBezTo>
                      <a:cubicBezTo>
                        <a:pt x="21600" y="11070"/>
                        <a:pt x="21600" y="11070"/>
                        <a:pt x="21600" y="11070"/>
                      </a:cubicBezTo>
                      <a:cubicBezTo>
                        <a:pt x="21600" y="11070"/>
                        <a:pt x="21600" y="10800"/>
                        <a:pt x="21600" y="10800"/>
                      </a:cubicBezTo>
                      <a:cubicBezTo>
                        <a:pt x="21600" y="10800"/>
                        <a:pt x="21600" y="10530"/>
                        <a:pt x="21600" y="10530"/>
                      </a:cubicBezTo>
                      <a:close/>
                      <a:moveTo>
                        <a:pt x="10800" y="19440"/>
                      </a:moveTo>
                      <a:cubicBezTo>
                        <a:pt x="6919" y="19440"/>
                        <a:pt x="3206" y="15930"/>
                        <a:pt x="1519" y="10800"/>
                      </a:cubicBezTo>
                      <a:cubicBezTo>
                        <a:pt x="3375" y="5670"/>
                        <a:pt x="6919" y="2160"/>
                        <a:pt x="10800" y="2160"/>
                      </a:cubicBezTo>
                      <a:cubicBezTo>
                        <a:pt x="14512" y="2160"/>
                        <a:pt x="18225" y="5670"/>
                        <a:pt x="20081" y="10800"/>
                      </a:cubicBezTo>
                      <a:cubicBezTo>
                        <a:pt x="18225" y="15930"/>
                        <a:pt x="14512" y="19440"/>
                        <a:pt x="10800" y="19440"/>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56" name="形状"/>
                <p:cNvSpPr/>
                <p:nvPr/>
              </p:nvSpPr>
              <p:spPr>
                <a:xfrm>
                  <a:off x="216800" y="110269"/>
                  <a:ext cx="80367" cy="82235"/>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19200" y="0"/>
                        <a:pt x="19200" y="0"/>
                        <a:pt x="19200" y="0"/>
                      </a:cubicBezTo>
                      <a:cubicBezTo>
                        <a:pt x="8400" y="0"/>
                        <a:pt x="0" y="8400"/>
                        <a:pt x="0" y="19200"/>
                      </a:cubicBezTo>
                      <a:cubicBezTo>
                        <a:pt x="0" y="20400"/>
                        <a:pt x="1200" y="21600"/>
                        <a:pt x="2400" y="21600"/>
                      </a:cubicBezTo>
                      <a:cubicBezTo>
                        <a:pt x="3600" y="21600"/>
                        <a:pt x="4800" y="20400"/>
                        <a:pt x="4800" y="19200"/>
                      </a:cubicBezTo>
                      <a:cubicBezTo>
                        <a:pt x="4800" y="10800"/>
                        <a:pt x="10800" y="4800"/>
                        <a:pt x="19200" y="4800"/>
                      </a:cubicBezTo>
                      <a:cubicBezTo>
                        <a:pt x="19200" y="4800"/>
                        <a:pt x="19200" y="4800"/>
                        <a:pt x="19200" y="4800"/>
                      </a:cubicBezTo>
                      <a:cubicBezTo>
                        <a:pt x="20400" y="4800"/>
                        <a:pt x="21600" y="3600"/>
                        <a:pt x="21600" y="2400"/>
                      </a:cubicBezTo>
                      <a:cubicBezTo>
                        <a:pt x="21600" y="1200"/>
                        <a:pt x="20400" y="0"/>
                        <a:pt x="19200" y="0"/>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57" name="形状"/>
                <p:cNvSpPr/>
                <p:nvPr/>
              </p:nvSpPr>
              <p:spPr>
                <a:xfrm>
                  <a:off x="162599" y="54200"/>
                  <a:ext cx="252312" cy="2579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5014"/>
                        <a:pt x="0" y="10800"/>
                      </a:cubicBezTo>
                      <a:cubicBezTo>
                        <a:pt x="0" y="16586"/>
                        <a:pt x="4629" y="21600"/>
                        <a:pt x="10800" y="21600"/>
                      </a:cubicBezTo>
                      <a:cubicBezTo>
                        <a:pt x="16586" y="21600"/>
                        <a:pt x="21600" y="16586"/>
                        <a:pt x="21600" y="10800"/>
                      </a:cubicBezTo>
                      <a:cubicBezTo>
                        <a:pt x="21600" y="5014"/>
                        <a:pt x="16586" y="0"/>
                        <a:pt x="10800" y="0"/>
                      </a:cubicBezTo>
                      <a:close/>
                      <a:moveTo>
                        <a:pt x="10800" y="20057"/>
                      </a:moveTo>
                      <a:cubicBezTo>
                        <a:pt x="5786" y="20057"/>
                        <a:pt x="1543" y="15814"/>
                        <a:pt x="1543" y="10800"/>
                      </a:cubicBezTo>
                      <a:cubicBezTo>
                        <a:pt x="1543" y="5786"/>
                        <a:pt x="5786" y="1543"/>
                        <a:pt x="10800" y="1543"/>
                      </a:cubicBezTo>
                      <a:cubicBezTo>
                        <a:pt x="15814" y="1543"/>
                        <a:pt x="20057" y="5786"/>
                        <a:pt x="20057" y="10800"/>
                      </a:cubicBezTo>
                      <a:cubicBezTo>
                        <a:pt x="20057" y="15814"/>
                        <a:pt x="15814" y="20057"/>
                        <a:pt x="10800" y="20057"/>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grpSp>
        <p:grpSp>
          <p:nvGrpSpPr>
            <p:cNvPr id="562" name="成组"/>
            <p:cNvGrpSpPr/>
            <p:nvPr/>
          </p:nvGrpSpPr>
          <p:grpSpPr>
            <a:xfrm>
              <a:off x="1503448" y="0"/>
              <a:ext cx="9446472" cy="1964114"/>
              <a:chOff x="0" y="0"/>
              <a:chExt cx="9446470" cy="1964113"/>
            </a:xfrm>
          </p:grpSpPr>
          <p:sp>
            <p:nvSpPr>
              <p:cNvPr id="560" name="单台300，两台600，四台1200"/>
              <p:cNvSpPr txBox="1"/>
              <p:nvPr/>
            </p:nvSpPr>
            <p:spPr>
              <a:xfrm>
                <a:off x="0" y="817452"/>
                <a:ext cx="9446471" cy="1146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457200">
                  <a:lnSpc>
                    <a:spcPct val="120000"/>
                  </a:lnSpc>
                  <a:spcBef>
                    <a:spcPts val="100"/>
                  </a:spcBef>
                  <a:defRPr sz="800" b="1">
                    <a:solidFill>
                      <a:srgbClr val="808080"/>
                    </a:solidFill>
                    <a:uFill>
                      <a:solidFill>
                        <a:srgbClr val="808080"/>
                      </a:solidFill>
                    </a:uFill>
                    <a:latin typeface="Roboto condensed"/>
                    <a:ea typeface="Roboto condensed"/>
                    <a:cs typeface="Roboto condensed"/>
                    <a:sym typeface="Roboto condensed"/>
                  </a:defRPr>
                </a:lvl1pPr>
              </a:lstStyle>
              <a:p>
                <a:r>
                  <a:rPr sz="1600" dirty="0">
                    <a:solidFill>
                      <a:schemeClr val="accent5">
                        <a:lumMod val="60000"/>
                        <a:lumOff val="40000"/>
                      </a:schemeClr>
                    </a:solidFill>
                    <a:latin typeface="SimHei" charset="-122"/>
                    <a:ea typeface="SimHei" charset="-122"/>
                    <a:cs typeface="SimHei" charset="-122"/>
                  </a:rPr>
                  <a:t>单台300，两台600，四台1200</a:t>
                </a:r>
              </a:p>
            </p:txBody>
          </p:sp>
          <p:sp>
            <p:nvSpPr>
              <p:cNvPr id="561" name="每秒吞吐量（每秒并发响应）"/>
              <p:cNvSpPr txBox="1"/>
              <p:nvPr/>
            </p:nvSpPr>
            <p:spPr>
              <a:xfrm>
                <a:off x="0" y="0"/>
                <a:ext cx="9446471" cy="832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rPr dirty="0">
                    <a:solidFill>
                      <a:schemeClr val="tx1"/>
                    </a:solidFill>
                    <a:latin typeface="SimHei" charset="-122"/>
                    <a:ea typeface="SimHei" charset="-122"/>
                    <a:cs typeface="SimHei" charset="-122"/>
                  </a:rPr>
                  <a:t>每秒吞吐量（每秒并发响应</a:t>
                </a:r>
                <a:r>
                  <a:rPr dirty="0">
                    <a:latin typeface="SimHei" charset="-122"/>
                    <a:ea typeface="SimHei" charset="-122"/>
                    <a:cs typeface="SimHei" charset="-122"/>
                  </a:rPr>
                  <a:t>）</a:t>
                </a:r>
              </a:p>
            </p:txBody>
          </p:sp>
        </p:grpSp>
      </p:grpSp>
      <p:grpSp>
        <p:nvGrpSpPr>
          <p:cNvPr id="573" name="成组"/>
          <p:cNvGrpSpPr/>
          <p:nvPr/>
        </p:nvGrpSpPr>
        <p:grpSpPr>
          <a:xfrm>
            <a:off x="4612645" y="3381823"/>
            <a:ext cx="4109971" cy="820512"/>
            <a:chOff x="0" y="0"/>
            <a:chExt cx="10959922" cy="2188031"/>
          </a:xfrm>
        </p:grpSpPr>
        <p:grpSp>
          <p:nvGrpSpPr>
            <p:cNvPr id="569" name="成组"/>
            <p:cNvGrpSpPr/>
            <p:nvPr/>
          </p:nvGrpSpPr>
          <p:grpSpPr>
            <a:xfrm>
              <a:off x="0" y="367009"/>
              <a:ext cx="1240920" cy="1240921"/>
              <a:chOff x="0" y="0"/>
              <a:chExt cx="1240919" cy="1240919"/>
            </a:xfrm>
          </p:grpSpPr>
          <p:sp>
            <p:nvSpPr>
              <p:cNvPr id="564" name="圆角矩形"/>
              <p:cNvSpPr/>
              <p:nvPr/>
            </p:nvSpPr>
            <p:spPr>
              <a:xfrm>
                <a:off x="0" y="0"/>
                <a:ext cx="1240920" cy="1240920"/>
              </a:xfrm>
              <a:prstGeom prst="roundRect">
                <a:avLst>
                  <a:gd name="adj" fmla="val 50000"/>
                </a:avLst>
              </a:prstGeom>
              <a:solidFill>
                <a:srgbClr val="7FCCAA"/>
              </a:solidFill>
              <a:ln w="12700" cap="flat">
                <a:noFill/>
                <a:miter lim="400000"/>
              </a:ln>
              <a:effectLst/>
            </p:spPr>
            <p:txBody>
              <a:bodyPr wrap="square" lIns="17145" tIns="17145" rIns="17145" bIns="17145" numCol="1" anchor="ctr">
                <a:noAutofit/>
              </a:bodyPr>
              <a:lstStyle/>
              <a:p>
                <a:pPr defTabSz="171450">
                  <a:defRPr sz="1800">
                    <a:solidFill>
                      <a:srgbClr val="FFFFFF"/>
                    </a:solidFill>
                    <a:uFill>
                      <a:solidFill>
                        <a:srgbClr val="FFFFFF"/>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nvGrpSpPr>
              <p:cNvPr id="568" name="成组"/>
              <p:cNvGrpSpPr/>
              <p:nvPr/>
            </p:nvGrpSpPr>
            <p:grpSpPr>
              <a:xfrm>
                <a:off x="369545" y="349857"/>
                <a:ext cx="537343" cy="537344"/>
                <a:chOff x="0" y="0"/>
                <a:chExt cx="537342" cy="537342"/>
              </a:xfrm>
            </p:grpSpPr>
            <p:sp>
              <p:nvSpPr>
                <p:cNvPr id="565" name="形状"/>
                <p:cNvSpPr/>
                <p:nvPr/>
              </p:nvSpPr>
              <p:spPr>
                <a:xfrm>
                  <a:off x="0" y="0"/>
                  <a:ext cx="537343" cy="537343"/>
                </a:xfrm>
                <a:custGeom>
                  <a:avLst/>
                  <a:gdLst/>
                  <a:ahLst/>
                  <a:cxnLst>
                    <a:cxn ang="0">
                      <a:pos x="wd2" y="hd2"/>
                    </a:cxn>
                    <a:cxn ang="5400000">
                      <a:pos x="wd2" y="hd2"/>
                    </a:cxn>
                    <a:cxn ang="10800000">
                      <a:pos x="wd2" y="hd2"/>
                    </a:cxn>
                    <a:cxn ang="16200000">
                      <a:pos x="wd2" y="hd2"/>
                    </a:cxn>
                  </a:cxnLst>
                  <a:rect l="0" t="0" r="r" b="b"/>
                  <a:pathLst>
                    <a:path w="21600" h="21600" extrusionOk="0">
                      <a:moveTo>
                        <a:pt x="20588" y="8606"/>
                      </a:moveTo>
                      <a:cubicBezTo>
                        <a:pt x="18394" y="8100"/>
                        <a:pt x="18394" y="8100"/>
                        <a:pt x="18394" y="8100"/>
                      </a:cubicBezTo>
                      <a:cubicBezTo>
                        <a:pt x="18394" y="7762"/>
                        <a:pt x="18225" y="7594"/>
                        <a:pt x="18056" y="7256"/>
                      </a:cubicBezTo>
                      <a:cubicBezTo>
                        <a:pt x="19238" y="5569"/>
                        <a:pt x="19238" y="5569"/>
                        <a:pt x="19238" y="5569"/>
                      </a:cubicBezTo>
                      <a:cubicBezTo>
                        <a:pt x="19575" y="5063"/>
                        <a:pt x="19575" y="4219"/>
                        <a:pt x="19069" y="3881"/>
                      </a:cubicBezTo>
                      <a:cubicBezTo>
                        <a:pt x="17719" y="2531"/>
                        <a:pt x="17719" y="2531"/>
                        <a:pt x="17719" y="2531"/>
                      </a:cubicBezTo>
                      <a:cubicBezTo>
                        <a:pt x="17550" y="2194"/>
                        <a:pt x="17213" y="2194"/>
                        <a:pt x="16875" y="2194"/>
                      </a:cubicBezTo>
                      <a:cubicBezTo>
                        <a:pt x="16538" y="2194"/>
                        <a:pt x="16369" y="2194"/>
                        <a:pt x="16031" y="2362"/>
                      </a:cubicBezTo>
                      <a:cubicBezTo>
                        <a:pt x="14344" y="3544"/>
                        <a:pt x="14344" y="3544"/>
                        <a:pt x="14344" y="3544"/>
                      </a:cubicBezTo>
                      <a:cubicBezTo>
                        <a:pt x="14006" y="3375"/>
                        <a:pt x="13837" y="3206"/>
                        <a:pt x="13500" y="3206"/>
                      </a:cubicBezTo>
                      <a:cubicBezTo>
                        <a:pt x="12994" y="1012"/>
                        <a:pt x="12994" y="1012"/>
                        <a:pt x="12994" y="1012"/>
                      </a:cubicBezTo>
                      <a:cubicBezTo>
                        <a:pt x="12994" y="506"/>
                        <a:pt x="12319" y="0"/>
                        <a:pt x="11644" y="0"/>
                      </a:cubicBezTo>
                      <a:cubicBezTo>
                        <a:pt x="9956" y="0"/>
                        <a:pt x="9956" y="0"/>
                        <a:pt x="9956" y="0"/>
                      </a:cubicBezTo>
                      <a:cubicBezTo>
                        <a:pt x="9281" y="0"/>
                        <a:pt x="8606" y="506"/>
                        <a:pt x="8606" y="1012"/>
                      </a:cubicBezTo>
                      <a:cubicBezTo>
                        <a:pt x="8100" y="3206"/>
                        <a:pt x="8100" y="3206"/>
                        <a:pt x="8100" y="3206"/>
                      </a:cubicBezTo>
                      <a:cubicBezTo>
                        <a:pt x="7763" y="3206"/>
                        <a:pt x="7594" y="3375"/>
                        <a:pt x="7256" y="3544"/>
                      </a:cubicBezTo>
                      <a:cubicBezTo>
                        <a:pt x="5569" y="2362"/>
                        <a:pt x="5569" y="2362"/>
                        <a:pt x="5569" y="2362"/>
                      </a:cubicBezTo>
                      <a:cubicBezTo>
                        <a:pt x="5231" y="2194"/>
                        <a:pt x="5063" y="2194"/>
                        <a:pt x="4725" y="2194"/>
                      </a:cubicBezTo>
                      <a:cubicBezTo>
                        <a:pt x="4387" y="2194"/>
                        <a:pt x="4050" y="2194"/>
                        <a:pt x="3881" y="2531"/>
                      </a:cubicBezTo>
                      <a:cubicBezTo>
                        <a:pt x="2531" y="3881"/>
                        <a:pt x="2531" y="3881"/>
                        <a:pt x="2531" y="3881"/>
                      </a:cubicBezTo>
                      <a:cubicBezTo>
                        <a:pt x="2025" y="4219"/>
                        <a:pt x="2025" y="5063"/>
                        <a:pt x="2362" y="5569"/>
                      </a:cubicBezTo>
                      <a:cubicBezTo>
                        <a:pt x="3544" y="7256"/>
                        <a:pt x="3544" y="7256"/>
                        <a:pt x="3544" y="7256"/>
                      </a:cubicBezTo>
                      <a:cubicBezTo>
                        <a:pt x="3375" y="7594"/>
                        <a:pt x="3206" y="7762"/>
                        <a:pt x="3206" y="8100"/>
                      </a:cubicBezTo>
                      <a:cubicBezTo>
                        <a:pt x="1012" y="8606"/>
                        <a:pt x="1012" y="8606"/>
                        <a:pt x="1012" y="8606"/>
                      </a:cubicBezTo>
                      <a:cubicBezTo>
                        <a:pt x="506" y="8606"/>
                        <a:pt x="0" y="9281"/>
                        <a:pt x="0" y="9956"/>
                      </a:cubicBezTo>
                      <a:cubicBezTo>
                        <a:pt x="0" y="11644"/>
                        <a:pt x="0" y="11644"/>
                        <a:pt x="0" y="11644"/>
                      </a:cubicBezTo>
                      <a:cubicBezTo>
                        <a:pt x="0" y="12319"/>
                        <a:pt x="506" y="12994"/>
                        <a:pt x="1012" y="12994"/>
                      </a:cubicBezTo>
                      <a:cubicBezTo>
                        <a:pt x="3206" y="13500"/>
                        <a:pt x="3206" y="13500"/>
                        <a:pt x="3206" y="13500"/>
                      </a:cubicBezTo>
                      <a:cubicBezTo>
                        <a:pt x="3206" y="13838"/>
                        <a:pt x="3375" y="14006"/>
                        <a:pt x="3544" y="14344"/>
                      </a:cubicBezTo>
                      <a:cubicBezTo>
                        <a:pt x="2362" y="16031"/>
                        <a:pt x="2362" y="16031"/>
                        <a:pt x="2362" y="16031"/>
                      </a:cubicBezTo>
                      <a:cubicBezTo>
                        <a:pt x="2025" y="16538"/>
                        <a:pt x="2025" y="17381"/>
                        <a:pt x="2531" y="17719"/>
                      </a:cubicBezTo>
                      <a:cubicBezTo>
                        <a:pt x="3881" y="19069"/>
                        <a:pt x="3881" y="19069"/>
                        <a:pt x="3881" y="19069"/>
                      </a:cubicBezTo>
                      <a:cubicBezTo>
                        <a:pt x="4050" y="19406"/>
                        <a:pt x="4387" y="19406"/>
                        <a:pt x="4725" y="19406"/>
                      </a:cubicBezTo>
                      <a:cubicBezTo>
                        <a:pt x="5063" y="19406"/>
                        <a:pt x="5231" y="19406"/>
                        <a:pt x="5569" y="19238"/>
                      </a:cubicBezTo>
                      <a:cubicBezTo>
                        <a:pt x="7256" y="18056"/>
                        <a:pt x="7256" y="18056"/>
                        <a:pt x="7256" y="18056"/>
                      </a:cubicBezTo>
                      <a:cubicBezTo>
                        <a:pt x="7594" y="18225"/>
                        <a:pt x="7763" y="18394"/>
                        <a:pt x="8100" y="18394"/>
                      </a:cubicBezTo>
                      <a:cubicBezTo>
                        <a:pt x="8606" y="20588"/>
                        <a:pt x="8606" y="20588"/>
                        <a:pt x="8606" y="20588"/>
                      </a:cubicBezTo>
                      <a:cubicBezTo>
                        <a:pt x="8606" y="21094"/>
                        <a:pt x="9281" y="21600"/>
                        <a:pt x="9956" y="21600"/>
                      </a:cubicBezTo>
                      <a:cubicBezTo>
                        <a:pt x="11644" y="21600"/>
                        <a:pt x="11644" y="21600"/>
                        <a:pt x="11644" y="21600"/>
                      </a:cubicBezTo>
                      <a:cubicBezTo>
                        <a:pt x="12319" y="21600"/>
                        <a:pt x="12994" y="21094"/>
                        <a:pt x="12994" y="20588"/>
                      </a:cubicBezTo>
                      <a:cubicBezTo>
                        <a:pt x="13500" y="18394"/>
                        <a:pt x="13500" y="18394"/>
                        <a:pt x="13500" y="18394"/>
                      </a:cubicBezTo>
                      <a:cubicBezTo>
                        <a:pt x="13837" y="18394"/>
                        <a:pt x="14006" y="18225"/>
                        <a:pt x="14344" y="18056"/>
                      </a:cubicBezTo>
                      <a:cubicBezTo>
                        <a:pt x="16031" y="19238"/>
                        <a:pt x="16031" y="19238"/>
                        <a:pt x="16031" y="19238"/>
                      </a:cubicBezTo>
                      <a:cubicBezTo>
                        <a:pt x="16369" y="19406"/>
                        <a:pt x="16538" y="19406"/>
                        <a:pt x="16875" y="19406"/>
                      </a:cubicBezTo>
                      <a:cubicBezTo>
                        <a:pt x="17213" y="19406"/>
                        <a:pt x="17550" y="19406"/>
                        <a:pt x="17719" y="19069"/>
                      </a:cubicBezTo>
                      <a:cubicBezTo>
                        <a:pt x="19069" y="17719"/>
                        <a:pt x="19069" y="17719"/>
                        <a:pt x="19069" y="17719"/>
                      </a:cubicBezTo>
                      <a:cubicBezTo>
                        <a:pt x="19575" y="17381"/>
                        <a:pt x="19575" y="16538"/>
                        <a:pt x="19238" y="16031"/>
                      </a:cubicBezTo>
                      <a:cubicBezTo>
                        <a:pt x="18056" y="14344"/>
                        <a:pt x="18056" y="14344"/>
                        <a:pt x="18056" y="14344"/>
                      </a:cubicBezTo>
                      <a:cubicBezTo>
                        <a:pt x="18225" y="14006"/>
                        <a:pt x="18394" y="13838"/>
                        <a:pt x="18394" y="13500"/>
                      </a:cubicBezTo>
                      <a:cubicBezTo>
                        <a:pt x="20588" y="12994"/>
                        <a:pt x="20588" y="12994"/>
                        <a:pt x="20588" y="12994"/>
                      </a:cubicBezTo>
                      <a:cubicBezTo>
                        <a:pt x="21094" y="12994"/>
                        <a:pt x="21600" y="12319"/>
                        <a:pt x="21600" y="11644"/>
                      </a:cubicBezTo>
                      <a:cubicBezTo>
                        <a:pt x="21600" y="9956"/>
                        <a:pt x="21600" y="9956"/>
                        <a:pt x="21600" y="9956"/>
                      </a:cubicBezTo>
                      <a:cubicBezTo>
                        <a:pt x="21600" y="9281"/>
                        <a:pt x="21094" y="8606"/>
                        <a:pt x="20588" y="8606"/>
                      </a:cubicBezTo>
                      <a:close/>
                      <a:moveTo>
                        <a:pt x="18225" y="12150"/>
                      </a:moveTo>
                      <a:cubicBezTo>
                        <a:pt x="17719" y="12150"/>
                        <a:pt x="17381" y="12488"/>
                        <a:pt x="17213" y="12994"/>
                      </a:cubicBezTo>
                      <a:cubicBezTo>
                        <a:pt x="17044" y="13331"/>
                        <a:pt x="17044" y="13500"/>
                        <a:pt x="16875" y="13669"/>
                      </a:cubicBezTo>
                      <a:cubicBezTo>
                        <a:pt x="16706" y="14175"/>
                        <a:pt x="16706" y="14681"/>
                        <a:pt x="17044" y="15019"/>
                      </a:cubicBezTo>
                      <a:cubicBezTo>
                        <a:pt x="18056" y="16875"/>
                        <a:pt x="18056" y="16875"/>
                        <a:pt x="18056" y="16875"/>
                      </a:cubicBezTo>
                      <a:cubicBezTo>
                        <a:pt x="16875" y="18056"/>
                        <a:pt x="16875" y="18056"/>
                        <a:pt x="16875" y="18056"/>
                      </a:cubicBezTo>
                      <a:cubicBezTo>
                        <a:pt x="15019" y="17044"/>
                        <a:pt x="15019" y="17044"/>
                        <a:pt x="15019" y="17044"/>
                      </a:cubicBezTo>
                      <a:cubicBezTo>
                        <a:pt x="14850" y="16875"/>
                        <a:pt x="14513" y="16706"/>
                        <a:pt x="14344" y="16706"/>
                      </a:cubicBezTo>
                      <a:cubicBezTo>
                        <a:pt x="14175" y="16706"/>
                        <a:pt x="14006" y="16706"/>
                        <a:pt x="13669" y="16875"/>
                      </a:cubicBezTo>
                      <a:cubicBezTo>
                        <a:pt x="13500" y="17044"/>
                        <a:pt x="13331" y="17044"/>
                        <a:pt x="12994" y="17213"/>
                      </a:cubicBezTo>
                      <a:cubicBezTo>
                        <a:pt x="12488" y="17381"/>
                        <a:pt x="12150" y="17719"/>
                        <a:pt x="12150" y="18225"/>
                      </a:cubicBezTo>
                      <a:cubicBezTo>
                        <a:pt x="11644" y="20250"/>
                        <a:pt x="11644" y="20250"/>
                        <a:pt x="11644" y="20250"/>
                      </a:cubicBezTo>
                      <a:cubicBezTo>
                        <a:pt x="9956" y="20250"/>
                        <a:pt x="9956" y="20250"/>
                        <a:pt x="9956" y="20250"/>
                      </a:cubicBezTo>
                      <a:cubicBezTo>
                        <a:pt x="9450" y="18225"/>
                        <a:pt x="9450" y="18225"/>
                        <a:pt x="9450" y="18225"/>
                      </a:cubicBezTo>
                      <a:cubicBezTo>
                        <a:pt x="9450" y="17719"/>
                        <a:pt x="9113" y="17381"/>
                        <a:pt x="8606" y="17213"/>
                      </a:cubicBezTo>
                      <a:cubicBezTo>
                        <a:pt x="8269" y="17044"/>
                        <a:pt x="8100" y="17044"/>
                        <a:pt x="7931" y="16875"/>
                      </a:cubicBezTo>
                      <a:cubicBezTo>
                        <a:pt x="7594" y="16706"/>
                        <a:pt x="7425" y="16706"/>
                        <a:pt x="7256" y="16706"/>
                      </a:cubicBezTo>
                      <a:cubicBezTo>
                        <a:pt x="7087" y="16706"/>
                        <a:pt x="6750" y="16875"/>
                        <a:pt x="6581" y="17044"/>
                      </a:cubicBezTo>
                      <a:cubicBezTo>
                        <a:pt x="4725" y="18056"/>
                        <a:pt x="4725" y="18056"/>
                        <a:pt x="4725" y="18056"/>
                      </a:cubicBezTo>
                      <a:cubicBezTo>
                        <a:pt x="3544" y="16875"/>
                        <a:pt x="3544" y="16875"/>
                        <a:pt x="3544" y="16875"/>
                      </a:cubicBezTo>
                      <a:cubicBezTo>
                        <a:pt x="4556" y="15019"/>
                        <a:pt x="4556" y="15019"/>
                        <a:pt x="4556" y="15019"/>
                      </a:cubicBezTo>
                      <a:cubicBezTo>
                        <a:pt x="4894" y="14681"/>
                        <a:pt x="4894" y="14175"/>
                        <a:pt x="4725" y="13669"/>
                      </a:cubicBezTo>
                      <a:cubicBezTo>
                        <a:pt x="4556" y="13500"/>
                        <a:pt x="4556" y="13331"/>
                        <a:pt x="4387" y="12994"/>
                      </a:cubicBezTo>
                      <a:cubicBezTo>
                        <a:pt x="4219" y="12488"/>
                        <a:pt x="3881" y="12150"/>
                        <a:pt x="3375" y="12150"/>
                      </a:cubicBezTo>
                      <a:cubicBezTo>
                        <a:pt x="1350" y="11644"/>
                        <a:pt x="1350" y="11644"/>
                        <a:pt x="1350" y="11644"/>
                      </a:cubicBezTo>
                      <a:cubicBezTo>
                        <a:pt x="1350" y="9956"/>
                        <a:pt x="1350" y="9956"/>
                        <a:pt x="1350" y="9956"/>
                      </a:cubicBezTo>
                      <a:cubicBezTo>
                        <a:pt x="3375" y="9450"/>
                        <a:pt x="3375" y="9450"/>
                        <a:pt x="3375" y="9450"/>
                      </a:cubicBezTo>
                      <a:cubicBezTo>
                        <a:pt x="3881" y="9450"/>
                        <a:pt x="4219" y="9113"/>
                        <a:pt x="4387" y="8606"/>
                      </a:cubicBezTo>
                      <a:cubicBezTo>
                        <a:pt x="4556" y="8269"/>
                        <a:pt x="4556" y="8100"/>
                        <a:pt x="4725" y="7931"/>
                      </a:cubicBezTo>
                      <a:cubicBezTo>
                        <a:pt x="4894" y="7425"/>
                        <a:pt x="4894" y="6919"/>
                        <a:pt x="4556" y="6581"/>
                      </a:cubicBezTo>
                      <a:cubicBezTo>
                        <a:pt x="3544" y="4725"/>
                        <a:pt x="3544" y="4725"/>
                        <a:pt x="3544" y="4725"/>
                      </a:cubicBezTo>
                      <a:cubicBezTo>
                        <a:pt x="4725" y="3544"/>
                        <a:pt x="4725" y="3544"/>
                        <a:pt x="4725" y="3544"/>
                      </a:cubicBezTo>
                      <a:cubicBezTo>
                        <a:pt x="6581" y="4556"/>
                        <a:pt x="6581" y="4556"/>
                        <a:pt x="6581" y="4556"/>
                      </a:cubicBezTo>
                      <a:cubicBezTo>
                        <a:pt x="6750" y="4725"/>
                        <a:pt x="7087" y="4894"/>
                        <a:pt x="7256" y="4894"/>
                      </a:cubicBezTo>
                      <a:cubicBezTo>
                        <a:pt x="7425" y="4894"/>
                        <a:pt x="7594" y="4894"/>
                        <a:pt x="7931" y="4725"/>
                      </a:cubicBezTo>
                      <a:cubicBezTo>
                        <a:pt x="8100" y="4556"/>
                        <a:pt x="8269" y="4556"/>
                        <a:pt x="8606" y="4387"/>
                      </a:cubicBezTo>
                      <a:cubicBezTo>
                        <a:pt x="9113" y="4219"/>
                        <a:pt x="9450" y="3881"/>
                        <a:pt x="9450" y="3375"/>
                      </a:cubicBezTo>
                      <a:cubicBezTo>
                        <a:pt x="9956" y="1350"/>
                        <a:pt x="9956" y="1350"/>
                        <a:pt x="9956" y="1350"/>
                      </a:cubicBezTo>
                      <a:cubicBezTo>
                        <a:pt x="11644" y="1350"/>
                        <a:pt x="11644" y="1350"/>
                        <a:pt x="11644" y="1350"/>
                      </a:cubicBezTo>
                      <a:cubicBezTo>
                        <a:pt x="12150" y="3375"/>
                        <a:pt x="12150" y="3375"/>
                        <a:pt x="12150" y="3375"/>
                      </a:cubicBezTo>
                      <a:cubicBezTo>
                        <a:pt x="12150" y="3881"/>
                        <a:pt x="12488" y="4219"/>
                        <a:pt x="12994" y="4387"/>
                      </a:cubicBezTo>
                      <a:cubicBezTo>
                        <a:pt x="13331" y="4556"/>
                        <a:pt x="13500" y="4556"/>
                        <a:pt x="13669" y="4725"/>
                      </a:cubicBezTo>
                      <a:cubicBezTo>
                        <a:pt x="14006" y="4894"/>
                        <a:pt x="14175" y="4894"/>
                        <a:pt x="14344" y="4894"/>
                      </a:cubicBezTo>
                      <a:cubicBezTo>
                        <a:pt x="14513" y="4894"/>
                        <a:pt x="14850" y="4725"/>
                        <a:pt x="15019" y="4556"/>
                      </a:cubicBezTo>
                      <a:cubicBezTo>
                        <a:pt x="16875" y="3544"/>
                        <a:pt x="16875" y="3544"/>
                        <a:pt x="16875" y="3544"/>
                      </a:cubicBezTo>
                      <a:cubicBezTo>
                        <a:pt x="18056" y="4725"/>
                        <a:pt x="18056" y="4725"/>
                        <a:pt x="18056" y="4725"/>
                      </a:cubicBezTo>
                      <a:cubicBezTo>
                        <a:pt x="17044" y="6581"/>
                        <a:pt x="17044" y="6581"/>
                        <a:pt x="17044" y="6581"/>
                      </a:cubicBezTo>
                      <a:cubicBezTo>
                        <a:pt x="16706" y="6919"/>
                        <a:pt x="16706" y="7425"/>
                        <a:pt x="16875" y="7931"/>
                      </a:cubicBezTo>
                      <a:cubicBezTo>
                        <a:pt x="17044" y="8100"/>
                        <a:pt x="17044" y="8269"/>
                        <a:pt x="17213" y="8606"/>
                      </a:cubicBezTo>
                      <a:cubicBezTo>
                        <a:pt x="17381" y="9113"/>
                        <a:pt x="17719" y="9450"/>
                        <a:pt x="18225" y="9450"/>
                      </a:cubicBezTo>
                      <a:cubicBezTo>
                        <a:pt x="20250" y="9956"/>
                        <a:pt x="20250" y="9956"/>
                        <a:pt x="20250" y="9956"/>
                      </a:cubicBezTo>
                      <a:cubicBezTo>
                        <a:pt x="20250" y="11644"/>
                        <a:pt x="20250" y="11644"/>
                        <a:pt x="20250" y="11644"/>
                      </a:cubicBezTo>
                      <a:lnTo>
                        <a:pt x="18225" y="12150"/>
                      </a:ln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66" name="形状"/>
                <p:cNvSpPr/>
                <p:nvPr/>
              </p:nvSpPr>
              <p:spPr>
                <a:xfrm>
                  <a:off x="152535" y="152535"/>
                  <a:ext cx="234006" cy="2340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14" y="0"/>
                        <a:pt x="0" y="5014"/>
                        <a:pt x="0" y="10800"/>
                      </a:cubicBezTo>
                      <a:cubicBezTo>
                        <a:pt x="0" y="16586"/>
                        <a:pt x="5014" y="21600"/>
                        <a:pt x="10800" y="21600"/>
                      </a:cubicBezTo>
                      <a:cubicBezTo>
                        <a:pt x="16586" y="21600"/>
                        <a:pt x="21600" y="16586"/>
                        <a:pt x="21600" y="10800"/>
                      </a:cubicBezTo>
                      <a:cubicBezTo>
                        <a:pt x="21600" y="5014"/>
                        <a:pt x="16586" y="0"/>
                        <a:pt x="10800" y="0"/>
                      </a:cubicBezTo>
                      <a:close/>
                      <a:moveTo>
                        <a:pt x="10800" y="20443"/>
                      </a:moveTo>
                      <a:cubicBezTo>
                        <a:pt x="5400" y="20443"/>
                        <a:pt x="1543" y="16200"/>
                        <a:pt x="1543" y="10800"/>
                      </a:cubicBezTo>
                      <a:cubicBezTo>
                        <a:pt x="1543" y="5400"/>
                        <a:pt x="5400" y="1543"/>
                        <a:pt x="10800" y="1543"/>
                      </a:cubicBezTo>
                      <a:cubicBezTo>
                        <a:pt x="16200" y="1543"/>
                        <a:pt x="20443" y="5400"/>
                        <a:pt x="20443" y="10800"/>
                      </a:cubicBezTo>
                      <a:cubicBezTo>
                        <a:pt x="20443" y="16200"/>
                        <a:pt x="16200" y="20443"/>
                        <a:pt x="10800" y="20443"/>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67" name="形状"/>
                <p:cNvSpPr/>
                <p:nvPr/>
              </p:nvSpPr>
              <p:spPr>
                <a:xfrm>
                  <a:off x="202803" y="202803"/>
                  <a:ext cx="133471" cy="133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25" y="0"/>
                        <a:pt x="0" y="4725"/>
                        <a:pt x="0" y="10800"/>
                      </a:cubicBezTo>
                      <a:cubicBezTo>
                        <a:pt x="0" y="16875"/>
                        <a:pt x="4725" y="21600"/>
                        <a:pt x="10800" y="21600"/>
                      </a:cubicBezTo>
                      <a:cubicBezTo>
                        <a:pt x="16875" y="21600"/>
                        <a:pt x="21600" y="16875"/>
                        <a:pt x="21600" y="10800"/>
                      </a:cubicBezTo>
                      <a:cubicBezTo>
                        <a:pt x="21600" y="4725"/>
                        <a:pt x="16875" y="0"/>
                        <a:pt x="10800" y="0"/>
                      </a:cubicBezTo>
                      <a:close/>
                      <a:moveTo>
                        <a:pt x="10800" y="18900"/>
                      </a:moveTo>
                      <a:cubicBezTo>
                        <a:pt x="6075" y="18900"/>
                        <a:pt x="2700" y="15525"/>
                        <a:pt x="2700" y="10800"/>
                      </a:cubicBezTo>
                      <a:cubicBezTo>
                        <a:pt x="2700" y="6075"/>
                        <a:pt x="6075" y="2700"/>
                        <a:pt x="10800" y="2700"/>
                      </a:cubicBezTo>
                      <a:cubicBezTo>
                        <a:pt x="15525" y="2700"/>
                        <a:pt x="18900" y="6075"/>
                        <a:pt x="18900" y="10800"/>
                      </a:cubicBezTo>
                      <a:cubicBezTo>
                        <a:pt x="18900" y="15525"/>
                        <a:pt x="15525" y="18900"/>
                        <a:pt x="10800" y="18900"/>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grpSp>
        <p:grpSp>
          <p:nvGrpSpPr>
            <p:cNvPr id="572" name="成组"/>
            <p:cNvGrpSpPr/>
            <p:nvPr/>
          </p:nvGrpSpPr>
          <p:grpSpPr>
            <a:xfrm>
              <a:off x="1513451" y="-1"/>
              <a:ext cx="9446472" cy="2188033"/>
              <a:chOff x="0" y="0"/>
              <a:chExt cx="9446470" cy="2188031"/>
            </a:xfrm>
          </p:grpSpPr>
          <p:sp>
            <p:nvSpPr>
              <p:cNvPr id="570" name="单台3000tps，两台5000tps，四台9000tps"/>
              <p:cNvSpPr txBox="1"/>
              <p:nvPr/>
            </p:nvSpPr>
            <p:spPr>
              <a:xfrm>
                <a:off x="0" y="817452"/>
                <a:ext cx="9446471" cy="1370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rmAutofit fontScale="92500" lnSpcReduction="20000"/>
              </a:bodyPr>
              <a:lstStyle>
                <a:lvl1pPr algn="l" defTabSz="457200">
                  <a:lnSpc>
                    <a:spcPct val="120000"/>
                  </a:lnSpc>
                  <a:spcBef>
                    <a:spcPts val="200"/>
                  </a:spcBef>
                  <a:defRPr sz="1000">
                    <a:solidFill>
                      <a:srgbClr val="A6A6A6"/>
                    </a:solidFill>
                    <a:uFill>
                      <a:solidFill>
                        <a:srgbClr val="A6A6A6"/>
                      </a:solidFill>
                    </a:uFill>
                    <a:latin typeface="Roboto condensed"/>
                    <a:ea typeface="Roboto condensed"/>
                    <a:cs typeface="Roboto condensed"/>
                    <a:sym typeface="Roboto condensed"/>
                  </a:defRPr>
                </a:lvl1pPr>
              </a:lstStyle>
              <a:p>
                <a:r>
                  <a:rPr sz="1600" dirty="0">
                    <a:solidFill>
                      <a:schemeClr val="accent5">
                        <a:lumMod val="60000"/>
                        <a:lumOff val="40000"/>
                      </a:schemeClr>
                    </a:solidFill>
                    <a:latin typeface="SimHei" charset="-122"/>
                    <a:ea typeface="SimHei" charset="-122"/>
                    <a:cs typeface="SimHei" charset="-122"/>
                  </a:rPr>
                  <a:t>单台3000tps，两台5000tps，四台9000tps</a:t>
                </a:r>
              </a:p>
            </p:txBody>
          </p:sp>
          <p:sp>
            <p:nvSpPr>
              <p:cNvPr id="571" name="每秒事务处理数量（TPS）"/>
              <p:cNvSpPr txBox="1"/>
              <p:nvPr/>
            </p:nvSpPr>
            <p:spPr>
              <a:xfrm>
                <a:off x="0" y="0"/>
                <a:ext cx="9446471" cy="832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457200">
                  <a:lnSpc>
                    <a:spcPct val="120000"/>
                  </a:lnSpc>
                  <a:spcBef>
                    <a:spcPts val="200"/>
                  </a:spcBef>
                  <a:defRPr sz="1600">
                    <a:solidFill>
                      <a:srgbClr val="595959"/>
                    </a:solidFill>
                    <a:uFill>
                      <a:solidFill>
                        <a:srgbClr val="595959"/>
                      </a:solidFill>
                    </a:uFill>
                    <a:latin typeface="Roboto condensed"/>
                    <a:ea typeface="Roboto condensed"/>
                    <a:cs typeface="Roboto condensed"/>
                    <a:sym typeface="Roboto condensed"/>
                  </a:defRPr>
                </a:lvl1pPr>
              </a:lstStyle>
              <a:p>
                <a:r>
                  <a:rPr dirty="0">
                    <a:solidFill>
                      <a:schemeClr val="tx1"/>
                    </a:solidFill>
                    <a:latin typeface="SimHei" charset="-122"/>
                    <a:ea typeface="SimHei" charset="-122"/>
                    <a:cs typeface="SimHei" charset="-122"/>
                  </a:rPr>
                  <a:t>每秒事务处理数量</a:t>
                </a:r>
                <a:r>
                  <a:rPr dirty="0">
                    <a:latin typeface="SimHei" charset="-122"/>
                    <a:ea typeface="SimHei" charset="-122"/>
                    <a:cs typeface="SimHei" charset="-122"/>
                  </a:rPr>
                  <a:t>（TPS）</a:t>
                </a:r>
              </a:p>
            </p:txBody>
          </p:sp>
        </p:grpSp>
      </p:grpSp>
      <p:grpSp>
        <p:nvGrpSpPr>
          <p:cNvPr id="580" name="成组"/>
          <p:cNvGrpSpPr/>
          <p:nvPr/>
        </p:nvGrpSpPr>
        <p:grpSpPr>
          <a:xfrm>
            <a:off x="4616122" y="4318772"/>
            <a:ext cx="4106494" cy="820512"/>
            <a:chOff x="0" y="0"/>
            <a:chExt cx="10950649" cy="2188031"/>
          </a:xfrm>
        </p:grpSpPr>
        <p:grpSp>
          <p:nvGrpSpPr>
            <p:cNvPr id="576" name="成组"/>
            <p:cNvGrpSpPr/>
            <p:nvPr/>
          </p:nvGrpSpPr>
          <p:grpSpPr>
            <a:xfrm>
              <a:off x="0" y="355423"/>
              <a:ext cx="1240920" cy="1240921"/>
              <a:chOff x="0" y="0"/>
              <a:chExt cx="1240919" cy="1240919"/>
            </a:xfrm>
          </p:grpSpPr>
          <p:sp>
            <p:nvSpPr>
              <p:cNvPr id="574" name="圆角矩形"/>
              <p:cNvSpPr/>
              <p:nvPr/>
            </p:nvSpPr>
            <p:spPr>
              <a:xfrm>
                <a:off x="0" y="0"/>
                <a:ext cx="1240920" cy="1240920"/>
              </a:xfrm>
              <a:prstGeom prst="roundRect">
                <a:avLst>
                  <a:gd name="adj" fmla="val 50000"/>
                </a:avLst>
              </a:prstGeom>
              <a:solidFill>
                <a:srgbClr val="EB6949"/>
              </a:solidFill>
              <a:ln w="12700" cap="flat">
                <a:noFill/>
                <a:miter lim="400000"/>
              </a:ln>
              <a:effectLst/>
            </p:spPr>
            <p:txBody>
              <a:bodyPr wrap="square" lIns="17145" tIns="17145" rIns="17145" bIns="17145" numCol="1" anchor="ctr">
                <a:noAutofit/>
              </a:bodyPr>
              <a:lstStyle/>
              <a:p>
                <a:pPr defTabSz="171450">
                  <a:defRPr sz="1800">
                    <a:solidFill>
                      <a:srgbClr val="FFFFFF"/>
                    </a:solidFill>
                    <a:uFill>
                      <a:solidFill>
                        <a:srgbClr val="FFFFFF"/>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75" name="形状"/>
              <p:cNvSpPr/>
              <p:nvPr/>
            </p:nvSpPr>
            <p:spPr>
              <a:xfrm>
                <a:off x="408594" y="359067"/>
                <a:ext cx="451313" cy="501121"/>
              </a:xfrm>
              <a:custGeom>
                <a:avLst/>
                <a:gdLst/>
                <a:ahLst/>
                <a:cxnLst>
                  <a:cxn ang="0">
                    <a:pos x="wd2" y="hd2"/>
                  </a:cxn>
                  <a:cxn ang="5400000">
                    <a:pos x="wd2" y="hd2"/>
                  </a:cxn>
                  <a:cxn ang="10800000">
                    <a:pos x="wd2" y="hd2"/>
                  </a:cxn>
                  <a:cxn ang="16200000">
                    <a:pos x="wd2" y="hd2"/>
                  </a:cxn>
                </a:cxnLst>
                <a:rect l="0" t="0" r="r" b="b"/>
                <a:pathLst>
                  <a:path w="21600" h="21512" extrusionOk="0">
                    <a:moveTo>
                      <a:pt x="17505" y="4232"/>
                    </a:moveTo>
                    <a:cubicBezTo>
                      <a:pt x="18119" y="3221"/>
                      <a:pt x="18119" y="3221"/>
                      <a:pt x="18119" y="3221"/>
                    </a:cubicBezTo>
                    <a:cubicBezTo>
                      <a:pt x="18324" y="3405"/>
                      <a:pt x="18324" y="3405"/>
                      <a:pt x="18324" y="3405"/>
                    </a:cubicBezTo>
                    <a:cubicBezTo>
                      <a:pt x="18529" y="3405"/>
                      <a:pt x="18734" y="3497"/>
                      <a:pt x="18836" y="3405"/>
                    </a:cubicBezTo>
                    <a:cubicBezTo>
                      <a:pt x="19041" y="3405"/>
                      <a:pt x="19245" y="3313"/>
                      <a:pt x="19245" y="3129"/>
                    </a:cubicBezTo>
                    <a:cubicBezTo>
                      <a:pt x="19757" y="2486"/>
                      <a:pt x="19757" y="2486"/>
                      <a:pt x="19757" y="2486"/>
                    </a:cubicBezTo>
                    <a:cubicBezTo>
                      <a:pt x="19962" y="2210"/>
                      <a:pt x="19860" y="1842"/>
                      <a:pt x="19450" y="1658"/>
                    </a:cubicBezTo>
                    <a:cubicBezTo>
                      <a:pt x="16482" y="96"/>
                      <a:pt x="16482" y="96"/>
                      <a:pt x="16482" y="96"/>
                    </a:cubicBezTo>
                    <a:cubicBezTo>
                      <a:pt x="16174" y="-88"/>
                      <a:pt x="15765" y="4"/>
                      <a:pt x="15560" y="280"/>
                    </a:cubicBezTo>
                    <a:cubicBezTo>
                      <a:pt x="15151" y="923"/>
                      <a:pt x="15151" y="923"/>
                      <a:pt x="15151" y="923"/>
                    </a:cubicBezTo>
                    <a:cubicBezTo>
                      <a:pt x="15048" y="1107"/>
                      <a:pt x="15048" y="1291"/>
                      <a:pt x="15048" y="1383"/>
                    </a:cubicBezTo>
                    <a:cubicBezTo>
                      <a:pt x="15048" y="1566"/>
                      <a:pt x="15253" y="1658"/>
                      <a:pt x="15355" y="1750"/>
                    </a:cubicBezTo>
                    <a:cubicBezTo>
                      <a:pt x="15560" y="1934"/>
                      <a:pt x="15560" y="1934"/>
                      <a:pt x="15560" y="1934"/>
                    </a:cubicBezTo>
                    <a:cubicBezTo>
                      <a:pt x="14946" y="2853"/>
                      <a:pt x="14946" y="2853"/>
                      <a:pt x="14946" y="2853"/>
                    </a:cubicBezTo>
                    <a:cubicBezTo>
                      <a:pt x="13718" y="2394"/>
                      <a:pt x="12284" y="2118"/>
                      <a:pt x="10851" y="2118"/>
                    </a:cubicBezTo>
                    <a:cubicBezTo>
                      <a:pt x="9316" y="2118"/>
                      <a:pt x="7985" y="2394"/>
                      <a:pt x="6654" y="2853"/>
                    </a:cubicBezTo>
                    <a:cubicBezTo>
                      <a:pt x="6040" y="1934"/>
                      <a:pt x="6040" y="1934"/>
                      <a:pt x="6040" y="1934"/>
                    </a:cubicBezTo>
                    <a:cubicBezTo>
                      <a:pt x="6347" y="1750"/>
                      <a:pt x="6347" y="1750"/>
                      <a:pt x="6347" y="1750"/>
                    </a:cubicBezTo>
                    <a:cubicBezTo>
                      <a:pt x="6449" y="1658"/>
                      <a:pt x="6552" y="1566"/>
                      <a:pt x="6654" y="1383"/>
                    </a:cubicBezTo>
                    <a:cubicBezTo>
                      <a:pt x="6654" y="1291"/>
                      <a:pt x="6654" y="1107"/>
                      <a:pt x="6552" y="923"/>
                    </a:cubicBezTo>
                    <a:cubicBezTo>
                      <a:pt x="6142" y="280"/>
                      <a:pt x="6142" y="280"/>
                      <a:pt x="6142" y="280"/>
                    </a:cubicBezTo>
                    <a:cubicBezTo>
                      <a:pt x="5937" y="4"/>
                      <a:pt x="5528" y="-88"/>
                      <a:pt x="5221" y="96"/>
                    </a:cubicBezTo>
                    <a:cubicBezTo>
                      <a:pt x="2150" y="1658"/>
                      <a:pt x="2150" y="1658"/>
                      <a:pt x="2150" y="1658"/>
                    </a:cubicBezTo>
                    <a:cubicBezTo>
                      <a:pt x="1843" y="1842"/>
                      <a:pt x="1740" y="2210"/>
                      <a:pt x="1945" y="2486"/>
                    </a:cubicBezTo>
                    <a:cubicBezTo>
                      <a:pt x="2355" y="3129"/>
                      <a:pt x="2355" y="3129"/>
                      <a:pt x="2355" y="3129"/>
                    </a:cubicBezTo>
                    <a:cubicBezTo>
                      <a:pt x="2457" y="3313"/>
                      <a:pt x="2559" y="3405"/>
                      <a:pt x="2764" y="3405"/>
                    </a:cubicBezTo>
                    <a:cubicBezTo>
                      <a:pt x="2969" y="3497"/>
                      <a:pt x="3173" y="3405"/>
                      <a:pt x="3276" y="3405"/>
                    </a:cubicBezTo>
                    <a:cubicBezTo>
                      <a:pt x="3481" y="3221"/>
                      <a:pt x="3481" y="3221"/>
                      <a:pt x="3481" y="3221"/>
                    </a:cubicBezTo>
                    <a:cubicBezTo>
                      <a:pt x="4095" y="4232"/>
                      <a:pt x="4095" y="4232"/>
                      <a:pt x="4095" y="4232"/>
                    </a:cubicBezTo>
                    <a:cubicBezTo>
                      <a:pt x="1638" y="5978"/>
                      <a:pt x="0" y="8736"/>
                      <a:pt x="0" y="11769"/>
                    </a:cubicBezTo>
                    <a:cubicBezTo>
                      <a:pt x="0" y="17100"/>
                      <a:pt x="4914" y="21512"/>
                      <a:pt x="10851" y="21512"/>
                    </a:cubicBezTo>
                    <a:cubicBezTo>
                      <a:pt x="16789" y="21512"/>
                      <a:pt x="21600" y="17100"/>
                      <a:pt x="21600" y="11769"/>
                    </a:cubicBezTo>
                    <a:cubicBezTo>
                      <a:pt x="21600" y="8736"/>
                      <a:pt x="20064" y="5978"/>
                      <a:pt x="17505" y="4232"/>
                    </a:cubicBezTo>
                    <a:close/>
                    <a:moveTo>
                      <a:pt x="10851" y="19582"/>
                    </a:moveTo>
                    <a:cubicBezTo>
                      <a:pt x="6040" y="19582"/>
                      <a:pt x="2150" y="16089"/>
                      <a:pt x="2150" y="11769"/>
                    </a:cubicBezTo>
                    <a:cubicBezTo>
                      <a:pt x="2150" y="7449"/>
                      <a:pt x="6040" y="3956"/>
                      <a:pt x="10851" y="3956"/>
                    </a:cubicBezTo>
                    <a:cubicBezTo>
                      <a:pt x="15663" y="3956"/>
                      <a:pt x="19553" y="7449"/>
                      <a:pt x="19553" y="11769"/>
                    </a:cubicBezTo>
                    <a:cubicBezTo>
                      <a:pt x="19553" y="16089"/>
                      <a:pt x="15663" y="19582"/>
                      <a:pt x="10851" y="19582"/>
                    </a:cubicBezTo>
                    <a:close/>
                    <a:moveTo>
                      <a:pt x="11773" y="11861"/>
                    </a:moveTo>
                    <a:cubicBezTo>
                      <a:pt x="11773" y="11861"/>
                      <a:pt x="11773" y="11861"/>
                      <a:pt x="11773" y="11769"/>
                    </a:cubicBezTo>
                    <a:cubicBezTo>
                      <a:pt x="11773" y="7449"/>
                      <a:pt x="11773" y="7449"/>
                      <a:pt x="11773" y="7449"/>
                    </a:cubicBezTo>
                    <a:cubicBezTo>
                      <a:pt x="11773" y="6989"/>
                      <a:pt x="11363" y="6622"/>
                      <a:pt x="10851" y="6622"/>
                    </a:cubicBezTo>
                    <a:cubicBezTo>
                      <a:pt x="10339" y="6622"/>
                      <a:pt x="9930" y="6989"/>
                      <a:pt x="9930" y="7449"/>
                    </a:cubicBezTo>
                    <a:cubicBezTo>
                      <a:pt x="9930" y="11769"/>
                      <a:pt x="9930" y="11769"/>
                      <a:pt x="9930" y="11769"/>
                    </a:cubicBezTo>
                    <a:cubicBezTo>
                      <a:pt x="9930" y="12229"/>
                      <a:pt x="10339" y="12596"/>
                      <a:pt x="10851" y="12596"/>
                    </a:cubicBezTo>
                    <a:cubicBezTo>
                      <a:pt x="10851" y="12596"/>
                      <a:pt x="10954" y="12596"/>
                      <a:pt x="10954" y="12596"/>
                    </a:cubicBezTo>
                    <a:cubicBezTo>
                      <a:pt x="15253" y="16457"/>
                      <a:pt x="15253" y="16457"/>
                      <a:pt x="15253" y="16457"/>
                    </a:cubicBezTo>
                    <a:cubicBezTo>
                      <a:pt x="15355" y="16549"/>
                      <a:pt x="15560" y="16641"/>
                      <a:pt x="15663" y="16641"/>
                    </a:cubicBezTo>
                    <a:cubicBezTo>
                      <a:pt x="15867" y="16641"/>
                      <a:pt x="15970" y="16549"/>
                      <a:pt x="16072" y="16457"/>
                    </a:cubicBezTo>
                    <a:cubicBezTo>
                      <a:pt x="16277" y="16273"/>
                      <a:pt x="16277" y="15997"/>
                      <a:pt x="16072" y="15813"/>
                    </a:cubicBezTo>
                    <a:lnTo>
                      <a:pt x="11773" y="11861"/>
                    </a:ln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grpSp>
          <p:nvGrpSpPr>
            <p:cNvPr id="579" name="成组"/>
            <p:cNvGrpSpPr/>
            <p:nvPr/>
          </p:nvGrpSpPr>
          <p:grpSpPr>
            <a:xfrm>
              <a:off x="1504178" y="-1"/>
              <a:ext cx="9446472" cy="2188033"/>
              <a:chOff x="0" y="0"/>
              <a:chExt cx="9446470" cy="2188031"/>
            </a:xfrm>
          </p:grpSpPr>
          <p:sp>
            <p:nvSpPr>
              <p:cNvPr id="577" name="平均响应时间小于2秒"/>
              <p:cNvSpPr txBox="1"/>
              <p:nvPr/>
            </p:nvSpPr>
            <p:spPr>
              <a:xfrm>
                <a:off x="0" y="817452"/>
                <a:ext cx="9446471" cy="1370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rmAutofit/>
              </a:bodyPr>
              <a:lstStyle>
                <a:lvl1pPr algn="l" defTabSz="457200">
                  <a:lnSpc>
                    <a:spcPct val="120000"/>
                  </a:lnSpc>
                  <a:spcBef>
                    <a:spcPts val="200"/>
                  </a:spcBef>
                  <a:defRPr sz="900" b="1">
                    <a:solidFill>
                      <a:srgbClr val="7F7F7F"/>
                    </a:solidFill>
                    <a:uFill>
                      <a:solidFill>
                        <a:srgbClr val="7F7F7F"/>
                      </a:solidFill>
                    </a:uFill>
                    <a:latin typeface="Roboto condensed"/>
                    <a:ea typeface="Roboto condensed"/>
                    <a:cs typeface="Roboto condensed"/>
                    <a:sym typeface="Roboto condensed"/>
                  </a:defRPr>
                </a:lvl1pPr>
              </a:lstStyle>
              <a:p>
                <a:r>
                  <a:rPr sz="1600" dirty="0">
                    <a:solidFill>
                      <a:schemeClr val="accent5">
                        <a:lumMod val="60000"/>
                        <a:lumOff val="40000"/>
                      </a:schemeClr>
                    </a:solidFill>
                    <a:latin typeface="SimHei" charset="-122"/>
                    <a:ea typeface="SimHei" charset="-122"/>
                    <a:cs typeface="SimHei" charset="-122"/>
                  </a:rPr>
                  <a:t>平均响应时间小于2秒</a:t>
                </a:r>
              </a:p>
            </p:txBody>
          </p:sp>
          <p:sp>
            <p:nvSpPr>
              <p:cNvPr id="578" name="平均响应时间"/>
              <p:cNvSpPr txBox="1"/>
              <p:nvPr/>
            </p:nvSpPr>
            <p:spPr>
              <a:xfrm>
                <a:off x="0" y="0"/>
                <a:ext cx="9446471" cy="832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rPr dirty="0">
                    <a:solidFill>
                      <a:schemeClr val="tx1"/>
                    </a:solidFill>
                    <a:latin typeface="SimHei" charset="-122"/>
                    <a:ea typeface="SimHei" charset="-122"/>
                    <a:cs typeface="SimHei" charset="-122"/>
                  </a:rPr>
                  <a:t>平均响应时间</a:t>
                </a:r>
              </a:p>
            </p:txBody>
          </p:sp>
        </p:grpSp>
      </p:grpSp>
      <p:grpSp>
        <p:nvGrpSpPr>
          <p:cNvPr id="590" name="成组"/>
          <p:cNvGrpSpPr/>
          <p:nvPr/>
        </p:nvGrpSpPr>
        <p:grpSpPr>
          <a:xfrm>
            <a:off x="4626439" y="5255721"/>
            <a:ext cx="4096176" cy="820512"/>
            <a:chOff x="0" y="0"/>
            <a:chExt cx="10923135" cy="2188031"/>
          </a:xfrm>
        </p:grpSpPr>
        <p:grpSp>
          <p:nvGrpSpPr>
            <p:cNvPr id="586" name="成组"/>
            <p:cNvGrpSpPr/>
            <p:nvPr/>
          </p:nvGrpSpPr>
          <p:grpSpPr>
            <a:xfrm>
              <a:off x="0" y="343837"/>
              <a:ext cx="1240920" cy="1240921"/>
              <a:chOff x="0" y="0"/>
              <a:chExt cx="1240919" cy="1240919"/>
            </a:xfrm>
          </p:grpSpPr>
          <p:sp>
            <p:nvSpPr>
              <p:cNvPr id="581" name="圆角矩形"/>
              <p:cNvSpPr/>
              <p:nvPr/>
            </p:nvSpPr>
            <p:spPr>
              <a:xfrm>
                <a:off x="0" y="0"/>
                <a:ext cx="1240920" cy="1240920"/>
              </a:xfrm>
              <a:prstGeom prst="roundRect">
                <a:avLst>
                  <a:gd name="adj" fmla="val 50000"/>
                </a:avLst>
              </a:prstGeom>
              <a:solidFill>
                <a:srgbClr val="F7C729"/>
              </a:solidFill>
              <a:ln w="12700" cap="flat">
                <a:noFill/>
                <a:miter lim="400000"/>
              </a:ln>
              <a:effectLst/>
            </p:spPr>
            <p:txBody>
              <a:bodyPr wrap="square" lIns="17145" tIns="17145" rIns="17145" bIns="17145" numCol="1" anchor="ctr">
                <a:noAutofit/>
              </a:bodyPr>
              <a:lstStyle/>
              <a:p>
                <a:pPr defTabSz="171450">
                  <a:defRPr sz="1800">
                    <a:solidFill>
                      <a:srgbClr val="FFFFFF"/>
                    </a:solidFill>
                    <a:uFill>
                      <a:solidFill>
                        <a:srgbClr val="FFFFFF"/>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nvGrpSpPr>
              <p:cNvPr id="585" name="成组"/>
              <p:cNvGrpSpPr/>
              <p:nvPr/>
            </p:nvGrpSpPr>
            <p:grpSpPr>
              <a:xfrm>
                <a:off x="372074" y="387921"/>
                <a:ext cx="524334" cy="524365"/>
                <a:chOff x="0" y="0"/>
                <a:chExt cx="524332" cy="524364"/>
              </a:xfrm>
            </p:grpSpPr>
            <p:sp>
              <p:nvSpPr>
                <p:cNvPr id="582" name="形状"/>
                <p:cNvSpPr/>
                <p:nvPr/>
              </p:nvSpPr>
              <p:spPr>
                <a:xfrm>
                  <a:off x="286755" y="66181"/>
                  <a:ext cx="171396" cy="171395"/>
                </a:xfrm>
                <a:custGeom>
                  <a:avLst/>
                  <a:gdLst/>
                  <a:ahLst/>
                  <a:cxnLst>
                    <a:cxn ang="0">
                      <a:pos x="wd2" y="hd2"/>
                    </a:cxn>
                    <a:cxn ang="5400000">
                      <a:pos x="wd2" y="hd2"/>
                    </a:cxn>
                    <a:cxn ang="10800000">
                      <a:pos x="wd2" y="hd2"/>
                    </a:cxn>
                    <a:cxn ang="16200000">
                      <a:pos x="wd2" y="hd2"/>
                    </a:cxn>
                  </a:cxnLst>
                  <a:rect l="0" t="0" r="r" b="b"/>
                  <a:pathLst>
                    <a:path w="21600" h="21600" extrusionOk="0">
                      <a:moveTo>
                        <a:pt x="19543" y="20571"/>
                      </a:moveTo>
                      <a:cubicBezTo>
                        <a:pt x="19543" y="20571"/>
                        <a:pt x="19543" y="20571"/>
                        <a:pt x="19543" y="20571"/>
                      </a:cubicBezTo>
                      <a:cubicBezTo>
                        <a:pt x="19543" y="21086"/>
                        <a:pt x="20057" y="21600"/>
                        <a:pt x="20571" y="21600"/>
                      </a:cubicBezTo>
                      <a:cubicBezTo>
                        <a:pt x="21086" y="21600"/>
                        <a:pt x="21600" y="21086"/>
                        <a:pt x="21600" y="20571"/>
                      </a:cubicBezTo>
                      <a:cubicBezTo>
                        <a:pt x="21600" y="20571"/>
                        <a:pt x="21600" y="20571"/>
                        <a:pt x="21600" y="20571"/>
                      </a:cubicBezTo>
                      <a:cubicBezTo>
                        <a:pt x="21600" y="9257"/>
                        <a:pt x="12343" y="0"/>
                        <a:pt x="1029" y="0"/>
                      </a:cubicBezTo>
                      <a:cubicBezTo>
                        <a:pt x="1029" y="0"/>
                        <a:pt x="1029" y="0"/>
                        <a:pt x="1029" y="0"/>
                      </a:cubicBezTo>
                      <a:cubicBezTo>
                        <a:pt x="514" y="0"/>
                        <a:pt x="0" y="514"/>
                        <a:pt x="0" y="1029"/>
                      </a:cubicBezTo>
                      <a:cubicBezTo>
                        <a:pt x="0" y="1543"/>
                        <a:pt x="514" y="2057"/>
                        <a:pt x="1029" y="2057"/>
                      </a:cubicBezTo>
                      <a:cubicBezTo>
                        <a:pt x="1029" y="2057"/>
                        <a:pt x="1029" y="2057"/>
                        <a:pt x="1029" y="2057"/>
                      </a:cubicBezTo>
                      <a:cubicBezTo>
                        <a:pt x="11314" y="2057"/>
                        <a:pt x="19543" y="10286"/>
                        <a:pt x="19543" y="20571"/>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83" name="形状"/>
                <p:cNvSpPr/>
                <p:nvPr/>
              </p:nvSpPr>
              <p:spPr>
                <a:xfrm>
                  <a:off x="0" y="0"/>
                  <a:ext cx="523627" cy="524365"/>
                </a:xfrm>
                <a:custGeom>
                  <a:avLst/>
                  <a:gdLst/>
                  <a:ahLst/>
                  <a:cxnLst>
                    <a:cxn ang="0">
                      <a:pos x="wd2" y="hd2"/>
                    </a:cxn>
                    <a:cxn ang="5400000">
                      <a:pos x="wd2" y="hd2"/>
                    </a:cxn>
                    <a:cxn ang="10800000">
                      <a:pos x="wd2" y="hd2"/>
                    </a:cxn>
                    <a:cxn ang="16200000">
                      <a:pos x="wd2" y="hd2"/>
                    </a:cxn>
                  </a:cxnLst>
                  <a:rect l="0" t="0" r="r" b="b"/>
                  <a:pathLst>
                    <a:path w="21226" h="21600" extrusionOk="0">
                      <a:moveTo>
                        <a:pt x="5940" y="675"/>
                      </a:moveTo>
                      <a:cubicBezTo>
                        <a:pt x="5607" y="169"/>
                        <a:pt x="5109" y="0"/>
                        <a:pt x="4610" y="0"/>
                      </a:cubicBezTo>
                      <a:cubicBezTo>
                        <a:pt x="4278" y="0"/>
                        <a:pt x="4112" y="0"/>
                        <a:pt x="3780" y="169"/>
                      </a:cubicBezTo>
                      <a:cubicBezTo>
                        <a:pt x="3115" y="506"/>
                        <a:pt x="2617" y="1181"/>
                        <a:pt x="2617" y="2025"/>
                      </a:cubicBezTo>
                      <a:cubicBezTo>
                        <a:pt x="2617" y="11306"/>
                        <a:pt x="2617" y="11306"/>
                        <a:pt x="2617" y="11306"/>
                      </a:cubicBezTo>
                      <a:cubicBezTo>
                        <a:pt x="623" y="13500"/>
                        <a:pt x="623" y="13500"/>
                        <a:pt x="623" y="13500"/>
                      </a:cubicBezTo>
                      <a:cubicBezTo>
                        <a:pt x="-208" y="14175"/>
                        <a:pt x="-208" y="15525"/>
                        <a:pt x="623" y="16200"/>
                      </a:cubicBezTo>
                      <a:cubicBezTo>
                        <a:pt x="5275" y="20925"/>
                        <a:pt x="5275" y="20925"/>
                        <a:pt x="5275" y="20925"/>
                      </a:cubicBezTo>
                      <a:cubicBezTo>
                        <a:pt x="5607" y="21431"/>
                        <a:pt x="6106" y="21600"/>
                        <a:pt x="6604" y="21600"/>
                      </a:cubicBezTo>
                      <a:cubicBezTo>
                        <a:pt x="7103" y="21600"/>
                        <a:pt x="7601" y="21431"/>
                        <a:pt x="7934" y="20925"/>
                      </a:cubicBezTo>
                      <a:cubicBezTo>
                        <a:pt x="10094" y="18900"/>
                        <a:pt x="10094" y="18900"/>
                        <a:pt x="10094" y="18900"/>
                      </a:cubicBezTo>
                      <a:cubicBezTo>
                        <a:pt x="19232" y="18900"/>
                        <a:pt x="19232" y="18900"/>
                        <a:pt x="19232" y="18900"/>
                      </a:cubicBezTo>
                      <a:cubicBezTo>
                        <a:pt x="20063" y="18900"/>
                        <a:pt x="20727" y="18394"/>
                        <a:pt x="21060" y="17719"/>
                      </a:cubicBezTo>
                      <a:cubicBezTo>
                        <a:pt x="21392" y="16875"/>
                        <a:pt x="21226" y="16031"/>
                        <a:pt x="20561" y="15525"/>
                      </a:cubicBezTo>
                      <a:lnTo>
                        <a:pt x="5940" y="675"/>
                      </a:lnTo>
                      <a:close/>
                      <a:moveTo>
                        <a:pt x="9097" y="17888"/>
                      </a:moveTo>
                      <a:cubicBezTo>
                        <a:pt x="7103" y="20081"/>
                        <a:pt x="7103" y="20081"/>
                        <a:pt x="7103" y="20081"/>
                      </a:cubicBezTo>
                      <a:cubicBezTo>
                        <a:pt x="6937" y="20250"/>
                        <a:pt x="6770" y="20250"/>
                        <a:pt x="6604" y="20250"/>
                      </a:cubicBezTo>
                      <a:cubicBezTo>
                        <a:pt x="6438" y="20250"/>
                        <a:pt x="6272" y="20250"/>
                        <a:pt x="6106" y="20081"/>
                      </a:cubicBezTo>
                      <a:cubicBezTo>
                        <a:pt x="1454" y="15356"/>
                        <a:pt x="1454" y="15356"/>
                        <a:pt x="1454" y="15356"/>
                      </a:cubicBezTo>
                      <a:cubicBezTo>
                        <a:pt x="1287" y="15187"/>
                        <a:pt x="1287" y="15019"/>
                        <a:pt x="1287" y="14850"/>
                      </a:cubicBezTo>
                      <a:cubicBezTo>
                        <a:pt x="1287" y="14681"/>
                        <a:pt x="1287" y="14513"/>
                        <a:pt x="1454" y="14344"/>
                      </a:cubicBezTo>
                      <a:cubicBezTo>
                        <a:pt x="3614" y="12319"/>
                        <a:pt x="3614" y="12319"/>
                        <a:pt x="3614" y="12319"/>
                      </a:cubicBezTo>
                      <a:cubicBezTo>
                        <a:pt x="3614" y="12319"/>
                        <a:pt x="3614" y="12319"/>
                        <a:pt x="3614" y="12319"/>
                      </a:cubicBezTo>
                      <a:cubicBezTo>
                        <a:pt x="9097" y="17888"/>
                        <a:pt x="9097" y="17888"/>
                        <a:pt x="9097" y="17888"/>
                      </a:cubicBezTo>
                      <a:cubicBezTo>
                        <a:pt x="9097" y="17888"/>
                        <a:pt x="9097" y="17888"/>
                        <a:pt x="9097" y="17888"/>
                      </a:cubicBezTo>
                      <a:close/>
                      <a:moveTo>
                        <a:pt x="10094" y="17550"/>
                      </a:moveTo>
                      <a:cubicBezTo>
                        <a:pt x="9927" y="17550"/>
                        <a:pt x="9927" y="17550"/>
                        <a:pt x="9761" y="17550"/>
                      </a:cubicBezTo>
                      <a:cubicBezTo>
                        <a:pt x="3946" y="11644"/>
                        <a:pt x="3946" y="11644"/>
                        <a:pt x="3946" y="11644"/>
                      </a:cubicBezTo>
                      <a:cubicBezTo>
                        <a:pt x="3946" y="11475"/>
                        <a:pt x="3946" y="11475"/>
                        <a:pt x="3946" y="11306"/>
                      </a:cubicBezTo>
                      <a:cubicBezTo>
                        <a:pt x="3946" y="3206"/>
                        <a:pt x="3946" y="3206"/>
                        <a:pt x="3946" y="3206"/>
                      </a:cubicBezTo>
                      <a:cubicBezTo>
                        <a:pt x="18069" y="17550"/>
                        <a:pt x="18069" y="17550"/>
                        <a:pt x="18069" y="17550"/>
                      </a:cubicBezTo>
                      <a:lnTo>
                        <a:pt x="10094" y="17550"/>
                      </a:lnTo>
                      <a:close/>
                      <a:moveTo>
                        <a:pt x="19897" y="17213"/>
                      </a:moveTo>
                      <a:cubicBezTo>
                        <a:pt x="19730" y="17381"/>
                        <a:pt x="19564" y="17550"/>
                        <a:pt x="19232" y="17550"/>
                      </a:cubicBezTo>
                      <a:cubicBezTo>
                        <a:pt x="19066" y="17550"/>
                        <a:pt x="19066" y="17550"/>
                        <a:pt x="19066" y="17550"/>
                      </a:cubicBezTo>
                      <a:cubicBezTo>
                        <a:pt x="3946" y="2194"/>
                        <a:pt x="3946" y="2194"/>
                        <a:pt x="3946" y="2194"/>
                      </a:cubicBezTo>
                      <a:cubicBezTo>
                        <a:pt x="3946" y="2025"/>
                        <a:pt x="3946" y="2025"/>
                        <a:pt x="3946" y="2025"/>
                      </a:cubicBezTo>
                      <a:cubicBezTo>
                        <a:pt x="3946" y="1687"/>
                        <a:pt x="4112" y="1519"/>
                        <a:pt x="4278" y="1350"/>
                      </a:cubicBezTo>
                      <a:cubicBezTo>
                        <a:pt x="4444" y="1350"/>
                        <a:pt x="4444" y="1350"/>
                        <a:pt x="4610" y="1350"/>
                      </a:cubicBezTo>
                      <a:cubicBezTo>
                        <a:pt x="4777" y="1350"/>
                        <a:pt x="4943" y="1350"/>
                        <a:pt x="5109" y="1519"/>
                      </a:cubicBezTo>
                      <a:cubicBezTo>
                        <a:pt x="19730" y="16369"/>
                        <a:pt x="19730" y="16369"/>
                        <a:pt x="19730" y="16369"/>
                      </a:cubicBezTo>
                      <a:cubicBezTo>
                        <a:pt x="19897" y="16537"/>
                        <a:pt x="19897" y="16875"/>
                        <a:pt x="19897" y="17213"/>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sp>
              <p:nvSpPr>
                <p:cNvPr id="584" name="形状"/>
                <p:cNvSpPr/>
                <p:nvPr/>
              </p:nvSpPr>
              <p:spPr>
                <a:xfrm>
                  <a:off x="278271" y="0"/>
                  <a:ext cx="246062" cy="246061"/>
                </a:xfrm>
                <a:custGeom>
                  <a:avLst/>
                  <a:gdLst/>
                  <a:ahLst/>
                  <a:cxnLst>
                    <a:cxn ang="0">
                      <a:pos x="wd2" y="hd2"/>
                    </a:cxn>
                    <a:cxn ang="5400000">
                      <a:pos x="wd2" y="hd2"/>
                    </a:cxn>
                    <a:cxn ang="10800000">
                      <a:pos x="wd2" y="hd2"/>
                    </a:cxn>
                    <a:cxn ang="16200000">
                      <a:pos x="wd2" y="hd2"/>
                    </a:cxn>
                  </a:cxnLst>
                  <a:rect l="0" t="0" r="r" b="b"/>
                  <a:pathLst>
                    <a:path w="21600" h="21600" extrusionOk="0">
                      <a:moveTo>
                        <a:pt x="1440" y="2880"/>
                      </a:moveTo>
                      <a:cubicBezTo>
                        <a:pt x="1440" y="2880"/>
                        <a:pt x="1440" y="2880"/>
                        <a:pt x="1440" y="2880"/>
                      </a:cubicBezTo>
                      <a:cubicBezTo>
                        <a:pt x="10800" y="2880"/>
                        <a:pt x="18720" y="10800"/>
                        <a:pt x="18720" y="20160"/>
                      </a:cubicBezTo>
                      <a:cubicBezTo>
                        <a:pt x="18720" y="20160"/>
                        <a:pt x="18720" y="20160"/>
                        <a:pt x="18720" y="20160"/>
                      </a:cubicBezTo>
                      <a:cubicBezTo>
                        <a:pt x="18720" y="20880"/>
                        <a:pt x="19440" y="21600"/>
                        <a:pt x="20160" y="21600"/>
                      </a:cubicBezTo>
                      <a:cubicBezTo>
                        <a:pt x="20880" y="21600"/>
                        <a:pt x="21600" y="20880"/>
                        <a:pt x="21600" y="20160"/>
                      </a:cubicBezTo>
                      <a:cubicBezTo>
                        <a:pt x="21600" y="20160"/>
                        <a:pt x="21600" y="20160"/>
                        <a:pt x="21600" y="20160"/>
                      </a:cubicBezTo>
                      <a:cubicBezTo>
                        <a:pt x="21600" y="9000"/>
                        <a:pt x="12600" y="0"/>
                        <a:pt x="1440" y="0"/>
                      </a:cubicBezTo>
                      <a:cubicBezTo>
                        <a:pt x="1440" y="0"/>
                        <a:pt x="1440" y="0"/>
                        <a:pt x="1440" y="0"/>
                      </a:cubicBezTo>
                      <a:cubicBezTo>
                        <a:pt x="720" y="0"/>
                        <a:pt x="0" y="720"/>
                        <a:pt x="0" y="1440"/>
                      </a:cubicBezTo>
                      <a:cubicBezTo>
                        <a:pt x="0" y="2160"/>
                        <a:pt x="720" y="2880"/>
                        <a:pt x="1440" y="2880"/>
                      </a:cubicBezTo>
                      <a:close/>
                    </a:path>
                  </a:pathLst>
                </a:custGeom>
                <a:solidFill>
                  <a:srgbClr val="FFFFF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600">
                    <a:latin typeface="SimHei" charset="-122"/>
                    <a:ea typeface="SimHei" charset="-122"/>
                    <a:cs typeface="SimHei" charset="-122"/>
                  </a:endParaRPr>
                </a:p>
              </p:txBody>
            </p:sp>
          </p:grpSp>
        </p:grpSp>
        <p:grpSp>
          <p:nvGrpSpPr>
            <p:cNvPr id="589" name="成组"/>
            <p:cNvGrpSpPr/>
            <p:nvPr/>
          </p:nvGrpSpPr>
          <p:grpSpPr>
            <a:xfrm>
              <a:off x="1476665" y="-1"/>
              <a:ext cx="9446472" cy="2188033"/>
              <a:chOff x="0" y="0"/>
              <a:chExt cx="9446470" cy="2188031"/>
            </a:xfrm>
          </p:grpSpPr>
          <p:sp>
            <p:nvSpPr>
              <p:cNvPr id="587" name="进行1亿次事务处理后成功率为：100%"/>
              <p:cNvSpPr txBox="1"/>
              <p:nvPr/>
            </p:nvSpPr>
            <p:spPr>
              <a:xfrm>
                <a:off x="0" y="817452"/>
                <a:ext cx="9446471" cy="1370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rmAutofit/>
              </a:bodyPr>
              <a:lstStyle/>
              <a:p>
                <a:pPr algn="l" defTabSz="171450">
                  <a:lnSpc>
                    <a:spcPct val="120000"/>
                  </a:lnSpc>
                  <a:spcBef>
                    <a:spcPts val="75"/>
                  </a:spcBef>
                  <a:defRPr sz="1000">
                    <a:solidFill>
                      <a:srgbClr val="A6A6A6"/>
                    </a:solidFill>
                    <a:uFill>
                      <a:solidFill>
                        <a:srgbClr val="A6A6A6"/>
                      </a:solidFill>
                    </a:uFill>
                    <a:latin typeface="Roboto condensed"/>
                    <a:ea typeface="Roboto condensed"/>
                    <a:cs typeface="Roboto condensed"/>
                    <a:sym typeface="Roboto condensed"/>
                  </a:defRPr>
                </a:pPr>
                <a:r>
                  <a:rPr sz="1600" dirty="0">
                    <a:solidFill>
                      <a:schemeClr val="accent5">
                        <a:lumMod val="60000"/>
                        <a:lumOff val="40000"/>
                      </a:schemeClr>
                    </a:solidFill>
                    <a:latin typeface="SimHei" charset="-122"/>
                    <a:ea typeface="SimHei" charset="-122"/>
                    <a:cs typeface="SimHei" charset="-122"/>
                  </a:rPr>
                  <a:t>进行1亿次事务处理后成功率为：</a:t>
                </a:r>
                <a:r>
                  <a:rPr sz="1600" b="1" dirty="0">
                    <a:solidFill>
                      <a:schemeClr val="accent5">
                        <a:lumMod val="60000"/>
                        <a:lumOff val="40000"/>
                      </a:schemeClr>
                    </a:solidFill>
                    <a:uFill>
                      <a:solidFill>
                        <a:srgbClr val="7F7F7F"/>
                      </a:solidFill>
                    </a:uFill>
                    <a:latin typeface="SimHei" charset="-122"/>
                    <a:ea typeface="SimHei" charset="-122"/>
                    <a:cs typeface="SimHei" charset="-122"/>
                  </a:rPr>
                  <a:t>100%</a:t>
                </a:r>
              </a:p>
            </p:txBody>
          </p:sp>
          <p:sp>
            <p:nvSpPr>
              <p:cNvPr id="588" name="事务成功率"/>
              <p:cNvSpPr txBox="1"/>
              <p:nvPr/>
            </p:nvSpPr>
            <p:spPr>
              <a:xfrm>
                <a:off x="0" y="0"/>
                <a:ext cx="9446471" cy="832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rPr dirty="0">
                    <a:solidFill>
                      <a:schemeClr val="tx1"/>
                    </a:solidFill>
                    <a:latin typeface="SimHei" charset="-122"/>
                    <a:ea typeface="SimHei" charset="-122"/>
                    <a:cs typeface="SimHei" charset="-122"/>
                  </a:rPr>
                  <a:t>事务成功率</a:t>
                </a:r>
              </a:p>
            </p:txBody>
          </p:sp>
        </p:gr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71"/>
          <p:cNvSpPr txBox="1">
            <a:spLocks noGrp="1"/>
          </p:cNvSpPr>
          <p:nvPr>
            <p:ph type="body" sz="half" idx="1"/>
          </p:nvPr>
        </p:nvSpPr>
        <p:spPr>
          <a:xfrm>
            <a:off x="329908" y="1702594"/>
            <a:ext cx="3290334" cy="3452813"/>
          </a:xfrm>
          <a:prstGeom prst="rect">
            <a:avLst/>
          </a:prstGeom>
        </p:spPr>
        <p:txBody>
          <a:bodyPr>
            <a:normAutofit/>
          </a:bodyPr>
          <a:lstStyle/>
          <a:p>
            <a:pPr>
              <a:lnSpc>
                <a:spcPct val="90000"/>
              </a:lnSpc>
              <a:defRPr>
                <a:latin typeface="Heiti SC Light"/>
                <a:ea typeface="Heiti SC Light"/>
                <a:cs typeface="Heiti SC Light"/>
                <a:sym typeface="Heiti SC Light"/>
              </a:defRPr>
            </a:pPr>
            <a:r>
              <a:rPr sz="2000" dirty="0">
                <a:latin typeface="SimHei" charset="-122"/>
                <a:ea typeface="SimHei" charset="-122"/>
                <a:cs typeface="SimHei" charset="-122"/>
              </a:rPr>
              <a:t>目录</a:t>
            </a:r>
          </a:p>
          <a:p>
            <a:pPr>
              <a:lnSpc>
                <a:spcPct val="90000"/>
              </a:lnSpc>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1、关于AppNest+</a:t>
            </a:r>
          </a:p>
          <a:p>
            <a:pPr defTabSz="220133">
              <a:lnSpc>
                <a:spcPct val="90000"/>
              </a:lnSpc>
              <a:spcBef>
                <a:spcPts val="1538"/>
              </a:spcBef>
              <a:defRPr>
                <a:solidFill>
                  <a:srgbClr val="B2CBE0"/>
                </a:solidFill>
                <a:latin typeface="Heiti SC Light"/>
                <a:ea typeface="Heiti SC Light"/>
                <a:cs typeface="Heiti SC Light"/>
                <a:sym typeface="Heiti SC Light"/>
              </a:defRPr>
            </a:pPr>
            <a:r>
              <a:rPr sz="2000" dirty="0">
                <a:latin typeface="SimHei" charset="-122"/>
                <a:ea typeface="SimHei" charset="-122"/>
                <a:cs typeface="SimHei" charset="-122"/>
              </a:rPr>
              <a:t>2、产品形态及架构</a:t>
            </a:r>
          </a:p>
          <a:p>
            <a:pPr defTabSz="220133">
              <a:lnSpc>
                <a:spcPct val="90000"/>
              </a:lnSpc>
              <a:spcBef>
                <a:spcPts val="1538"/>
              </a:spcBef>
              <a:defRPr>
                <a:latin typeface="Heiti SC Medium"/>
                <a:ea typeface="Heiti SC Medium"/>
                <a:cs typeface="Heiti SC Medium"/>
                <a:sym typeface="Heiti SC Medium"/>
              </a:defRPr>
            </a:pPr>
            <a:r>
              <a:rPr sz="2000" dirty="0">
                <a:latin typeface="SimHei" charset="-122"/>
                <a:ea typeface="SimHei" charset="-122"/>
                <a:cs typeface="SimHei" charset="-122"/>
              </a:rPr>
              <a:t>3、功能价值及优势</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smtClean="0">
                <a:latin typeface="SimHei" charset="-122"/>
                <a:ea typeface="SimHei" charset="-122"/>
                <a:cs typeface="SimHei" charset="-122"/>
              </a:rPr>
              <a:t>4、</a:t>
            </a:r>
            <a:r>
              <a:rPr lang="zh-CN" altLang="en-US" sz="2000" dirty="0" smtClean="0">
                <a:latin typeface="SimHei" charset="-122"/>
                <a:ea typeface="SimHei" charset="-122"/>
                <a:cs typeface="SimHei" charset="-122"/>
              </a:rPr>
              <a:t>典型案例</a:t>
            </a:r>
            <a:endParaRPr sz="2000" dirty="0">
              <a:latin typeface="SimHei" charset="-122"/>
              <a:ea typeface="SimHei" charset="-122"/>
              <a:cs typeface="SimHei" charset="-122"/>
            </a:endParaRPr>
          </a:p>
        </p:txBody>
      </p:sp>
      <p:sp>
        <p:nvSpPr>
          <p:cNvPr id="593" name="Shape 72"/>
          <p:cNvSpPr txBox="1">
            <a:spLocks noGrp="1"/>
          </p:cNvSpPr>
          <p:nvPr>
            <p:ph type="title"/>
          </p:nvPr>
        </p:nvSpPr>
        <p:spPr>
          <a:prstGeom prst="rect">
            <a:avLst/>
          </a:prstGeom>
        </p:spPr>
        <p:txBody>
          <a:bodyPr>
            <a:normAutofit/>
          </a:bodyPr>
          <a:lstStyle>
            <a:lvl1pPr>
              <a:defRPr>
                <a:latin typeface="Heiti SC Light"/>
                <a:ea typeface="Heiti SC Light"/>
                <a:cs typeface="Heiti SC Light"/>
                <a:sym typeface="Heiti SC Light"/>
              </a:defRPr>
            </a:lvl1pPr>
          </a:lstStyle>
          <a:p>
            <a:r>
              <a:rPr sz="2400" b="1" dirty="0">
                <a:latin typeface="SimHei" charset="-122"/>
                <a:ea typeface="SimHei" charset="-122"/>
                <a:cs typeface="SimHei" charset="-122"/>
              </a:rPr>
              <a:t>AppNest+ </a:t>
            </a:r>
            <a:r>
              <a:rPr sz="2400" b="1" dirty="0" smtClean="0">
                <a:latin typeface="SimHei" charset="-122"/>
                <a:ea typeface="SimHei" charset="-122"/>
                <a:cs typeface="SimHei" charset="-122"/>
              </a:rPr>
              <a:t>3.</a:t>
            </a:r>
            <a:r>
              <a:rPr lang="en-US" altLang="zh-CN" sz="2400" b="1" dirty="0" smtClean="0">
                <a:latin typeface="SimHei" charset="-122"/>
                <a:ea typeface="SimHei" charset="-122"/>
                <a:cs typeface="SimHei" charset="-122"/>
              </a:rPr>
              <a:t>1</a:t>
            </a:r>
            <a:endParaRPr sz="2400" b="1" dirty="0">
              <a:latin typeface="SimHei" charset="-122"/>
              <a:ea typeface="SimHei" charset="-122"/>
              <a:cs typeface="SimHei"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16</a:t>
            </a:fld>
            <a:endParaRPr>
              <a:latin typeface="SimHei" charset="-122"/>
              <a:ea typeface="SimHei" charset="-122"/>
              <a:cs typeface="SimHei" charset="-122"/>
            </a:endParaRPr>
          </a:p>
        </p:txBody>
      </p:sp>
      <p:sp>
        <p:nvSpPr>
          <p:cNvPr id="596" name="Shape 75"/>
          <p:cNvSpPr txBox="1">
            <a:spLocks noGrp="1"/>
          </p:cNvSpPr>
          <p:nvPr>
            <p:ph type="title"/>
          </p:nvPr>
        </p:nvSpPr>
        <p:spPr>
          <a:xfrm>
            <a:off x="275016" y="114250"/>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a:latin typeface="SimHei" charset="-122"/>
                <a:ea typeface="SimHei" charset="-122"/>
                <a:cs typeface="SimHei" charset="-122"/>
              </a:rPr>
              <a:t>功能价值</a:t>
            </a:r>
          </a:p>
        </p:txBody>
      </p:sp>
      <p:sp>
        <p:nvSpPr>
          <p:cNvPr id="597" name="形状"/>
          <p:cNvSpPr/>
          <p:nvPr/>
        </p:nvSpPr>
        <p:spPr>
          <a:xfrm>
            <a:off x="3420722" y="1028291"/>
            <a:ext cx="1817151" cy="874817"/>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ln w="25400">
            <a:solidFill>
              <a:schemeClr val="accent1"/>
            </a:solidFill>
          </a:ln>
        </p:spPr>
        <p:txBody>
          <a:bodyPr lIns="17145" rIns="17145"/>
          <a:lstStyle/>
          <a:p>
            <a:pPr algn="l" defTabSz="171450">
              <a:defRPr sz="2000">
                <a:solidFill>
                  <a:schemeClr val="accent1"/>
                </a:solidFill>
                <a:uFill>
                  <a:solidFill>
                    <a:srgbClr val="000000"/>
                  </a:solidFill>
                </a:uFill>
                <a:latin typeface="Calibri"/>
                <a:ea typeface="Calibri"/>
                <a:cs typeface="Calibri"/>
                <a:sym typeface="Calibri"/>
              </a:defRPr>
            </a:pPr>
            <a:endParaRPr sz="750">
              <a:latin typeface="SimHei" charset="-122"/>
              <a:ea typeface="SimHei" charset="-122"/>
              <a:cs typeface="SimHei" charset="-122"/>
            </a:endParaRPr>
          </a:p>
        </p:txBody>
      </p:sp>
      <p:sp>
        <p:nvSpPr>
          <p:cNvPr id="598" name="AppNest+"/>
          <p:cNvSpPr txBox="1"/>
          <p:nvPr/>
        </p:nvSpPr>
        <p:spPr>
          <a:xfrm>
            <a:off x="3728699" y="1470520"/>
            <a:ext cx="1367997" cy="2084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600" dirty="0">
                <a:solidFill>
                  <a:schemeClr val="tx1"/>
                </a:solidFill>
                <a:latin typeface="SimHei" charset="-122"/>
                <a:ea typeface="SimHei" charset="-122"/>
                <a:cs typeface="SimHei" charset="-122"/>
              </a:rPr>
              <a:t>AppNest</a:t>
            </a:r>
            <a:r>
              <a:rPr sz="900" dirty="0">
                <a:solidFill>
                  <a:schemeClr val="tx1"/>
                </a:solidFill>
                <a:latin typeface="SimHei" charset="-122"/>
                <a:ea typeface="SimHei" charset="-122"/>
                <a:cs typeface="SimHei" charset="-122"/>
              </a:rPr>
              <a:t>+</a:t>
            </a:r>
          </a:p>
        </p:txBody>
      </p:sp>
      <p:grpSp>
        <p:nvGrpSpPr>
          <p:cNvPr id="605" name="成组"/>
          <p:cNvGrpSpPr/>
          <p:nvPr/>
        </p:nvGrpSpPr>
        <p:grpSpPr>
          <a:xfrm>
            <a:off x="811925" y="2597738"/>
            <a:ext cx="718158" cy="779898"/>
            <a:chOff x="-3" y="0"/>
            <a:chExt cx="1915086" cy="2079726"/>
          </a:xfrm>
        </p:grpSpPr>
        <p:grpSp>
          <p:nvGrpSpPr>
            <p:cNvPr id="603" name="成组"/>
            <p:cNvGrpSpPr/>
            <p:nvPr/>
          </p:nvGrpSpPr>
          <p:grpSpPr>
            <a:xfrm>
              <a:off x="123687" y="0"/>
              <a:ext cx="1667713" cy="1667712"/>
              <a:chOff x="0" y="0"/>
              <a:chExt cx="1667711" cy="1667711"/>
            </a:xfrm>
          </p:grpSpPr>
          <p:grpSp>
            <p:nvGrpSpPr>
              <p:cNvPr id="601" name="成组"/>
              <p:cNvGrpSpPr/>
              <p:nvPr/>
            </p:nvGrpSpPr>
            <p:grpSpPr>
              <a:xfrm>
                <a:off x="399028" y="553829"/>
                <a:ext cx="869656" cy="548003"/>
                <a:chOff x="0" y="0"/>
                <a:chExt cx="869654" cy="548001"/>
              </a:xfrm>
            </p:grpSpPr>
            <p:sp>
              <p:nvSpPr>
                <p:cNvPr id="599" name="形状"/>
                <p:cNvSpPr/>
                <p:nvPr/>
              </p:nvSpPr>
              <p:spPr>
                <a:xfrm>
                  <a:off x="0" y="157003"/>
                  <a:ext cx="310056" cy="390999"/>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latin typeface="SimHei" charset="-122"/>
                    <a:ea typeface="SimHei" charset="-122"/>
                    <a:cs typeface="SimHei" charset="-122"/>
                  </a:endParaRPr>
                </a:p>
              </p:txBody>
            </p:sp>
            <p:sp>
              <p:nvSpPr>
                <p:cNvPr id="600" name="形状"/>
                <p:cNvSpPr/>
                <p:nvPr/>
              </p:nvSpPr>
              <p:spPr>
                <a:xfrm>
                  <a:off x="254090" y="0"/>
                  <a:ext cx="615565" cy="537435"/>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latin typeface="SimHei" charset="-122"/>
                    <a:ea typeface="SimHei" charset="-122"/>
                    <a:cs typeface="SimHei" charset="-122"/>
                  </a:endParaRPr>
                </a:p>
              </p:txBody>
            </p:sp>
          </p:grpSp>
          <p:sp>
            <p:nvSpPr>
              <p:cNvPr id="602" name="圆形"/>
              <p:cNvSpPr/>
              <p:nvPr/>
            </p:nvSpPr>
            <p:spPr>
              <a:xfrm>
                <a:off x="0" y="0"/>
                <a:ext cx="1667712" cy="1667712"/>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latin typeface="SimHei" charset="-122"/>
                  <a:ea typeface="SimHei" charset="-122"/>
                  <a:cs typeface="SimHei" charset="-122"/>
                </a:endParaRPr>
              </a:p>
            </p:txBody>
          </p:sp>
        </p:grpSp>
        <p:sp>
          <p:nvSpPr>
            <p:cNvPr id="604" name="用户"/>
            <p:cNvSpPr txBox="1"/>
            <p:nvPr/>
          </p:nvSpPr>
          <p:spPr>
            <a:xfrm>
              <a:off x="-3" y="1466897"/>
              <a:ext cx="1915086" cy="612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800" dirty="0">
                  <a:latin typeface="SimHei" charset="-122"/>
                  <a:ea typeface="SimHei" charset="-122"/>
                  <a:cs typeface="SimHei" charset="-122"/>
                </a:rPr>
                <a:t>用户</a:t>
              </a:r>
            </a:p>
          </p:txBody>
        </p:sp>
      </p:grpSp>
      <p:grpSp>
        <p:nvGrpSpPr>
          <p:cNvPr id="613" name="成组"/>
          <p:cNvGrpSpPr/>
          <p:nvPr/>
        </p:nvGrpSpPr>
        <p:grpSpPr>
          <a:xfrm>
            <a:off x="4972482" y="2549703"/>
            <a:ext cx="718158" cy="807923"/>
            <a:chOff x="-65235" y="0"/>
            <a:chExt cx="1915087" cy="2154460"/>
          </a:xfrm>
        </p:grpSpPr>
        <p:grpSp>
          <p:nvGrpSpPr>
            <p:cNvPr id="611" name="成组"/>
            <p:cNvGrpSpPr/>
            <p:nvPr/>
          </p:nvGrpSpPr>
          <p:grpSpPr>
            <a:xfrm>
              <a:off x="123688" y="0"/>
              <a:ext cx="1667713" cy="1667712"/>
              <a:chOff x="0" y="0"/>
              <a:chExt cx="1667711" cy="1667711"/>
            </a:xfrm>
          </p:grpSpPr>
          <p:sp>
            <p:nvSpPr>
              <p:cNvPr id="606" name="圆形"/>
              <p:cNvSpPr/>
              <p:nvPr/>
            </p:nvSpPr>
            <p:spPr>
              <a:xfrm>
                <a:off x="0" y="0"/>
                <a:ext cx="1667712" cy="1667712"/>
              </a:xfrm>
              <a:prstGeom prst="ellipse">
                <a:avLst/>
              </a:prstGeom>
              <a:noFill/>
              <a:ln w="12700" cap="flat">
                <a:solidFill>
                  <a:srgbClr val="31CA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grpSp>
            <p:nvGrpSpPr>
              <p:cNvPr id="610" name="成组"/>
              <p:cNvGrpSpPr/>
              <p:nvPr/>
            </p:nvGrpSpPr>
            <p:grpSpPr>
              <a:xfrm>
                <a:off x="400269" y="500823"/>
                <a:ext cx="863697" cy="667133"/>
                <a:chOff x="0" y="0"/>
                <a:chExt cx="863696" cy="667132"/>
              </a:xfrm>
            </p:grpSpPr>
            <p:sp>
              <p:nvSpPr>
                <p:cNvPr id="607" name="形状"/>
                <p:cNvSpPr/>
                <p:nvPr/>
              </p:nvSpPr>
              <p:spPr>
                <a:xfrm>
                  <a:off x="84557" y="0"/>
                  <a:ext cx="679483" cy="453347"/>
                </a:xfrm>
                <a:custGeom>
                  <a:avLst/>
                  <a:gdLst/>
                  <a:ahLst/>
                  <a:cxnLst>
                    <a:cxn ang="0">
                      <a:pos x="wd2" y="hd2"/>
                    </a:cxn>
                    <a:cxn ang="5400000">
                      <a:pos x="wd2" y="hd2"/>
                    </a:cxn>
                    <a:cxn ang="10800000">
                      <a:pos x="wd2" y="hd2"/>
                    </a:cxn>
                    <a:cxn ang="16200000">
                      <a:pos x="wd2" y="hd2"/>
                    </a:cxn>
                  </a:cxnLst>
                  <a:rect l="0" t="0" r="r" b="b"/>
                  <a:pathLst>
                    <a:path w="21600" h="21600" extrusionOk="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path>
                  </a:pathLst>
                </a:custGeom>
                <a:solidFill>
                  <a:srgbClr val="2DCA6B"/>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sp>
              <p:nvSpPr>
                <p:cNvPr id="608" name="形状"/>
                <p:cNvSpPr/>
                <p:nvPr/>
              </p:nvSpPr>
              <p:spPr>
                <a:xfrm>
                  <a:off x="0" y="497316"/>
                  <a:ext cx="863697" cy="100071"/>
                </a:xfrm>
                <a:custGeom>
                  <a:avLst/>
                  <a:gdLst/>
                  <a:ahLst/>
                  <a:cxnLst>
                    <a:cxn ang="0">
                      <a:pos x="wd2" y="hd2"/>
                    </a:cxn>
                    <a:cxn ang="5400000">
                      <a:pos x="wd2" y="hd2"/>
                    </a:cxn>
                    <a:cxn ang="10800000">
                      <a:pos x="wd2" y="hd2"/>
                    </a:cxn>
                    <a:cxn ang="16200000">
                      <a:pos x="wd2" y="hd2"/>
                    </a:cxn>
                  </a:cxnLst>
                  <a:rect l="0" t="0" r="r" b="b"/>
                  <a:pathLst>
                    <a:path w="21600" h="21600" extrusionOk="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path>
                  </a:pathLst>
                </a:custGeom>
                <a:solidFill>
                  <a:srgbClr val="2DCA6B"/>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sp>
              <p:nvSpPr>
                <p:cNvPr id="609" name="形状"/>
                <p:cNvSpPr/>
                <p:nvPr/>
              </p:nvSpPr>
              <p:spPr>
                <a:xfrm>
                  <a:off x="0" y="630743"/>
                  <a:ext cx="863697" cy="36390"/>
                </a:xfrm>
                <a:custGeom>
                  <a:avLst/>
                  <a:gdLst/>
                  <a:ahLst/>
                  <a:cxnLst>
                    <a:cxn ang="0">
                      <a:pos x="wd2" y="hd2"/>
                    </a:cxn>
                    <a:cxn ang="5400000">
                      <a:pos x="wd2" y="hd2"/>
                    </a:cxn>
                    <a:cxn ang="10800000">
                      <a:pos x="wd2" y="hd2"/>
                    </a:cxn>
                    <a:cxn ang="16200000">
                      <a:pos x="wd2" y="hd2"/>
                    </a:cxn>
                  </a:cxnLst>
                  <a:rect l="0" t="0" r="r" b="b"/>
                  <a:pathLst>
                    <a:path w="21600" h="21600" extrusionOk="0">
                      <a:moveTo>
                        <a:pt x="690" y="21600"/>
                      </a:moveTo>
                      <a:cubicBezTo>
                        <a:pt x="1465" y="21600"/>
                        <a:pt x="20318" y="21600"/>
                        <a:pt x="20911" y="21600"/>
                      </a:cubicBezTo>
                      <a:cubicBezTo>
                        <a:pt x="21552" y="21600"/>
                        <a:pt x="21600" y="0"/>
                        <a:pt x="21600" y="0"/>
                      </a:cubicBezTo>
                      <a:lnTo>
                        <a:pt x="0" y="0"/>
                      </a:lnTo>
                      <a:cubicBezTo>
                        <a:pt x="0" y="0"/>
                        <a:pt x="18" y="21600"/>
                        <a:pt x="690" y="21600"/>
                      </a:cubicBezTo>
                      <a:close/>
                    </a:path>
                  </a:pathLst>
                </a:custGeom>
                <a:solidFill>
                  <a:srgbClr val="2DCA6B"/>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grpSp>
        </p:grpSp>
        <p:sp>
          <p:nvSpPr>
            <p:cNvPr id="612" name="管控"/>
            <p:cNvSpPr txBox="1"/>
            <p:nvPr/>
          </p:nvSpPr>
          <p:spPr>
            <a:xfrm>
              <a:off x="-65235" y="1541631"/>
              <a:ext cx="1915087" cy="612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800" dirty="0">
                  <a:solidFill>
                    <a:srgbClr val="00B050"/>
                  </a:solidFill>
                  <a:latin typeface="SimHei" charset="-122"/>
                  <a:ea typeface="SimHei" charset="-122"/>
                  <a:cs typeface="SimHei" charset="-122"/>
                </a:rPr>
                <a:t>管控</a:t>
              </a:r>
            </a:p>
          </p:txBody>
        </p:sp>
      </p:grpSp>
      <p:grpSp>
        <p:nvGrpSpPr>
          <p:cNvPr id="621" name="成组"/>
          <p:cNvGrpSpPr/>
          <p:nvPr/>
        </p:nvGrpSpPr>
        <p:grpSpPr>
          <a:xfrm>
            <a:off x="2862612" y="2596455"/>
            <a:ext cx="718158" cy="789493"/>
            <a:chOff x="-5" y="0"/>
            <a:chExt cx="1915086" cy="2105313"/>
          </a:xfrm>
        </p:grpSpPr>
        <p:grpSp>
          <p:nvGrpSpPr>
            <p:cNvPr id="619" name="成组"/>
            <p:cNvGrpSpPr/>
            <p:nvPr/>
          </p:nvGrpSpPr>
          <p:grpSpPr>
            <a:xfrm>
              <a:off x="123687" y="0"/>
              <a:ext cx="1667712" cy="1667712"/>
              <a:chOff x="0" y="0"/>
              <a:chExt cx="1667711" cy="1667711"/>
            </a:xfrm>
          </p:grpSpPr>
          <p:grpSp>
            <p:nvGrpSpPr>
              <p:cNvPr id="617" name="成组"/>
              <p:cNvGrpSpPr/>
              <p:nvPr/>
            </p:nvGrpSpPr>
            <p:grpSpPr>
              <a:xfrm>
                <a:off x="364341" y="396050"/>
                <a:ext cx="839875" cy="875611"/>
                <a:chOff x="0" y="0"/>
                <a:chExt cx="839873" cy="875609"/>
              </a:xfrm>
            </p:grpSpPr>
            <p:sp>
              <p:nvSpPr>
                <p:cNvPr id="614" name="形状"/>
                <p:cNvSpPr/>
                <p:nvPr/>
              </p:nvSpPr>
              <p:spPr>
                <a:xfrm>
                  <a:off x="206178" y="0"/>
                  <a:ext cx="275916" cy="275711"/>
                </a:xfrm>
                <a:custGeom>
                  <a:avLst/>
                  <a:gdLst/>
                  <a:ahLst/>
                  <a:cxnLst>
                    <a:cxn ang="0">
                      <a:pos x="wd2" y="hd2"/>
                    </a:cxn>
                    <a:cxn ang="5400000">
                      <a:pos x="wd2" y="hd2"/>
                    </a:cxn>
                    <a:cxn ang="10800000">
                      <a:pos x="wd2" y="hd2"/>
                    </a:cxn>
                    <a:cxn ang="16200000">
                      <a:pos x="wd2" y="hd2"/>
                    </a:cxn>
                  </a:cxnLst>
                  <a:rect l="0" t="0" r="r" b="b"/>
                  <a:pathLst>
                    <a:path w="21599" h="21600" extrusionOk="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sp>
              <p:nvSpPr>
                <p:cNvPr id="615" name="形状"/>
                <p:cNvSpPr/>
                <p:nvPr/>
              </p:nvSpPr>
              <p:spPr>
                <a:xfrm>
                  <a:off x="351714" y="133310"/>
                  <a:ext cx="488161" cy="433261"/>
                </a:xfrm>
                <a:custGeom>
                  <a:avLst/>
                  <a:gdLst/>
                  <a:ahLst/>
                  <a:cxnLst>
                    <a:cxn ang="0">
                      <a:pos x="wd2" y="hd2"/>
                    </a:cxn>
                    <a:cxn ang="5400000">
                      <a:pos x="wd2" y="hd2"/>
                    </a:cxn>
                    <a:cxn ang="10800000">
                      <a:pos x="wd2" y="hd2"/>
                    </a:cxn>
                    <a:cxn ang="16200000">
                      <a:pos x="wd2" y="hd2"/>
                    </a:cxn>
                  </a:cxnLst>
                  <a:rect l="0" t="0" r="r" b="b"/>
                  <a:pathLst>
                    <a:path w="21415" h="21600" extrusionOk="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sp>
              <p:nvSpPr>
                <p:cNvPr id="616" name="形状"/>
                <p:cNvSpPr/>
                <p:nvPr/>
              </p:nvSpPr>
              <p:spPr>
                <a:xfrm>
                  <a:off x="0" y="375694"/>
                  <a:ext cx="677660" cy="499916"/>
                </a:xfrm>
                <a:custGeom>
                  <a:avLst/>
                  <a:gdLst/>
                  <a:ahLst/>
                  <a:cxnLst>
                    <a:cxn ang="0">
                      <a:pos x="wd2" y="hd2"/>
                    </a:cxn>
                    <a:cxn ang="5400000">
                      <a:pos x="wd2" y="hd2"/>
                    </a:cxn>
                    <a:cxn ang="10800000">
                      <a:pos x="wd2" y="hd2"/>
                    </a:cxn>
                    <a:cxn ang="16200000">
                      <a:pos x="wd2" y="hd2"/>
                    </a:cxn>
                  </a:cxnLst>
                  <a:rect l="0" t="0" r="r" b="b"/>
                  <a:pathLst>
                    <a:path w="21346" h="21600" extrusionOk="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grpSp>
          <p:sp>
            <p:nvSpPr>
              <p:cNvPr id="618" name="圆形"/>
              <p:cNvSpPr/>
              <p:nvPr/>
            </p:nvSpPr>
            <p:spPr>
              <a:xfrm>
                <a:off x="0" y="0"/>
                <a:ext cx="1667712" cy="1667712"/>
              </a:xfrm>
              <a:prstGeom prst="ellipse">
                <a:avLst/>
              </a:prstGeom>
              <a:noFill/>
              <a:ln w="12700" cap="flat">
                <a:solidFill>
                  <a:srgbClr val="F4C300"/>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800">
                  <a:latin typeface="SimHei" charset="-122"/>
                  <a:ea typeface="SimHei" charset="-122"/>
                  <a:cs typeface="SimHei" charset="-122"/>
                </a:endParaRPr>
              </a:p>
            </p:txBody>
          </p:sp>
        </p:grpSp>
        <p:sp>
          <p:nvSpPr>
            <p:cNvPr id="620" name="集成"/>
            <p:cNvSpPr txBox="1"/>
            <p:nvPr/>
          </p:nvSpPr>
          <p:spPr>
            <a:xfrm>
              <a:off x="-5" y="1492484"/>
              <a:ext cx="1915086" cy="612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800" dirty="0">
                  <a:solidFill>
                    <a:srgbClr val="FFC000"/>
                  </a:solidFill>
                  <a:latin typeface="SimHei" charset="-122"/>
                  <a:ea typeface="SimHei" charset="-122"/>
                  <a:cs typeface="SimHei" charset="-122"/>
                </a:rPr>
                <a:t>集成</a:t>
              </a:r>
            </a:p>
          </p:txBody>
        </p:sp>
      </p:grpSp>
      <p:sp>
        <p:nvSpPr>
          <p:cNvPr id="622" name="线条"/>
          <p:cNvSpPr/>
          <p:nvPr/>
        </p:nvSpPr>
        <p:spPr>
          <a:xfrm>
            <a:off x="7554496" y="3507741"/>
            <a:ext cx="0" cy="2038884"/>
          </a:xfrm>
          <a:prstGeom prst="line">
            <a:avLst/>
          </a:prstGeom>
          <a:ln w="19050">
            <a:solidFill>
              <a:srgbClr val="A6AAA9"/>
            </a:solidFill>
            <a:custDash>
              <a:ds d="200000" sp="200000"/>
            </a:custDash>
            <a:miter lim="400000"/>
          </a:ln>
        </p:spPr>
        <p:txBody>
          <a:bodyPr lIns="17145" rIns="17145"/>
          <a:lstStyle/>
          <a:p>
            <a:pPr algn="l" defTabSz="171450">
              <a:defRPr sz="1200">
                <a:latin typeface="Helvetica"/>
                <a:ea typeface="Helvetica"/>
                <a:cs typeface="Helvetica"/>
                <a:sym typeface="Helvetica"/>
              </a:defRPr>
            </a:pPr>
            <a:endParaRPr sz="1400">
              <a:solidFill>
                <a:srgbClr val="FF0000"/>
              </a:solidFill>
              <a:latin typeface="SimHei" charset="-122"/>
              <a:ea typeface="SimHei" charset="-122"/>
              <a:cs typeface="SimHei" charset="-122"/>
            </a:endParaRPr>
          </a:p>
        </p:txBody>
      </p:sp>
      <p:sp>
        <p:nvSpPr>
          <p:cNvPr id="623" name="线条"/>
          <p:cNvSpPr/>
          <p:nvPr/>
        </p:nvSpPr>
        <p:spPr>
          <a:xfrm>
            <a:off x="5356024" y="3507741"/>
            <a:ext cx="0" cy="2038884"/>
          </a:xfrm>
          <a:prstGeom prst="line">
            <a:avLst/>
          </a:prstGeom>
          <a:ln w="19050">
            <a:solidFill>
              <a:srgbClr val="A6AAA9"/>
            </a:solidFill>
            <a:custDash>
              <a:ds d="200000" sp="200000"/>
            </a:custDash>
            <a:miter lim="400000"/>
          </a:ln>
        </p:spPr>
        <p:txBody>
          <a:bodyPr lIns="17145" rIns="17145"/>
          <a:lstStyle/>
          <a:p>
            <a:pPr algn="l" defTabSz="171450">
              <a:defRPr sz="1200">
                <a:latin typeface="Helvetica"/>
                <a:ea typeface="Helvetica"/>
                <a:cs typeface="Helvetica"/>
                <a:sym typeface="Helvetica"/>
              </a:defRPr>
            </a:pPr>
            <a:endParaRPr sz="1400">
              <a:solidFill>
                <a:srgbClr val="00B050"/>
              </a:solidFill>
              <a:latin typeface="SimHei" charset="-122"/>
              <a:ea typeface="SimHei" charset="-122"/>
              <a:cs typeface="SimHei" charset="-122"/>
            </a:endParaRPr>
          </a:p>
        </p:txBody>
      </p:sp>
      <p:sp>
        <p:nvSpPr>
          <p:cNvPr id="624" name="线条"/>
          <p:cNvSpPr/>
          <p:nvPr/>
        </p:nvSpPr>
        <p:spPr>
          <a:xfrm flipH="1">
            <a:off x="3221694" y="3491012"/>
            <a:ext cx="0" cy="2038884"/>
          </a:xfrm>
          <a:prstGeom prst="line">
            <a:avLst/>
          </a:prstGeom>
          <a:ln w="19050">
            <a:solidFill>
              <a:srgbClr val="A6AAA9"/>
            </a:solidFill>
            <a:custDash>
              <a:ds d="200000" sp="200000"/>
            </a:custDash>
            <a:miter lim="400000"/>
          </a:ln>
        </p:spPr>
        <p:txBody>
          <a:bodyPr lIns="17145" rIns="17145"/>
          <a:lstStyle/>
          <a:p>
            <a:pPr algn="l" defTabSz="171450">
              <a:defRPr sz="1200">
                <a:latin typeface="Helvetica"/>
                <a:ea typeface="Helvetica"/>
                <a:cs typeface="Helvetica"/>
                <a:sym typeface="Helvetica"/>
              </a:defRPr>
            </a:pPr>
            <a:endParaRPr sz="450">
              <a:latin typeface="SimHei" charset="-122"/>
              <a:ea typeface="SimHei" charset="-122"/>
              <a:cs typeface="SimHei" charset="-122"/>
            </a:endParaRPr>
          </a:p>
        </p:txBody>
      </p:sp>
      <p:sp>
        <p:nvSpPr>
          <p:cNvPr id="625" name="线条"/>
          <p:cNvSpPr/>
          <p:nvPr/>
        </p:nvSpPr>
        <p:spPr>
          <a:xfrm flipH="1">
            <a:off x="1171006" y="3492295"/>
            <a:ext cx="0" cy="2038884"/>
          </a:xfrm>
          <a:prstGeom prst="line">
            <a:avLst/>
          </a:prstGeom>
          <a:ln w="19050">
            <a:solidFill>
              <a:srgbClr val="A6AAA9"/>
            </a:solidFill>
            <a:custDash>
              <a:ds d="200000" sp="200000"/>
            </a:custDash>
            <a:miter lim="400000"/>
          </a:ln>
        </p:spPr>
        <p:txBody>
          <a:bodyPr lIns="17145" rIns="17145"/>
          <a:lstStyle/>
          <a:p>
            <a:pPr algn="l" defTabSz="171450">
              <a:defRPr sz="1200">
                <a:latin typeface="Helvetica"/>
                <a:ea typeface="Helvetica"/>
                <a:cs typeface="Helvetica"/>
                <a:sym typeface="Helvetica"/>
              </a:defRPr>
            </a:pPr>
            <a:endParaRPr sz="450">
              <a:latin typeface="SimHei" charset="-122"/>
              <a:ea typeface="SimHei" charset="-122"/>
              <a:cs typeface="SimHei" charset="-122"/>
            </a:endParaRPr>
          </a:p>
        </p:txBody>
      </p:sp>
      <p:sp>
        <p:nvSpPr>
          <p:cNvPr id="626" name="组织架构"/>
          <p:cNvSpPr/>
          <p:nvPr/>
        </p:nvSpPr>
        <p:spPr>
          <a:xfrm>
            <a:off x="256174" y="4414636"/>
            <a:ext cx="913048"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1"/>
                </a:solidFill>
              </a:defRPr>
            </a:lvl1pPr>
          </a:lstStyle>
          <a:p>
            <a:r>
              <a:rPr sz="1400">
                <a:solidFill>
                  <a:srgbClr val="0070C0"/>
                </a:solidFill>
                <a:latin typeface="SimHei" charset="-122"/>
                <a:ea typeface="SimHei" charset="-122"/>
                <a:cs typeface="SimHei" charset="-122"/>
              </a:rPr>
              <a:t>组织架构</a:t>
            </a:r>
          </a:p>
        </p:txBody>
      </p:sp>
      <p:sp>
        <p:nvSpPr>
          <p:cNvPr id="627" name="4A"/>
          <p:cNvSpPr/>
          <p:nvPr/>
        </p:nvSpPr>
        <p:spPr>
          <a:xfrm>
            <a:off x="1172789" y="3652145"/>
            <a:ext cx="520339"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0070C0"/>
                </a:solidFill>
                <a:latin typeface="SimHei" charset="-122"/>
                <a:ea typeface="SimHei" charset="-122"/>
                <a:cs typeface="SimHei" charset="-122"/>
              </a:rPr>
              <a:t>4A</a:t>
            </a:r>
          </a:p>
        </p:txBody>
      </p:sp>
      <p:sp>
        <p:nvSpPr>
          <p:cNvPr id="628" name="分级管理"/>
          <p:cNvSpPr/>
          <p:nvPr/>
        </p:nvSpPr>
        <p:spPr>
          <a:xfrm>
            <a:off x="256174" y="3906697"/>
            <a:ext cx="913048"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dirty="0">
                <a:solidFill>
                  <a:srgbClr val="0070C0"/>
                </a:solidFill>
                <a:latin typeface="SimHei" charset="-122"/>
                <a:ea typeface="SimHei" charset="-122"/>
                <a:cs typeface="SimHei" charset="-122"/>
              </a:rPr>
              <a:t>分级管理</a:t>
            </a:r>
          </a:p>
        </p:txBody>
      </p:sp>
      <p:sp>
        <p:nvSpPr>
          <p:cNvPr id="629" name="权限标签"/>
          <p:cNvSpPr/>
          <p:nvPr/>
        </p:nvSpPr>
        <p:spPr>
          <a:xfrm>
            <a:off x="1172789" y="4183436"/>
            <a:ext cx="902344"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1"/>
                </a:solidFill>
              </a:defRPr>
            </a:lvl1pPr>
          </a:lstStyle>
          <a:p>
            <a:r>
              <a:rPr sz="1400">
                <a:solidFill>
                  <a:srgbClr val="0070C0"/>
                </a:solidFill>
                <a:latin typeface="SimHei" charset="-122"/>
                <a:ea typeface="SimHei" charset="-122"/>
                <a:cs typeface="SimHei" charset="-122"/>
              </a:rPr>
              <a:t>权限标签</a:t>
            </a:r>
          </a:p>
        </p:txBody>
      </p:sp>
      <p:sp>
        <p:nvSpPr>
          <p:cNvPr id="630" name="多租户"/>
          <p:cNvSpPr/>
          <p:nvPr/>
        </p:nvSpPr>
        <p:spPr>
          <a:xfrm>
            <a:off x="1172789" y="4714467"/>
            <a:ext cx="665860"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0070C0"/>
                </a:solidFill>
                <a:latin typeface="SimHei" charset="-122"/>
                <a:ea typeface="SimHei" charset="-122"/>
                <a:cs typeface="SimHei" charset="-122"/>
              </a:rPr>
              <a:t>多租户</a:t>
            </a:r>
          </a:p>
        </p:txBody>
      </p:sp>
      <p:sp>
        <p:nvSpPr>
          <p:cNvPr id="631" name="动态属性"/>
          <p:cNvSpPr/>
          <p:nvPr/>
        </p:nvSpPr>
        <p:spPr>
          <a:xfrm>
            <a:off x="261526" y="4922575"/>
            <a:ext cx="907695"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1"/>
                </a:solidFill>
              </a:defRPr>
            </a:lvl1pPr>
          </a:lstStyle>
          <a:p>
            <a:r>
              <a:rPr sz="1400">
                <a:solidFill>
                  <a:srgbClr val="0070C0"/>
                </a:solidFill>
                <a:latin typeface="SimHei" charset="-122"/>
                <a:ea typeface="SimHei" charset="-122"/>
                <a:cs typeface="SimHei" charset="-122"/>
              </a:rPr>
              <a:t>动态属性</a:t>
            </a:r>
          </a:p>
        </p:txBody>
      </p:sp>
      <p:sp>
        <p:nvSpPr>
          <p:cNvPr id="632" name="外源同步"/>
          <p:cNvSpPr/>
          <p:nvPr/>
        </p:nvSpPr>
        <p:spPr>
          <a:xfrm>
            <a:off x="1172789" y="5245758"/>
            <a:ext cx="902344" cy="321164"/>
          </a:xfrm>
          <a:prstGeom prst="roundRect">
            <a:avLst>
              <a:gd name="adj" fmla="val 50000"/>
            </a:avLst>
          </a:prstGeom>
          <a:solidFill>
            <a:srgbClr val="FFFFFF"/>
          </a:solidFill>
          <a:ln w="25400">
            <a:solidFill>
              <a:schemeClr val="accent1">
                <a:satOff val="-3355"/>
                <a:lumOff val="26614"/>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1"/>
                </a:solidFill>
              </a:defRPr>
            </a:lvl1pPr>
          </a:lstStyle>
          <a:p>
            <a:r>
              <a:rPr sz="1400">
                <a:solidFill>
                  <a:srgbClr val="0070C0"/>
                </a:solidFill>
                <a:latin typeface="SimHei" charset="-122"/>
                <a:ea typeface="SimHei" charset="-122"/>
                <a:cs typeface="SimHei" charset="-122"/>
              </a:rPr>
              <a:t>外源同步</a:t>
            </a:r>
          </a:p>
        </p:txBody>
      </p:sp>
      <p:sp>
        <p:nvSpPr>
          <p:cNvPr id="633" name="MDM"/>
          <p:cNvSpPr/>
          <p:nvPr/>
        </p:nvSpPr>
        <p:spPr>
          <a:xfrm>
            <a:off x="7032372" y="3600293"/>
            <a:ext cx="520339"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0000"/>
                </a:solidFill>
                <a:latin typeface="SimHei" charset="-122"/>
                <a:ea typeface="SimHei" charset="-122"/>
                <a:cs typeface="SimHei" charset="-122"/>
              </a:rPr>
              <a:t>MDM</a:t>
            </a:r>
          </a:p>
        </p:txBody>
      </p:sp>
      <p:sp>
        <p:nvSpPr>
          <p:cNvPr id="634" name="门户入口"/>
          <p:cNvSpPr/>
          <p:nvPr/>
        </p:nvSpPr>
        <p:spPr>
          <a:xfrm>
            <a:off x="3223477" y="3905414"/>
            <a:ext cx="900279"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3">
                    <a:hueOff val="-333989"/>
                    <a:satOff val="3917"/>
                    <a:lumOff val="-6666"/>
                  </a:schemeClr>
                </a:solidFill>
              </a:defRPr>
            </a:lvl1pPr>
          </a:lstStyle>
          <a:p>
            <a:r>
              <a:rPr sz="1400">
                <a:solidFill>
                  <a:srgbClr val="FFC000"/>
                </a:solidFill>
                <a:latin typeface="SimHei" charset="-122"/>
                <a:ea typeface="SimHei" charset="-122"/>
                <a:cs typeface="SimHei" charset="-122"/>
              </a:rPr>
              <a:t>门户入口</a:t>
            </a:r>
          </a:p>
        </p:txBody>
      </p:sp>
      <p:sp>
        <p:nvSpPr>
          <p:cNvPr id="635" name="音视会议"/>
          <p:cNvSpPr/>
          <p:nvPr/>
        </p:nvSpPr>
        <p:spPr>
          <a:xfrm>
            <a:off x="2315783" y="4710655"/>
            <a:ext cx="904128"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C000"/>
                </a:solidFill>
                <a:latin typeface="SimHei" charset="-122"/>
                <a:ea typeface="SimHei" charset="-122"/>
                <a:cs typeface="SimHei" charset="-122"/>
              </a:rPr>
              <a:t>音视会议</a:t>
            </a:r>
          </a:p>
        </p:txBody>
      </p:sp>
      <p:sp>
        <p:nvSpPr>
          <p:cNvPr id="636" name="安全加固"/>
          <p:cNvSpPr/>
          <p:nvPr/>
        </p:nvSpPr>
        <p:spPr>
          <a:xfrm>
            <a:off x="7556280" y="3858662"/>
            <a:ext cx="888980"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0000"/>
                </a:solidFill>
                <a:latin typeface="SimHei" charset="-122"/>
                <a:ea typeface="SimHei" charset="-122"/>
                <a:cs typeface="SimHei" charset="-122"/>
              </a:rPr>
              <a:t>安全加固</a:t>
            </a:r>
          </a:p>
        </p:txBody>
      </p:sp>
      <p:sp>
        <p:nvSpPr>
          <p:cNvPr id="637" name="企业杀毒"/>
          <p:cNvSpPr/>
          <p:nvPr/>
        </p:nvSpPr>
        <p:spPr>
          <a:xfrm>
            <a:off x="6647580" y="4135401"/>
            <a:ext cx="905131"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0000"/>
                </a:solidFill>
                <a:latin typeface="SimHei" charset="-122"/>
                <a:ea typeface="SimHei" charset="-122"/>
                <a:cs typeface="SimHei" charset="-122"/>
              </a:rPr>
              <a:t>企业杀毒</a:t>
            </a:r>
          </a:p>
        </p:txBody>
      </p:sp>
      <p:sp>
        <p:nvSpPr>
          <p:cNvPr id="638" name="应用生命周期"/>
          <p:cNvSpPr/>
          <p:nvPr/>
        </p:nvSpPr>
        <p:spPr>
          <a:xfrm>
            <a:off x="4490877" y="3603383"/>
            <a:ext cx="849112"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900" dirty="0">
                <a:solidFill>
                  <a:srgbClr val="00B050"/>
                </a:solidFill>
                <a:latin typeface="SimHei" charset="-122"/>
                <a:ea typeface="SimHei" charset="-122"/>
                <a:cs typeface="SimHei" charset="-122"/>
              </a:rPr>
              <a:t>应用生命周期</a:t>
            </a:r>
          </a:p>
        </p:txBody>
      </p:sp>
      <p:sp>
        <p:nvSpPr>
          <p:cNvPr id="639" name="应用分发"/>
          <p:cNvSpPr/>
          <p:nvPr/>
        </p:nvSpPr>
        <p:spPr>
          <a:xfrm>
            <a:off x="5357807" y="3824481"/>
            <a:ext cx="887035"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应用分发</a:t>
            </a:r>
          </a:p>
        </p:txBody>
      </p:sp>
      <p:sp>
        <p:nvSpPr>
          <p:cNvPr id="640" name="应用升级"/>
          <p:cNvSpPr/>
          <p:nvPr/>
        </p:nvSpPr>
        <p:spPr>
          <a:xfrm>
            <a:off x="4488812" y="4138491"/>
            <a:ext cx="849114"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应用升级</a:t>
            </a:r>
          </a:p>
        </p:txBody>
      </p:sp>
      <p:sp>
        <p:nvSpPr>
          <p:cNvPr id="641" name="静默更新"/>
          <p:cNvSpPr/>
          <p:nvPr/>
        </p:nvSpPr>
        <p:spPr>
          <a:xfrm>
            <a:off x="5357807" y="4366601"/>
            <a:ext cx="887035"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静默更新</a:t>
            </a:r>
          </a:p>
        </p:txBody>
      </p:sp>
      <p:sp>
        <p:nvSpPr>
          <p:cNvPr id="642" name="OpenAPI"/>
          <p:cNvSpPr/>
          <p:nvPr/>
        </p:nvSpPr>
        <p:spPr>
          <a:xfrm>
            <a:off x="2441973" y="3650862"/>
            <a:ext cx="777938"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3">
                    <a:hueOff val="-333989"/>
                    <a:satOff val="3917"/>
                    <a:lumOff val="-6666"/>
                  </a:schemeClr>
                </a:solidFill>
              </a:defRPr>
            </a:lvl1pPr>
          </a:lstStyle>
          <a:p>
            <a:r>
              <a:rPr sz="1400">
                <a:solidFill>
                  <a:srgbClr val="FFC000"/>
                </a:solidFill>
                <a:latin typeface="SimHei" charset="-122"/>
                <a:ea typeface="SimHei" charset="-122"/>
                <a:cs typeface="SimHei" charset="-122"/>
              </a:rPr>
              <a:t>OpenAPI</a:t>
            </a:r>
          </a:p>
        </p:txBody>
      </p:sp>
      <p:sp>
        <p:nvSpPr>
          <p:cNvPr id="643" name="应用商店"/>
          <p:cNvSpPr/>
          <p:nvPr/>
        </p:nvSpPr>
        <p:spPr>
          <a:xfrm>
            <a:off x="3223477" y="4413353"/>
            <a:ext cx="900279"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3">
                    <a:hueOff val="-333989"/>
                    <a:satOff val="3917"/>
                    <a:lumOff val="-6666"/>
                  </a:schemeClr>
                </a:solidFill>
              </a:defRPr>
            </a:lvl1pPr>
          </a:lstStyle>
          <a:p>
            <a:r>
              <a:rPr sz="1400">
                <a:solidFill>
                  <a:srgbClr val="FFC000"/>
                </a:solidFill>
                <a:latin typeface="SimHei" charset="-122"/>
                <a:ea typeface="SimHei" charset="-122"/>
                <a:cs typeface="SimHei" charset="-122"/>
              </a:rPr>
              <a:t>应用商店</a:t>
            </a:r>
          </a:p>
        </p:txBody>
      </p:sp>
      <p:sp>
        <p:nvSpPr>
          <p:cNvPr id="644" name="行为统计"/>
          <p:cNvSpPr/>
          <p:nvPr/>
        </p:nvSpPr>
        <p:spPr>
          <a:xfrm>
            <a:off x="4490877" y="4666993"/>
            <a:ext cx="849112"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行为统计</a:t>
            </a:r>
          </a:p>
        </p:txBody>
      </p:sp>
      <p:sp>
        <p:nvSpPr>
          <p:cNvPr id="645" name="办公轻应用"/>
          <p:cNvSpPr/>
          <p:nvPr/>
        </p:nvSpPr>
        <p:spPr>
          <a:xfrm>
            <a:off x="3225544" y="4938418"/>
            <a:ext cx="1049598"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C000"/>
                </a:solidFill>
                <a:latin typeface="SimHei" charset="-122"/>
                <a:ea typeface="SimHei" charset="-122"/>
                <a:cs typeface="SimHei" charset="-122"/>
              </a:rPr>
              <a:t>办公轻应用</a:t>
            </a:r>
          </a:p>
        </p:txBody>
      </p:sp>
      <p:sp>
        <p:nvSpPr>
          <p:cNvPr id="646" name="分级分权"/>
          <p:cNvSpPr/>
          <p:nvPr/>
        </p:nvSpPr>
        <p:spPr>
          <a:xfrm>
            <a:off x="5363160" y="4908722"/>
            <a:ext cx="887035"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dirty="0">
                <a:solidFill>
                  <a:srgbClr val="00B050"/>
                </a:solidFill>
                <a:latin typeface="SimHei" charset="-122"/>
                <a:ea typeface="SimHei" charset="-122"/>
                <a:cs typeface="SimHei" charset="-122"/>
              </a:rPr>
              <a:t>分级分权</a:t>
            </a:r>
          </a:p>
        </p:txBody>
      </p:sp>
      <p:sp>
        <p:nvSpPr>
          <p:cNvPr id="647" name="文件存储"/>
          <p:cNvSpPr/>
          <p:nvPr/>
        </p:nvSpPr>
        <p:spPr>
          <a:xfrm>
            <a:off x="4490877" y="5200813"/>
            <a:ext cx="849112"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文件存储</a:t>
            </a:r>
          </a:p>
        </p:txBody>
      </p:sp>
      <p:sp>
        <p:nvSpPr>
          <p:cNvPr id="648" name="通知消息"/>
          <p:cNvSpPr/>
          <p:nvPr/>
        </p:nvSpPr>
        <p:spPr>
          <a:xfrm>
            <a:off x="5363160" y="5386859"/>
            <a:ext cx="887035" cy="321164"/>
          </a:xfrm>
          <a:prstGeom prst="roundRect">
            <a:avLst>
              <a:gd name="adj" fmla="val 50000"/>
            </a:avLst>
          </a:prstGeom>
          <a:solidFill>
            <a:srgbClr val="FFFFFF"/>
          </a:solidFill>
          <a:ln w="25400">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2"/>
                </a:solidFill>
              </a:defRPr>
            </a:lvl1pPr>
          </a:lstStyle>
          <a:p>
            <a:r>
              <a:rPr sz="1400">
                <a:solidFill>
                  <a:srgbClr val="00B050"/>
                </a:solidFill>
                <a:latin typeface="SimHei" charset="-122"/>
                <a:ea typeface="SimHei" charset="-122"/>
                <a:cs typeface="SimHei" charset="-122"/>
              </a:rPr>
              <a:t>通知消息</a:t>
            </a:r>
          </a:p>
        </p:txBody>
      </p:sp>
      <p:sp>
        <p:nvSpPr>
          <p:cNvPr id="649" name="安全…"/>
          <p:cNvSpPr/>
          <p:nvPr/>
        </p:nvSpPr>
        <p:spPr>
          <a:xfrm>
            <a:off x="7556280" y="4366601"/>
            <a:ext cx="604309"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p>
            <a:pPr defTabSz="219075">
              <a:defRPr sz="1800">
                <a:solidFill>
                  <a:srgbClr val="53585F"/>
                </a:solidFill>
              </a:defRPr>
            </a:pPr>
            <a:r>
              <a:rPr sz="1000">
                <a:solidFill>
                  <a:srgbClr val="FF0000"/>
                </a:solidFill>
                <a:latin typeface="SimHei" charset="-122"/>
                <a:ea typeface="SimHei" charset="-122"/>
                <a:cs typeface="SimHei" charset="-122"/>
              </a:rPr>
              <a:t>安全</a:t>
            </a:r>
          </a:p>
          <a:p>
            <a:pPr defTabSz="219075">
              <a:defRPr sz="1800">
                <a:solidFill>
                  <a:srgbClr val="53585F"/>
                </a:solidFill>
              </a:defRPr>
            </a:pPr>
            <a:r>
              <a:rPr sz="1000">
                <a:solidFill>
                  <a:srgbClr val="FF0000"/>
                </a:solidFill>
                <a:latin typeface="SimHei" charset="-122"/>
                <a:ea typeface="SimHei" charset="-122"/>
                <a:cs typeface="SimHei" charset="-122"/>
              </a:rPr>
              <a:t>Proxy</a:t>
            </a:r>
          </a:p>
        </p:txBody>
      </p:sp>
      <p:sp>
        <p:nvSpPr>
          <p:cNvPr id="650" name="IM"/>
          <p:cNvSpPr/>
          <p:nvPr/>
        </p:nvSpPr>
        <p:spPr>
          <a:xfrm>
            <a:off x="2697507" y="4182153"/>
            <a:ext cx="522403"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C000"/>
                </a:solidFill>
                <a:latin typeface="SimHei" charset="-122"/>
                <a:ea typeface="SimHei" charset="-122"/>
                <a:cs typeface="SimHei" charset="-122"/>
              </a:rPr>
              <a:t>IM</a:t>
            </a:r>
          </a:p>
        </p:txBody>
      </p:sp>
      <p:sp>
        <p:nvSpPr>
          <p:cNvPr id="651" name="移动BI"/>
          <p:cNvSpPr/>
          <p:nvPr/>
        </p:nvSpPr>
        <p:spPr>
          <a:xfrm>
            <a:off x="2699571" y="5206790"/>
            <a:ext cx="520339"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lang="zh-CN" altLang="en-US" sz="1400" dirty="0" smtClean="0">
                <a:solidFill>
                  <a:srgbClr val="FFC000"/>
                </a:solidFill>
                <a:latin typeface="SimHei" charset="-122"/>
                <a:ea typeface="SimHei" charset="-122"/>
                <a:cs typeface="SimHei" charset="-122"/>
              </a:rPr>
              <a:t>邮件</a:t>
            </a:r>
            <a:endParaRPr sz="1400" dirty="0">
              <a:solidFill>
                <a:srgbClr val="FFC000"/>
              </a:solidFill>
              <a:latin typeface="SimHei" charset="-122"/>
              <a:ea typeface="SimHei" charset="-122"/>
              <a:cs typeface="SimHei" charset="-122"/>
            </a:endParaRPr>
          </a:p>
        </p:txBody>
      </p:sp>
      <p:sp>
        <p:nvSpPr>
          <p:cNvPr id="652" name="第三方应用"/>
          <p:cNvSpPr/>
          <p:nvPr/>
        </p:nvSpPr>
        <p:spPr>
          <a:xfrm>
            <a:off x="3228831" y="5429231"/>
            <a:ext cx="894925" cy="321164"/>
          </a:xfrm>
          <a:prstGeom prst="roundRect">
            <a:avLst>
              <a:gd name="adj" fmla="val 50000"/>
            </a:avLst>
          </a:prstGeom>
          <a:solidFill>
            <a:srgbClr val="FFFFFF"/>
          </a:solidFill>
          <a:ln w="25400">
            <a:solidFill>
              <a:schemeClr val="accent3">
                <a:satOff val="18648"/>
                <a:lumOff val="5971"/>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lang="zh-CN" altLang="en-US" sz="1400" dirty="0" smtClean="0">
                <a:solidFill>
                  <a:srgbClr val="FFC000"/>
                </a:solidFill>
                <a:latin typeface="SimHei" charset="-122"/>
                <a:ea typeface="SimHei" charset="-122"/>
                <a:cs typeface="SimHei" charset="-122"/>
              </a:rPr>
              <a:t>混合</a:t>
            </a:r>
            <a:r>
              <a:rPr sz="1400" dirty="0" smtClean="0">
                <a:solidFill>
                  <a:srgbClr val="FFC000"/>
                </a:solidFill>
                <a:latin typeface="SimHei" charset="-122"/>
                <a:ea typeface="SimHei" charset="-122"/>
                <a:cs typeface="SimHei" charset="-122"/>
              </a:rPr>
              <a:t>应用</a:t>
            </a:r>
            <a:endParaRPr sz="1400" dirty="0">
              <a:solidFill>
                <a:srgbClr val="FFC000"/>
              </a:solidFill>
              <a:latin typeface="SimHei" charset="-122"/>
              <a:ea typeface="SimHei" charset="-122"/>
              <a:cs typeface="SimHei" charset="-122"/>
            </a:endParaRPr>
          </a:p>
        </p:txBody>
      </p:sp>
      <p:sp>
        <p:nvSpPr>
          <p:cNvPr id="653" name="本地密码"/>
          <p:cNvSpPr/>
          <p:nvPr/>
        </p:nvSpPr>
        <p:spPr>
          <a:xfrm>
            <a:off x="6647580" y="4672690"/>
            <a:ext cx="905131"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5"/>
                </a:solidFill>
              </a:defRPr>
            </a:lvl1pPr>
          </a:lstStyle>
          <a:p>
            <a:r>
              <a:rPr sz="1400">
                <a:solidFill>
                  <a:srgbClr val="FF0000"/>
                </a:solidFill>
                <a:latin typeface="SimHei" charset="-122"/>
                <a:ea typeface="SimHei" charset="-122"/>
                <a:cs typeface="SimHei" charset="-122"/>
              </a:rPr>
              <a:t>本地密码</a:t>
            </a:r>
          </a:p>
        </p:txBody>
      </p:sp>
      <p:sp>
        <p:nvSpPr>
          <p:cNvPr id="654" name="CA"/>
          <p:cNvSpPr/>
          <p:nvPr/>
        </p:nvSpPr>
        <p:spPr>
          <a:xfrm>
            <a:off x="7556280" y="4908722"/>
            <a:ext cx="520339"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0000"/>
                </a:solidFill>
                <a:latin typeface="SimHei" charset="-122"/>
                <a:ea typeface="SimHei" charset="-122"/>
                <a:cs typeface="SimHei" charset="-122"/>
              </a:rPr>
              <a:t>CA</a:t>
            </a:r>
          </a:p>
        </p:txBody>
      </p:sp>
      <p:sp>
        <p:nvSpPr>
          <p:cNvPr id="655" name="数据加密"/>
          <p:cNvSpPr/>
          <p:nvPr/>
        </p:nvSpPr>
        <p:spPr>
          <a:xfrm>
            <a:off x="6647580" y="5138708"/>
            <a:ext cx="910485"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chemeClr val="accent5"/>
                </a:solidFill>
              </a:defRPr>
            </a:lvl1pPr>
          </a:lstStyle>
          <a:p>
            <a:r>
              <a:rPr sz="1400">
                <a:solidFill>
                  <a:srgbClr val="FF0000"/>
                </a:solidFill>
                <a:latin typeface="SimHei" charset="-122"/>
                <a:ea typeface="SimHei" charset="-122"/>
                <a:cs typeface="SimHei" charset="-122"/>
              </a:rPr>
              <a:t>数据加密</a:t>
            </a:r>
          </a:p>
        </p:txBody>
      </p:sp>
      <p:sp>
        <p:nvSpPr>
          <p:cNvPr id="656" name="VPN"/>
          <p:cNvSpPr/>
          <p:nvPr/>
        </p:nvSpPr>
        <p:spPr>
          <a:xfrm>
            <a:off x="7566985" y="5386859"/>
            <a:ext cx="520339" cy="321164"/>
          </a:xfrm>
          <a:prstGeom prst="roundRect">
            <a:avLst>
              <a:gd name="adj" fmla="val 50000"/>
            </a:avLst>
          </a:prstGeom>
          <a:solidFill>
            <a:srgbClr val="FFFFFF"/>
          </a:solidFill>
          <a:ln w="25400">
            <a:solidFill>
              <a:schemeClr val="accent5">
                <a:hueOff val="-444211"/>
                <a:satOff val="-14915"/>
                <a:lumOff val="22857"/>
              </a:schemeClr>
            </a:solidFill>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1800">
                <a:solidFill>
                  <a:srgbClr val="53585F"/>
                </a:solidFill>
              </a:defRPr>
            </a:lvl1pPr>
          </a:lstStyle>
          <a:p>
            <a:r>
              <a:rPr sz="1400">
                <a:solidFill>
                  <a:srgbClr val="FF0000"/>
                </a:solidFill>
                <a:latin typeface="SimHei" charset="-122"/>
                <a:ea typeface="SimHei" charset="-122"/>
                <a:cs typeface="SimHei" charset="-122"/>
              </a:rPr>
              <a:t>VPN</a:t>
            </a:r>
          </a:p>
        </p:txBody>
      </p:sp>
      <p:grpSp>
        <p:nvGrpSpPr>
          <p:cNvPr id="661" name="成组"/>
          <p:cNvGrpSpPr/>
          <p:nvPr/>
        </p:nvGrpSpPr>
        <p:grpSpPr>
          <a:xfrm>
            <a:off x="7207906" y="2549703"/>
            <a:ext cx="718158" cy="806745"/>
            <a:chOff x="33307" y="0"/>
            <a:chExt cx="1915086" cy="2151318"/>
          </a:xfrm>
        </p:grpSpPr>
        <p:pic>
          <p:nvPicPr>
            <p:cNvPr id="657" name="image37.png" descr="image37.png"/>
            <p:cNvPicPr>
              <a:picLocks noChangeAspect="1"/>
            </p:cNvPicPr>
            <p:nvPr/>
          </p:nvPicPr>
          <p:blipFill>
            <a:blip r:embed="rId2">
              <a:extLst/>
            </a:blip>
            <a:stretch>
              <a:fillRect/>
            </a:stretch>
          </p:blipFill>
          <p:spPr>
            <a:xfrm>
              <a:off x="476497" y="413864"/>
              <a:ext cx="623528" cy="629197"/>
            </a:xfrm>
            <a:prstGeom prst="rect">
              <a:avLst/>
            </a:prstGeom>
            <a:ln w="12700" cap="flat">
              <a:noFill/>
              <a:miter lim="400000"/>
            </a:ln>
            <a:effectLst/>
          </p:spPr>
        </p:pic>
        <p:sp>
          <p:nvSpPr>
            <p:cNvPr id="658" name="圆形"/>
            <p:cNvSpPr/>
            <p:nvPr/>
          </p:nvSpPr>
          <p:spPr>
            <a:xfrm>
              <a:off x="123687" y="0"/>
              <a:ext cx="1667712" cy="1667712"/>
            </a:xfrm>
            <a:prstGeom prst="ellipse">
              <a:avLst/>
            </a:prstGeom>
            <a:noFill/>
            <a:ln w="12700" cap="flat">
              <a:solidFill>
                <a:schemeClr val="accent5"/>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800">
                <a:solidFill>
                  <a:srgbClr val="FF0000"/>
                </a:solidFill>
                <a:latin typeface="SimHei" charset="-122"/>
                <a:ea typeface="SimHei" charset="-122"/>
                <a:cs typeface="SimHei" charset="-122"/>
              </a:endParaRPr>
            </a:p>
          </p:txBody>
        </p:sp>
        <p:sp>
          <p:nvSpPr>
            <p:cNvPr id="659" name="安全"/>
            <p:cNvSpPr txBox="1"/>
            <p:nvPr/>
          </p:nvSpPr>
          <p:spPr>
            <a:xfrm>
              <a:off x="33307" y="1538489"/>
              <a:ext cx="1915086" cy="612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800">
                  <a:solidFill>
                    <a:srgbClr val="FF0000"/>
                  </a:solidFill>
                  <a:latin typeface="SimHei" charset="-122"/>
                  <a:ea typeface="SimHei" charset="-122"/>
                  <a:cs typeface="SimHei" charset="-122"/>
                </a:rPr>
                <a:t>安全</a:t>
              </a:r>
            </a:p>
          </p:txBody>
        </p:sp>
        <p:pic>
          <p:nvPicPr>
            <p:cNvPr id="660" name="shield.png" descr="shield.png"/>
            <p:cNvPicPr>
              <a:picLocks noChangeAspect="1"/>
            </p:cNvPicPr>
            <p:nvPr/>
          </p:nvPicPr>
          <p:blipFill>
            <a:blip r:embed="rId3">
              <a:extLst/>
            </a:blip>
            <a:stretch>
              <a:fillRect/>
            </a:stretch>
          </p:blipFill>
          <p:spPr>
            <a:xfrm>
              <a:off x="664467" y="500379"/>
              <a:ext cx="951596" cy="951596"/>
            </a:xfrm>
            <a:prstGeom prst="rect">
              <a:avLst/>
            </a:prstGeom>
            <a:ln w="12700" cap="flat">
              <a:noFill/>
              <a:miter lim="400000"/>
            </a:ln>
            <a:effectLst/>
          </p:spPr>
        </p:pic>
      </p:grpSp>
      <p:pic>
        <p:nvPicPr>
          <p:cNvPr id="662" name="AppNest+2.png" descr="AppNest+2.png"/>
          <p:cNvPicPr>
            <a:picLocks noChangeAspect="1"/>
          </p:cNvPicPr>
          <p:nvPr/>
        </p:nvPicPr>
        <p:blipFill>
          <a:blip r:embed="rId4">
            <a:extLst/>
          </a:blip>
          <a:srcRect l="262" r="262"/>
          <a:stretch>
            <a:fillRect/>
          </a:stretch>
        </p:blipFill>
        <p:spPr>
          <a:xfrm>
            <a:off x="4159014" y="1114969"/>
            <a:ext cx="529764" cy="53256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17</a:t>
            </a:fld>
            <a:endParaRPr>
              <a:latin typeface="SimHei" charset="-122"/>
              <a:ea typeface="SimHei" charset="-122"/>
              <a:cs typeface="SimHei" charset="-122"/>
            </a:endParaRPr>
          </a:p>
        </p:txBody>
      </p:sp>
      <p:sp>
        <p:nvSpPr>
          <p:cNvPr id="665" name="Shape 75"/>
          <p:cNvSpPr txBox="1">
            <a:spLocks noGrp="1"/>
          </p:cNvSpPr>
          <p:nvPr>
            <p:ph type="title"/>
          </p:nvPr>
        </p:nvSpPr>
        <p:spPr>
          <a:xfrm>
            <a:off x="268583" y="125004"/>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a:latin typeface="SimHei" charset="-122"/>
                <a:ea typeface="SimHei" charset="-122"/>
                <a:cs typeface="SimHei" charset="-122"/>
              </a:rPr>
              <a:t>客户端首页</a:t>
            </a:r>
          </a:p>
        </p:txBody>
      </p:sp>
      <p:grpSp>
        <p:nvGrpSpPr>
          <p:cNvPr id="668" name="成组"/>
          <p:cNvGrpSpPr/>
          <p:nvPr/>
        </p:nvGrpSpPr>
        <p:grpSpPr>
          <a:xfrm>
            <a:off x="6433854" y="1666434"/>
            <a:ext cx="1963449" cy="3978353"/>
            <a:chOff x="0" y="0"/>
            <a:chExt cx="5235863" cy="10608940"/>
          </a:xfrm>
        </p:grpSpPr>
        <p:pic>
          <p:nvPicPr>
            <p:cNvPr id="666" name="pasted-image.pdf" descr="pasted-image.pdf"/>
            <p:cNvPicPr>
              <a:picLocks noChangeAspect="1"/>
            </p:cNvPicPr>
            <p:nvPr/>
          </p:nvPicPr>
          <p:blipFill>
            <a:blip r:embed="rId2">
              <a:extLst/>
            </a:blip>
            <a:stretch>
              <a:fillRect/>
            </a:stretch>
          </p:blipFill>
          <p:spPr>
            <a:xfrm>
              <a:off x="0" y="0"/>
              <a:ext cx="5235864" cy="10608941"/>
            </a:xfrm>
            <a:prstGeom prst="rect">
              <a:avLst/>
            </a:prstGeom>
            <a:ln w="12700" cap="flat">
              <a:noFill/>
              <a:miter lim="400000"/>
            </a:ln>
            <a:effectLst/>
          </p:spPr>
        </p:pic>
        <p:pic>
          <p:nvPicPr>
            <p:cNvPr id="667" name="首页.png" descr="首页.png"/>
            <p:cNvPicPr>
              <a:picLocks noChangeAspect="1"/>
            </p:cNvPicPr>
            <p:nvPr/>
          </p:nvPicPr>
          <p:blipFill>
            <a:blip r:embed="rId3">
              <a:extLst/>
            </a:blip>
            <a:stretch>
              <a:fillRect/>
            </a:stretch>
          </p:blipFill>
          <p:spPr>
            <a:xfrm>
              <a:off x="311693" y="1202440"/>
              <a:ext cx="4673782" cy="8313099"/>
            </a:xfrm>
            <a:prstGeom prst="rect">
              <a:avLst/>
            </a:prstGeom>
            <a:ln w="12700" cap="flat">
              <a:noFill/>
              <a:miter lim="400000"/>
            </a:ln>
            <a:effectLst/>
          </p:spPr>
        </p:pic>
      </p:grpSp>
      <p:grpSp>
        <p:nvGrpSpPr>
          <p:cNvPr id="677" name="Group 1824"/>
          <p:cNvGrpSpPr/>
          <p:nvPr/>
        </p:nvGrpSpPr>
        <p:grpSpPr>
          <a:xfrm>
            <a:off x="-52214" y="1383345"/>
            <a:ext cx="6173222" cy="4544532"/>
            <a:chOff x="0" y="0"/>
            <a:chExt cx="16461924" cy="12118751"/>
          </a:xfrm>
        </p:grpSpPr>
        <p:sp>
          <p:nvSpPr>
            <p:cNvPr id="669" name="Shape 1816"/>
            <p:cNvSpPr/>
            <p:nvPr/>
          </p:nvSpPr>
          <p:spPr>
            <a:xfrm rot="10793782">
              <a:off x="6269187" y="7644"/>
              <a:ext cx="8455920" cy="4494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7014"/>
                  </a:lnTo>
                  <a:lnTo>
                    <a:pt x="12899" y="7014"/>
                  </a:lnTo>
                  <a:lnTo>
                    <a:pt x="12899" y="21600"/>
                  </a:lnTo>
                  <a:close/>
                </a:path>
              </a:pathLst>
            </a:custGeom>
            <a:solidFill>
              <a:srgbClr val="B7D61A"/>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0" name="Shape 1817"/>
            <p:cNvSpPr/>
            <p:nvPr/>
          </p:nvSpPr>
          <p:spPr>
            <a:xfrm rot="10793782">
              <a:off x="6231796" y="4500332"/>
              <a:ext cx="10225982" cy="1550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3679" y="21600"/>
                  </a:lnTo>
                  <a:close/>
                </a:path>
              </a:pathLst>
            </a:custGeom>
            <a:solidFill>
              <a:srgbClr val="44C2A5"/>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1" name="Shape 1818"/>
            <p:cNvSpPr/>
            <p:nvPr/>
          </p:nvSpPr>
          <p:spPr>
            <a:xfrm rot="10793782">
              <a:off x="6234548" y="6022014"/>
              <a:ext cx="10225983" cy="1550395"/>
            </a:xfrm>
            <a:custGeom>
              <a:avLst/>
              <a:gdLst/>
              <a:ahLst/>
              <a:cxnLst>
                <a:cxn ang="0">
                  <a:pos x="wd2" y="hd2"/>
                </a:cxn>
                <a:cxn ang="5400000">
                  <a:pos x="wd2" y="hd2"/>
                </a:cxn>
                <a:cxn ang="10800000">
                  <a:pos x="wd2" y="hd2"/>
                </a:cxn>
                <a:cxn ang="16200000">
                  <a:pos x="wd2" y="hd2"/>
                </a:cxn>
              </a:cxnLst>
              <a:rect l="0" t="0" r="r" b="b"/>
              <a:pathLst>
                <a:path w="21600" h="21600" extrusionOk="0">
                  <a:moveTo>
                    <a:pt x="3645" y="0"/>
                  </a:moveTo>
                  <a:lnTo>
                    <a:pt x="21600" y="0"/>
                  </a:lnTo>
                  <a:lnTo>
                    <a:pt x="21600" y="21600"/>
                  </a:lnTo>
                  <a:lnTo>
                    <a:pt x="34" y="21600"/>
                  </a:lnTo>
                  <a:lnTo>
                    <a:pt x="0" y="21399"/>
                  </a:lnTo>
                  <a:close/>
                </a:path>
              </a:pathLst>
            </a:custGeom>
            <a:solidFill>
              <a:srgbClr val="49ABC2"/>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2" name="Shape 1819"/>
            <p:cNvSpPr/>
            <p:nvPr/>
          </p:nvSpPr>
          <p:spPr>
            <a:xfrm rot="10793782">
              <a:off x="6240057" y="7577442"/>
              <a:ext cx="8500196" cy="4533626"/>
            </a:xfrm>
            <a:custGeom>
              <a:avLst/>
              <a:gdLst/>
              <a:ahLst/>
              <a:cxnLst>
                <a:cxn ang="0">
                  <a:pos x="wd2" y="hd2"/>
                </a:cxn>
                <a:cxn ang="5400000">
                  <a:pos x="wd2" y="hd2"/>
                </a:cxn>
                <a:cxn ang="10800000">
                  <a:pos x="wd2" y="hd2"/>
                </a:cxn>
                <a:cxn ang="16200000">
                  <a:pos x="wd2" y="hd2"/>
                </a:cxn>
              </a:cxnLst>
              <a:rect l="0" t="0" r="r" b="b"/>
              <a:pathLst>
                <a:path w="21600" h="21600" extrusionOk="0">
                  <a:moveTo>
                    <a:pt x="12944" y="0"/>
                  </a:moveTo>
                  <a:lnTo>
                    <a:pt x="12944" y="14459"/>
                  </a:lnTo>
                  <a:lnTo>
                    <a:pt x="21600" y="14459"/>
                  </a:lnTo>
                  <a:lnTo>
                    <a:pt x="21600" y="21600"/>
                  </a:lnTo>
                  <a:lnTo>
                    <a:pt x="0" y="21600"/>
                  </a:lnTo>
                  <a:close/>
                </a:path>
              </a:pathLst>
            </a:custGeom>
            <a:solidFill>
              <a:srgbClr val="0A7EB7"/>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3" name="Shape 1820"/>
            <p:cNvSpPr/>
            <p:nvPr/>
          </p:nvSpPr>
          <p:spPr>
            <a:xfrm rot="10793782">
              <a:off x="59823" y="7576412"/>
              <a:ext cx="6184987" cy="3623282"/>
            </a:xfrm>
            <a:custGeom>
              <a:avLst/>
              <a:gdLst/>
              <a:ahLst/>
              <a:cxnLst>
                <a:cxn ang="0">
                  <a:pos x="wd2" y="hd2"/>
                </a:cxn>
                <a:cxn ang="5400000">
                  <a:pos x="wd2" y="hd2"/>
                </a:cxn>
                <a:cxn ang="10800000">
                  <a:pos x="wd2" y="hd2"/>
                </a:cxn>
                <a:cxn ang="16200000">
                  <a:pos x="wd2" y="hd2"/>
                </a:cxn>
              </a:cxnLst>
              <a:rect l="0" t="0" r="r" b="b"/>
              <a:pathLst>
                <a:path w="21595" h="21600" extrusionOk="0">
                  <a:moveTo>
                    <a:pt x="1" y="12615"/>
                  </a:moveTo>
                  <a:lnTo>
                    <a:pt x="21595" y="0"/>
                  </a:lnTo>
                  <a:cubicBezTo>
                    <a:pt x="21582" y="7200"/>
                    <a:pt x="21570" y="10883"/>
                    <a:pt x="21557" y="18083"/>
                  </a:cubicBezTo>
                  <a:lnTo>
                    <a:pt x="20" y="21600"/>
                  </a:lnTo>
                  <a:cubicBezTo>
                    <a:pt x="26" y="18605"/>
                    <a:pt x="-5" y="15610"/>
                    <a:pt x="1" y="12615"/>
                  </a:cubicBezTo>
                  <a:close/>
                </a:path>
              </a:pathLst>
            </a:custGeom>
            <a:solidFill>
              <a:srgbClr val="075F89"/>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4" name="Shape 1821"/>
            <p:cNvSpPr/>
            <p:nvPr/>
          </p:nvSpPr>
          <p:spPr>
            <a:xfrm rot="10793782">
              <a:off x="55717" y="6036799"/>
              <a:ext cx="6239860" cy="2160010"/>
            </a:xfrm>
            <a:custGeom>
              <a:avLst/>
              <a:gdLst/>
              <a:ahLst/>
              <a:cxnLst>
                <a:cxn ang="0">
                  <a:pos x="wd2" y="hd2"/>
                </a:cxn>
                <a:cxn ang="5400000">
                  <a:pos x="wd2" y="hd2"/>
                </a:cxn>
                <a:cxn ang="10800000">
                  <a:pos x="wd2" y="hd2"/>
                </a:cxn>
                <a:cxn ang="16200000">
                  <a:pos x="wd2" y="hd2"/>
                </a:cxn>
              </a:cxnLst>
              <a:rect l="0" t="0" r="r" b="b"/>
              <a:pathLst>
                <a:path w="21600" h="21600" extrusionOk="0">
                  <a:moveTo>
                    <a:pt x="0" y="5993"/>
                  </a:moveTo>
                  <a:lnTo>
                    <a:pt x="21600" y="0"/>
                  </a:lnTo>
                  <a:cubicBezTo>
                    <a:pt x="21588" y="7200"/>
                    <a:pt x="21575" y="14400"/>
                    <a:pt x="21563" y="21600"/>
                  </a:cubicBezTo>
                  <a:lnTo>
                    <a:pt x="0" y="21600"/>
                  </a:lnTo>
                  <a:lnTo>
                    <a:pt x="0" y="5993"/>
                  </a:lnTo>
                  <a:close/>
                </a:path>
              </a:pathLst>
            </a:custGeom>
            <a:solidFill>
              <a:srgbClr val="328396"/>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5" name="Shape 1822"/>
            <p:cNvSpPr/>
            <p:nvPr/>
          </p:nvSpPr>
          <p:spPr>
            <a:xfrm rot="10793782">
              <a:off x="2059" y="3753910"/>
              <a:ext cx="6271893" cy="2282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00" y="21600"/>
                  </a:lnTo>
                  <a:lnTo>
                    <a:pt x="0" y="14744"/>
                  </a:lnTo>
                  <a:lnTo>
                    <a:pt x="0" y="0"/>
                  </a:lnTo>
                  <a:close/>
                </a:path>
              </a:pathLst>
            </a:custGeom>
            <a:solidFill>
              <a:srgbClr val="30947D"/>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sp>
          <p:nvSpPr>
            <p:cNvPr id="676" name="Shape 1823"/>
            <p:cNvSpPr/>
            <p:nvPr/>
          </p:nvSpPr>
          <p:spPr>
            <a:xfrm rot="10793782">
              <a:off x="9086" y="1565558"/>
              <a:ext cx="6261511" cy="29496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099"/>
                  </a:lnTo>
                  <a:cubicBezTo>
                    <a:pt x="21596" y="10600"/>
                    <a:pt x="21592" y="16100"/>
                    <a:pt x="21588" y="21600"/>
                  </a:cubicBezTo>
                  <a:lnTo>
                    <a:pt x="0" y="10609"/>
                  </a:lnTo>
                  <a:lnTo>
                    <a:pt x="0" y="0"/>
                  </a:lnTo>
                  <a:close/>
                </a:path>
              </a:pathLst>
            </a:custGeom>
            <a:solidFill>
              <a:srgbClr val="89A113"/>
            </a:solidFill>
            <a:ln w="12700" cap="flat">
              <a:noFill/>
              <a:miter lim="400000"/>
              <a:tailEnd type="triangle" w="med" len="med"/>
            </a:ln>
            <a:effectLst/>
          </p:spPr>
          <p:txBody>
            <a:bodyPr wrap="square" lIns="19050" tIns="19050" rIns="19050" bIns="19050" numCol="1" anchor="ctr">
              <a:noAutofit/>
            </a:bodyPr>
            <a:lstStyle/>
            <a:p>
              <a:pPr defTabSz="342900">
                <a:defRPr sz="3600">
                  <a:latin typeface="Calibri"/>
                  <a:ea typeface="Calibri"/>
                  <a:cs typeface="Calibri"/>
                  <a:sym typeface="Calibri"/>
                </a:defRPr>
              </a:pPr>
              <a:endParaRPr sz="1350">
                <a:latin typeface="SimHei" charset="-122"/>
                <a:ea typeface="SimHei" charset="-122"/>
                <a:cs typeface="SimHei" charset="-122"/>
              </a:endParaRPr>
            </a:p>
          </p:txBody>
        </p:sp>
      </p:grpSp>
      <p:sp>
        <p:nvSpPr>
          <p:cNvPr id="678" name="Shape 1825"/>
          <p:cNvSpPr txBox="1"/>
          <p:nvPr/>
        </p:nvSpPr>
        <p:spPr>
          <a:xfrm>
            <a:off x="124312" y="2574783"/>
            <a:ext cx="904094"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可嵌入式服务</a:t>
            </a:r>
          </a:p>
        </p:txBody>
      </p:sp>
      <p:sp>
        <p:nvSpPr>
          <p:cNvPr id="679" name="Shape 1826"/>
          <p:cNvSpPr txBox="1"/>
          <p:nvPr/>
        </p:nvSpPr>
        <p:spPr>
          <a:xfrm>
            <a:off x="1248177" y="2719926"/>
            <a:ext cx="904094"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企业门户集成</a:t>
            </a:r>
          </a:p>
        </p:txBody>
      </p:sp>
      <p:sp>
        <p:nvSpPr>
          <p:cNvPr id="680" name="Shape 1827"/>
          <p:cNvSpPr txBox="1"/>
          <p:nvPr/>
        </p:nvSpPr>
        <p:spPr>
          <a:xfrm>
            <a:off x="196448" y="2267432"/>
            <a:ext cx="75982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跨平台体验</a:t>
            </a:r>
          </a:p>
        </p:txBody>
      </p:sp>
      <p:sp>
        <p:nvSpPr>
          <p:cNvPr id="681" name="Shape 1828"/>
          <p:cNvSpPr txBox="1"/>
          <p:nvPr/>
        </p:nvSpPr>
        <p:spPr>
          <a:xfrm>
            <a:off x="1135665" y="2454045"/>
            <a:ext cx="75982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企业级安全</a:t>
            </a:r>
          </a:p>
        </p:txBody>
      </p:sp>
      <p:sp>
        <p:nvSpPr>
          <p:cNvPr id="682" name="Shape 1829"/>
          <p:cNvSpPr txBox="1"/>
          <p:nvPr/>
        </p:nvSpPr>
        <p:spPr>
          <a:xfrm>
            <a:off x="3288014" y="3284322"/>
            <a:ext cx="788678" cy="26359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900">
                <a:solidFill>
                  <a:srgbClr val="FFFFFF"/>
                </a:solidFill>
                <a:latin typeface="冬青黑体简体中文 W6"/>
                <a:ea typeface="冬青黑体简体中文 W6"/>
                <a:cs typeface="冬青黑体简体中文 W6"/>
                <a:sym typeface="冬青黑体简体中文 W6"/>
              </a:defRPr>
            </a:lvl1pPr>
          </a:lstStyle>
          <a:p>
            <a:r>
              <a:rPr sz="1463">
                <a:latin typeface="SimHei" charset="-122"/>
                <a:ea typeface="SimHei" charset="-122"/>
                <a:cs typeface="SimHei" charset="-122"/>
              </a:rPr>
              <a:t>服务接口</a:t>
            </a:r>
          </a:p>
        </p:txBody>
      </p:sp>
      <p:sp>
        <p:nvSpPr>
          <p:cNvPr id="683" name="Shape 1830"/>
          <p:cNvSpPr txBox="1"/>
          <p:nvPr/>
        </p:nvSpPr>
        <p:spPr>
          <a:xfrm>
            <a:off x="124312" y="3221229"/>
            <a:ext cx="904094"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邮件系统集成</a:t>
            </a:r>
          </a:p>
        </p:txBody>
      </p:sp>
      <p:sp>
        <p:nvSpPr>
          <p:cNvPr id="684" name="Shape 1831"/>
          <p:cNvSpPr txBox="1"/>
          <p:nvPr/>
        </p:nvSpPr>
        <p:spPr>
          <a:xfrm>
            <a:off x="1204897" y="3102976"/>
            <a:ext cx="1048364"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第三方应用集成</a:t>
            </a:r>
          </a:p>
        </p:txBody>
      </p:sp>
      <p:sp>
        <p:nvSpPr>
          <p:cNvPr id="685" name="Shape 1832"/>
          <p:cNvSpPr txBox="1"/>
          <p:nvPr/>
        </p:nvSpPr>
        <p:spPr>
          <a:xfrm>
            <a:off x="1421302" y="3389050"/>
            <a:ext cx="61555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消息推送</a:t>
            </a:r>
          </a:p>
        </p:txBody>
      </p:sp>
      <p:sp>
        <p:nvSpPr>
          <p:cNvPr id="686" name="Shape 1833"/>
          <p:cNvSpPr txBox="1"/>
          <p:nvPr/>
        </p:nvSpPr>
        <p:spPr>
          <a:xfrm>
            <a:off x="3194238" y="2693925"/>
            <a:ext cx="976229" cy="26359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900">
                <a:solidFill>
                  <a:srgbClr val="FFFFFF"/>
                </a:solidFill>
                <a:latin typeface="冬青黑体简体中文 W6"/>
                <a:ea typeface="冬青黑体简体中文 W6"/>
                <a:cs typeface="冬青黑体简体中文 W6"/>
                <a:sym typeface="冬青黑体简体中文 W6"/>
              </a:defRPr>
            </a:lvl1pPr>
          </a:lstStyle>
          <a:p>
            <a:r>
              <a:rPr sz="1463">
                <a:latin typeface="SimHei" charset="-122"/>
                <a:ea typeface="SimHei" charset="-122"/>
                <a:cs typeface="SimHei" charset="-122"/>
              </a:rPr>
              <a:t>平台及策略</a:t>
            </a:r>
          </a:p>
        </p:txBody>
      </p:sp>
      <p:sp>
        <p:nvSpPr>
          <p:cNvPr id="687" name="Shape 1834"/>
          <p:cNvSpPr txBox="1"/>
          <p:nvPr/>
        </p:nvSpPr>
        <p:spPr>
          <a:xfrm>
            <a:off x="2819135" y="3798477"/>
            <a:ext cx="1726435" cy="26359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900">
                <a:solidFill>
                  <a:srgbClr val="FFFFFF"/>
                </a:solidFill>
                <a:latin typeface="冬青黑体简体中文 W6"/>
                <a:ea typeface="冬青黑体简体中文 W6"/>
                <a:cs typeface="冬青黑体简体中文 W6"/>
                <a:sym typeface="冬青黑体简体中文 W6"/>
              </a:defRPr>
            </a:lvl1pPr>
          </a:lstStyle>
          <a:p>
            <a:r>
              <a:rPr sz="1463">
                <a:latin typeface="SimHei" charset="-122"/>
                <a:ea typeface="SimHei" charset="-122"/>
                <a:cs typeface="SimHei" charset="-122"/>
              </a:rPr>
              <a:t>即时通讯和实时服务</a:t>
            </a:r>
          </a:p>
        </p:txBody>
      </p:sp>
      <p:sp>
        <p:nvSpPr>
          <p:cNvPr id="688" name="Shape 1835"/>
          <p:cNvSpPr txBox="1"/>
          <p:nvPr/>
        </p:nvSpPr>
        <p:spPr>
          <a:xfrm>
            <a:off x="2725359" y="4405939"/>
            <a:ext cx="1913987" cy="26359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900">
                <a:solidFill>
                  <a:srgbClr val="FFFFFF"/>
                </a:solidFill>
                <a:latin typeface="冬青黑体简体中文 W6"/>
                <a:ea typeface="冬青黑体简体中文 W6"/>
                <a:cs typeface="冬青黑体简体中文 W6"/>
                <a:sym typeface="冬青黑体简体中文 W6"/>
              </a:defRPr>
            </a:lvl1pPr>
          </a:lstStyle>
          <a:p>
            <a:r>
              <a:rPr sz="1463">
                <a:latin typeface="SimHei" charset="-122"/>
                <a:ea typeface="SimHei" charset="-122"/>
                <a:cs typeface="SimHei" charset="-122"/>
              </a:rPr>
              <a:t>非实时任务处理和数据</a:t>
            </a:r>
          </a:p>
        </p:txBody>
      </p:sp>
      <p:sp>
        <p:nvSpPr>
          <p:cNvPr id="689" name="Shape 1836"/>
          <p:cNvSpPr txBox="1"/>
          <p:nvPr/>
        </p:nvSpPr>
        <p:spPr>
          <a:xfrm>
            <a:off x="483157" y="3751907"/>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消息</a:t>
            </a:r>
          </a:p>
        </p:txBody>
      </p:sp>
      <p:sp>
        <p:nvSpPr>
          <p:cNvPr id="690" name="Shape 1837"/>
          <p:cNvSpPr txBox="1"/>
          <p:nvPr/>
        </p:nvSpPr>
        <p:spPr>
          <a:xfrm>
            <a:off x="952927" y="3749421"/>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语音</a:t>
            </a:r>
          </a:p>
        </p:txBody>
      </p:sp>
      <p:sp>
        <p:nvSpPr>
          <p:cNvPr id="691" name="Shape 1838"/>
          <p:cNvSpPr txBox="1"/>
          <p:nvPr/>
        </p:nvSpPr>
        <p:spPr>
          <a:xfrm>
            <a:off x="215550" y="3996512"/>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视频</a:t>
            </a:r>
          </a:p>
        </p:txBody>
      </p:sp>
      <p:sp>
        <p:nvSpPr>
          <p:cNvPr id="692" name="Shape 1839"/>
          <p:cNvSpPr txBox="1"/>
          <p:nvPr/>
        </p:nvSpPr>
        <p:spPr>
          <a:xfrm>
            <a:off x="1421302" y="3824478"/>
            <a:ext cx="61555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屏幕共享</a:t>
            </a:r>
          </a:p>
        </p:txBody>
      </p:sp>
      <p:sp>
        <p:nvSpPr>
          <p:cNvPr id="693" name="Shape 1840"/>
          <p:cNvSpPr txBox="1"/>
          <p:nvPr/>
        </p:nvSpPr>
        <p:spPr>
          <a:xfrm>
            <a:off x="980790" y="3996512"/>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录制</a:t>
            </a:r>
          </a:p>
        </p:txBody>
      </p:sp>
      <p:sp>
        <p:nvSpPr>
          <p:cNvPr id="694" name="Shape 1841"/>
          <p:cNvSpPr txBox="1"/>
          <p:nvPr/>
        </p:nvSpPr>
        <p:spPr>
          <a:xfrm>
            <a:off x="143851" y="4545981"/>
            <a:ext cx="61555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文档预览</a:t>
            </a:r>
          </a:p>
        </p:txBody>
      </p:sp>
      <p:sp>
        <p:nvSpPr>
          <p:cNvPr id="695" name="Shape 1842"/>
          <p:cNvSpPr txBox="1"/>
          <p:nvPr/>
        </p:nvSpPr>
        <p:spPr>
          <a:xfrm>
            <a:off x="268583" y="4850814"/>
            <a:ext cx="61555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用户中心</a:t>
            </a:r>
          </a:p>
        </p:txBody>
      </p:sp>
      <p:sp>
        <p:nvSpPr>
          <p:cNvPr id="696" name="Shape 1843"/>
          <p:cNvSpPr txBox="1"/>
          <p:nvPr/>
        </p:nvSpPr>
        <p:spPr>
          <a:xfrm>
            <a:off x="1092887" y="4431940"/>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统计</a:t>
            </a:r>
          </a:p>
        </p:txBody>
      </p:sp>
      <p:sp>
        <p:nvSpPr>
          <p:cNvPr id="697" name="Shape 1844"/>
          <p:cNvSpPr txBox="1"/>
          <p:nvPr/>
        </p:nvSpPr>
        <p:spPr>
          <a:xfrm>
            <a:off x="1092887" y="4771795"/>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注释</a:t>
            </a:r>
          </a:p>
        </p:txBody>
      </p:sp>
      <p:sp>
        <p:nvSpPr>
          <p:cNvPr id="698" name="Shape 1845"/>
          <p:cNvSpPr txBox="1"/>
          <p:nvPr/>
        </p:nvSpPr>
        <p:spPr>
          <a:xfrm>
            <a:off x="1631988" y="4545981"/>
            <a:ext cx="327013" cy="21159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3000">
                <a:solidFill>
                  <a:srgbClr val="FFFFFF"/>
                </a:solidFill>
                <a:latin typeface="冬青黑体简体中文 W6"/>
                <a:ea typeface="冬青黑体简体中文 W6"/>
                <a:cs typeface="冬青黑体简体中文 W6"/>
                <a:sym typeface="冬青黑体简体中文 W6"/>
              </a:defRPr>
            </a:lvl1pPr>
          </a:lstStyle>
          <a:p>
            <a:r>
              <a:rPr sz="1125">
                <a:latin typeface="SimHei" charset="-122"/>
                <a:ea typeface="SimHei" charset="-122"/>
                <a:cs typeface="SimHei" charset="-122"/>
              </a:rPr>
              <a:t>评论</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18</a:t>
            </a:fld>
            <a:endParaRPr>
              <a:latin typeface="SimHei" charset="-122"/>
              <a:ea typeface="SimHei" charset="-122"/>
              <a:cs typeface="SimHei" charset="-122"/>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客户端-</a:t>
            </a:r>
            <a:r>
              <a:rPr dirty="0" smtClean="0">
                <a:latin typeface="SimHei" charset="-122"/>
                <a:ea typeface="SimHei" charset="-122"/>
                <a:cs typeface="SimHei" charset="-122"/>
              </a:rPr>
              <a:t>即时</a:t>
            </a:r>
            <a:r>
              <a:rPr lang="zh-CN" altLang="en-US" dirty="0" smtClean="0">
                <a:latin typeface="SimHei" charset="-122"/>
                <a:ea typeface="SimHei" charset="-122"/>
                <a:cs typeface="SimHei" charset="-122"/>
              </a:rPr>
              <a:t>会议</a:t>
            </a:r>
            <a:endParaRPr dirty="0">
              <a:latin typeface="SimHei" charset="-122"/>
              <a:ea typeface="SimHei" charset="-122"/>
              <a:cs typeface="SimHei" charset="-122"/>
            </a:endParaRPr>
          </a:p>
        </p:txBody>
      </p:sp>
      <p:sp>
        <p:nvSpPr>
          <p:cNvPr id="711" name="Shape 1416"/>
          <p:cNvSpPr txBox="1"/>
          <p:nvPr/>
        </p:nvSpPr>
        <p:spPr>
          <a:xfrm>
            <a:off x="5419841" y="1341195"/>
            <a:ext cx="3359077" cy="4782078"/>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邀请团队成员参加实时语音、视频会议</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选择团队成员</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增加邀请人</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会议中的屏幕分享</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会议中的文件，文档标注</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预约会议</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选择会议呼入的方式（语音/网络）</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静音设置</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会议中发送聊天消息</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录制会议视频和音频</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查看和分享会议链接</a:t>
            </a: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sz="1600" b="1" dirty="0">
                <a:latin typeface="SimHei" charset="-122"/>
                <a:ea typeface="SimHei" charset="-122"/>
                <a:cs typeface="SimHei" charset="-122"/>
              </a:rPr>
              <a:t>查看与会者及分配角色</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53" y="1495314"/>
            <a:ext cx="2451466" cy="435816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028" y="1495314"/>
            <a:ext cx="2455934" cy="436610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19</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邮件处理</a:t>
            </a:r>
            <a:endParaRPr dirty="0"/>
          </a:p>
        </p:txBody>
      </p:sp>
      <p:sp>
        <p:nvSpPr>
          <p:cNvPr id="14" name="Shape 1416"/>
          <p:cNvSpPr txBox="1"/>
          <p:nvPr/>
        </p:nvSpPr>
        <p:spPr>
          <a:xfrm>
            <a:off x="662012" y="2249330"/>
            <a:ext cx="3359077" cy="1812997"/>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移动端收发邮件</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侧滑快捷操作</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重要邮件标记提醒</a:t>
            </a:r>
            <a:endParaRPr sz="2000" b="1" dirty="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附件集中展示</a:t>
            </a:r>
            <a:endParaRPr sz="2000" b="1" dirty="0">
              <a:latin typeface="SimHei" charset="-122"/>
              <a:ea typeface="SimHei" charset="-122"/>
              <a:cs typeface="Sim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62" y="1176338"/>
            <a:ext cx="2451465" cy="4358161"/>
          </a:xfrm>
          <a:prstGeom prst="rect">
            <a:avLst/>
          </a:prstGeom>
          <a:noFill/>
          <a:ln>
            <a:noFill/>
          </a:ln>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213" y="1176338"/>
            <a:ext cx="2455934" cy="4366104"/>
          </a:xfrm>
          <a:prstGeom prst="rect">
            <a:avLst/>
          </a:prstGeom>
          <a:noFill/>
          <a:ln>
            <a:noFill/>
          </a:ln>
        </p:spPr>
      </p:pic>
    </p:spTree>
    <p:extLst>
      <p:ext uri="{BB962C8B-B14F-4D97-AF65-F5344CB8AC3E}">
        <p14:creationId xmlns:p14="http://schemas.microsoft.com/office/powerpoint/2010/main" val="2751640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71"/>
          <p:cNvSpPr txBox="1">
            <a:spLocks noGrp="1"/>
          </p:cNvSpPr>
          <p:nvPr>
            <p:ph type="body" sz="half" idx="1"/>
          </p:nvPr>
        </p:nvSpPr>
        <p:spPr>
          <a:xfrm>
            <a:off x="329908" y="1702594"/>
            <a:ext cx="3290334" cy="3452813"/>
          </a:xfrm>
          <a:prstGeom prst="rect">
            <a:avLst/>
          </a:prstGeom>
        </p:spPr>
        <p:txBody>
          <a:bodyPr>
            <a:normAutofit/>
          </a:bodyPr>
          <a:lstStyle/>
          <a:p>
            <a:pPr>
              <a:lnSpc>
                <a:spcPct val="90000"/>
              </a:lnSpc>
              <a:defRPr>
                <a:latin typeface="Heiti SC Light"/>
                <a:ea typeface="Heiti SC Light"/>
                <a:cs typeface="Heiti SC Light"/>
                <a:sym typeface="Heiti SC Light"/>
              </a:defRPr>
            </a:pPr>
            <a:r>
              <a:rPr sz="2000" dirty="0">
                <a:latin typeface="SimHei" charset="-122"/>
                <a:ea typeface="SimHei" charset="-122"/>
                <a:cs typeface="SimHei" charset="-122"/>
              </a:rPr>
              <a:t>目录</a:t>
            </a:r>
          </a:p>
          <a:p>
            <a:pPr>
              <a:lnSpc>
                <a:spcPct val="90000"/>
              </a:lnSpc>
              <a:defRPr>
                <a:latin typeface="Heiti SC Medium"/>
                <a:ea typeface="Heiti SC Medium"/>
                <a:cs typeface="Heiti SC Medium"/>
                <a:sym typeface="Heiti SC Medium"/>
              </a:defRPr>
            </a:pPr>
            <a:r>
              <a:rPr sz="2000" dirty="0">
                <a:latin typeface="SimHei" charset="-122"/>
                <a:ea typeface="SimHei" charset="-122"/>
                <a:cs typeface="SimHei" charset="-122"/>
              </a:rPr>
              <a:t>1、关于AppNest+</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2、产品形态及架构</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3、功能价值及优势</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lang="en-US" altLang="zh-CN" sz="2000" dirty="0">
                <a:latin typeface="SimHei" charset="-122"/>
                <a:ea typeface="SimHei" charset="-122"/>
                <a:cs typeface="SimHei" charset="-122"/>
              </a:rPr>
              <a:t>4</a:t>
            </a:r>
            <a:r>
              <a:rPr lang="zh-CN" altLang="en-US" sz="2000" dirty="0" smtClean="0">
                <a:latin typeface="SimHei" charset="-122"/>
                <a:ea typeface="SimHei" charset="-122"/>
                <a:cs typeface="SimHei" charset="-122"/>
              </a:rPr>
              <a:t>、典型案例</a:t>
            </a:r>
            <a:endParaRPr sz="2000" dirty="0">
              <a:latin typeface="SimHei" charset="-122"/>
              <a:ea typeface="SimHei" charset="-122"/>
              <a:cs typeface="SimHei" charset="-122"/>
            </a:endParaRPr>
          </a:p>
        </p:txBody>
      </p:sp>
      <p:sp>
        <p:nvSpPr>
          <p:cNvPr id="173" name="Shape 72"/>
          <p:cNvSpPr txBox="1">
            <a:spLocks noGrp="1"/>
          </p:cNvSpPr>
          <p:nvPr>
            <p:ph type="title"/>
          </p:nvPr>
        </p:nvSpPr>
        <p:spPr>
          <a:prstGeom prst="rect">
            <a:avLst/>
          </a:prstGeom>
        </p:spPr>
        <p:txBody>
          <a:bodyPr>
            <a:normAutofit/>
          </a:bodyPr>
          <a:lstStyle>
            <a:lvl1pPr>
              <a:defRPr>
                <a:latin typeface="Heiti SC Light"/>
                <a:ea typeface="Heiti SC Light"/>
                <a:cs typeface="Heiti SC Light"/>
                <a:sym typeface="Heiti SC Light"/>
              </a:defRPr>
            </a:lvl1pPr>
          </a:lstStyle>
          <a:p>
            <a:r>
              <a:rPr sz="2400" b="1" dirty="0">
                <a:latin typeface="SimHei" charset="-122"/>
                <a:ea typeface="SimHei" charset="-122"/>
                <a:cs typeface="SimHei" charset="-122"/>
              </a:rPr>
              <a:t>AppNest+ </a:t>
            </a:r>
            <a:r>
              <a:rPr sz="2400" b="1" dirty="0" smtClean="0">
                <a:latin typeface="SimHei" charset="-122"/>
                <a:ea typeface="SimHei" charset="-122"/>
                <a:cs typeface="SimHei" charset="-122"/>
              </a:rPr>
              <a:t>3.</a:t>
            </a:r>
            <a:r>
              <a:rPr lang="en-US" altLang="zh-CN" sz="2400" b="1" dirty="0" smtClean="0">
                <a:latin typeface="SimHei" charset="-122"/>
                <a:ea typeface="SimHei" charset="-122"/>
                <a:cs typeface="SimHei" charset="-122"/>
              </a:rPr>
              <a:t>1</a:t>
            </a:r>
            <a:endParaRPr sz="2400" b="1" dirty="0">
              <a:latin typeface="SimHei" charset="-122"/>
              <a:ea typeface="SimHei" charset="-122"/>
              <a:cs typeface="SimHei"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20</a:t>
            </a:fld>
            <a:endParaRPr>
              <a:latin typeface="SimHei" charset="-122"/>
              <a:ea typeface="SimHei" charset="-122"/>
              <a:cs typeface="SimHei" charset="-122"/>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客户端</a:t>
            </a:r>
            <a:r>
              <a:rPr dirty="0" smtClean="0">
                <a:latin typeface="SimHei" charset="-122"/>
                <a:ea typeface="SimHei" charset="-122"/>
                <a:cs typeface="SimHei" charset="-122"/>
              </a:rPr>
              <a:t>-</a:t>
            </a:r>
            <a:r>
              <a:rPr lang="zh-CN" altLang="en-US" dirty="0" smtClean="0">
                <a:latin typeface="SimHei" charset="-122"/>
                <a:ea typeface="SimHei" charset="-122"/>
                <a:cs typeface="SimHei" charset="-122"/>
              </a:rPr>
              <a:t>群管理</a:t>
            </a:r>
            <a:endParaRPr dirty="0">
              <a:latin typeface="SimHei" charset="-122"/>
              <a:ea typeface="SimHei" charset="-122"/>
              <a:cs typeface="SimHei" charset="-122"/>
            </a:endParaRPr>
          </a:p>
        </p:txBody>
      </p:sp>
      <p:sp>
        <p:nvSpPr>
          <p:cNvPr id="14" name="Shape 1416"/>
          <p:cNvSpPr txBox="1"/>
          <p:nvPr/>
        </p:nvSpPr>
        <p:spPr>
          <a:xfrm>
            <a:off x="5496385" y="2522502"/>
            <a:ext cx="3359077" cy="1812997"/>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建立群组</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新建</a:t>
            </a:r>
            <a:r>
              <a:rPr lang="en-US" altLang="zh-CN" sz="2000" b="1" dirty="0" smtClean="0">
                <a:latin typeface="SimHei" charset="-122"/>
                <a:ea typeface="SimHei" charset="-122"/>
                <a:cs typeface="SimHei" charset="-122"/>
              </a:rPr>
              <a:t>/</a:t>
            </a:r>
            <a:r>
              <a:rPr lang="zh-CN" altLang="en-US" sz="2000" b="1" dirty="0" smtClean="0">
                <a:latin typeface="SimHei" charset="-122"/>
                <a:ea typeface="SimHei" charset="-122"/>
                <a:cs typeface="SimHei" charset="-122"/>
              </a:rPr>
              <a:t>修改群公告</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群主转移</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群成员权限管理</a:t>
            </a:r>
            <a:endParaRPr sz="2000" b="1"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247" y="0"/>
            <a:ext cx="2594344" cy="6858000"/>
          </a:xfrm>
          <a:prstGeom prst="rect">
            <a:avLst/>
          </a:prstGeom>
        </p:spPr>
      </p:pic>
    </p:spTree>
    <p:extLst>
      <p:ext uri="{BB962C8B-B14F-4D97-AF65-F5344CB8AC3E}">
        <p14:creationId xmlns:p14="http://schemas.microsoft.com/office/powerpoint/2010/main" val="65114870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21</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消息列表</a:t>
            </a:r>
            <a:endParaRPr dirty="0"/>
          </a:p>
        </p:txBody>
      </p:sp>
      <p:sp>
        <p:nvSpPr>
          <p:cNvPr id="14" name="Shape 1416"/>
          <p:cNvSpPr txBox="1"/>
          <p:nvPr/>
        </p:nvSpPr>
        <p:spPr>
          <a:xfrm>
            <a:off x="1038146" y="2079864"/>
            <a:ext cx="3359077" cy="2274662"/>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消息置顶</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消息免打扰</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标记已读</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消息详情水印</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文件在线预览</a:t>
            </a:r>
            <a:endParaRPr sz="2000" b="1" dirty="0">
              <a:latin typeface="SimHei" charset="-122"/>
              <a:ea typeface="SimHei" charset="-122"/>
              <a:cs typeface="Sim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62" y="1176338"/>
            <a:ext cx="2451465" cy="4358160"/>
          </a:xfrm>
          <a:prstGeom prst="rect">
            <a:avLst/>
          </a:prstGeom>
          <a:noFill/>
          <a:ln>
            <a:noFill/>
          </a:ln>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213" y="1176338"/>
            <a:ext cx="2455933" cy="4366104"/>
          </a:xfrm>
          <a:prstGeom prst="rect">
            <a:avLst/>
          </a:prstGeom>
          <a:noFill/>
          <a:ln>
            <a:noFill/>
          </a:ln>
        </p:spPr>
      </p:pic>
    </p:spTree>
    <p:extLst>
      <p:ext uri="{BB962C8B-B14F-4D97-AF65-F5344CB8AC3E}">
        <p14:creationId xmlns:p14="http://schemas.microsoft.com/office/powerpoint/2010/main" val="6063527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22</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投票、公告</a:t>
            </a:r>
            <a:endParaRPr dirty="0"/>
          </a:p>
        </p:txBody>
      </p:sp>
      <p:sp>
        <p:nvSpPr>
          <p:cNvPr id="14" name="Shape 1416"/>
          <p:cNvSpPr txBox="1"/>
          <p:nvPr/>
        </p:nvSpPr>
        <p:spPr>
          <a:xfrm>
            <a:off x="6707040" y="1781281"/>
            <a:ext cx="2224967" cy="3731791"/>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群公告通知</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群主管理公告</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endParaRPr lang="en-US"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endParaRPr lang="en-US" sz="2000" b="1" dirty="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投票发起</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投票结果展示</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投票结果统计</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匿名投票</a:t>
            </a:r>
            <a:endParaRPr sz="2000" b="1"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32" y="1176338"/>
            <a:ext cx="2612195" cy="4643901"/>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094" y="662155"/>
            <a:ext cx="2602649" cy="6195845"/>
          </a:xfrm>
          <a:prstGeom prst="rect">
            <a:avLst/>
          </a:prstGeom>
        </p:spPr>
      </p:pic>
    </p:spTree>
    <p:extLst>
      <p:ext uri="{BB962C8B-B14F-4D97-AF65-F5344CB8AC3E}">
        <p14:creationId xmlns:p14="http://schemas.microsoft.com/office/powerpoint/2010/main" val="18090288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23</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通讯录</a:t>
            </a:r>
            <a:endParaRPr dirty="0"/>
          </a:p>
        </p:txBody>
      </p:sp>
      <p:sp>
        <p:nvSpPr>
          <p:cNvPr id="14" name="Shape 1416"/>
          <p:cNvSpPr txBox="1"/>
          <p:nvPr/>
        </p:nvSpPr>
        <p:spPr>
          <a:xfrm>
            <a:off x="651379" y="1756422"/>
            <a:ext cx="3359077" cy="3197991"/>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组织树状结构展示</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快速显示部门联系人</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部门领导置顶显示</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星标联系人</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高管模式</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常用群组</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endParaRPr sz="2000" b="1" dirty="0">
              <a:latin typeface="SimHei" charset="-122"/>
              <a:ea typeface="SimHei" charset="-122"/>
              <a:cs typeface="SimHei"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62" y="1176338"/>
            <a:ext cx="2451465" cy="4358160"/>
          </a:xfrm>
          <a:prstGeom prst="rect">
            <a:avLst/>
          </a:prstGeom>
          <a:noFill/>
          <a:ln>
            <a:noFill/>
          </a:ln>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095" y="1176338"/>
            <a:ext cx="2256168" cy="4366104"/>
          </a:xfrm>
          <a:prstGeom prst="rect">
            <a:avLst/>
          </a:prstGeom>
          <a:noFill/>
          <a:ln>
            <a:noFill/>
          </a:ln>
        </p:spPr>
      </p:pic>
    </p:spTree>
    <p:extLst>
      <p:ext uri="{BB962C8B-B14F-4D97-AF65-F5344CB8AC3E}">
        <p14:creationId xmlns:p14="http://schemas.microsoft.com/office/powerpoint/2010/main" val="38160108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24</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文件</a:t>
            </a:r>
            <a:endParaRPr dirty="0"/>
          </a:p>
        </p:txBody>
      </p:sp>
      <p:sp>
        <p:nvSpPr>
          <p:cNvPr id="14" name="Shape 1416"/>
          <p:cNvSpPr txBox="1"/>
          <p:nvPr/>
        </p:nvSpPr>
        <p:spPr>
          <a:xfrm>
            <a:off x="6429934" y="2016305"/>
            <a:ext cx="2597108" cy="2623795"/>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文件分类</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精确到人的分积分权管理</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文件分享</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文件上传</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文件夹管理</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文件查找</a:t>
            </a:r>
            <a:endParaRPr lang="en-US" altLang="zh-CN" sz="16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600" b="1" dirty="0" smtClean="0">
                <a:latin typeface="SimHei" charset="-122"/>
                <a:ea typeface="SimHei" charset="-122"/>
                <a:cs typeface="SimHei" charset="-122"/>
              </a:rPr>
              <a:t>文件预览</a:t>
            </a:r>
            <a:endParaRPr sz="1600" b="1"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32" y="1176338"/>
            <a:ext cx="2612194" cy="4643901"/>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772" y="1176338"/>
            <a:ext cx="2602649" cy="4626931"/>
          </a:xfrm>
          <a:prstGeom prst="rect">
            <a:avLst/>
          </a:prstGeom>
        </p:spPr>
      </p:pic>
    </p:spTree>
    <p:extLst>
      <p:ext uri="{BB962C8B-B14F-4D97-AF65-F5344CB8AC3E}">
        <p14:creationId xmlns:p14="http://schemas.microsoft.com/office/powerpoint/2010/main" val="11832488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25</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zh-CN" altLang="en-US" dirty="0" smtClean="0"/>
              <a:t>应用商店</a:t>
            </a:r>
            <a:endParaRPr dirty="0"/>
          </a:p>
        </p:txBody>
      </p:sp>
      <p:sp>
        <p:nvSpPr>
          <p:cNvPr id="14" name="Shape 1416"/>
          <p:cNvSpPr txBox="1"/>
          <p:nvPr/>
        </p:nvSpPr>
        <p:spPr>
          <a:xfrm>
            <a:off x="6320035" y="2743782"/>
            <a:ext cx="2823965" cy="1700466"/>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800" b="1" dirty="0" smtClean="0">
                <a:latin typeface="SimHei" charset="-122"/>
                <a:ea typeface="SimHei" charset="-122"/>
                <a:cs typeface="SimHei" charset="-122"/>
              </a:rPr>
              <a:t>分类展示</a:t>
            </a:r>
            <a:endParaRPr lang="en-US" altLang="zh-CN" sz="18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800" b="1" dirty="0" smtClean="0">
                <a:latin typeface="SimHei" charset="-122"/>
                <a:ea typeface="SimHei" charset="-122"/>
                <a:cs typeface="SimHei" charset="-122"/>
              </a:rPr>
              <a:t>精度到人的分级分权管理</a:t>
            </a:r>
            <a:endParaRPr lang="en-US" altLang="zh-CN" sz="18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800" b="1" dirty="0" smtClean="0">
                <a:latin typeface="SimHei" charset="-122"/>
                <a:ea typeface="SimHei" charset="-122"/>
                <a:cs typeface="SimHei" charset="-122"/>
              </a:rPr>
              <a:t>分类推荐</a:t>
            </a:r>
            <a:endParaRPr lang="en-US" altLang="zh-CN" sz="18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1800" b="1" dirty="0" smtClean="0">
                <a:latin typeface="SimHei" charset="-122"/>
                <a:ea typeface="SimHei" charset="-122"/>
                <a:cs typeface="SimHei" charset="-122"/>
              </a:rPr>
              <a:t>评论评分体系</a:t>
            </a:r>
            <a:endParaRPr sz="1800" b="1"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32" y="1176338"/>
            <a:ext cx="2612194" cy="4643901"/>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973" y="1176338"/>
            <a:ext cx="2602649" cy="5031788"/>
          </a:xfrm>
          <a:prstGeom prst="rect">
            <a:avLst/>
          </a:prstGeom>
        </p:spPr>
      </p:pic>
    </p:spTree>
    <p:extLst>
      <p:ext uri="{BB962C8B-B14F-4D97-AF65-F5344CB8AC3E}">
        <p14:creationId xmlns:p14="http://schemas.microsoft.com/office/powerpoint/2010/main" val="63150711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26</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en-US" altLang="zh-CN" dirty="0" smtClean="0"/>
              <a:t>MDM</a:t>
            </a:r>
            <a:endParaRPr dirty="0"/>
          </a:p>
        </p:txBody>
      </p:sp>
      <p:sp>
        <p:nvSpPr>
          <p:cNvPr id="14" name="Shape 1416"/>
          <p:cNvSpPr txBox="1"/>
          <p:nvPr/>
        </p:nvSpPr>
        <p:spPr>
          <a:xfrm>
            <a:off x="220520" y="1952489"/>
            <a:ext cx="3394549" cy="3197991"/>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设备物理连接控制：蓝牙、</a:t>
            </a:r>
            <a:r>
              <a:rPr lang="en-US" altLang="zh-CN" sz="2000" b="1" dirty="0" smtClean="0">
                <a:latin typeface="SimHei" charset="-122"/>
                <a:ea typeface="SimHei" charset="-122"/>
                <a:cs typeface="SimHei" charset="-122"/>
              </a:rPr>
              <a:t>Wi-Fi……</a:t>
            </a:r>
            <a:endParaRPr lang="en-US"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地理围栏</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远程锁定</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远程擦除</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禁用摄像头</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设备绑定</a:t>
            </a:r>
            <a:endParaRPr lang="en-US" altLang="zh-CN" sz="2000" b="1" dirty="0" smtClean="0">
              <a:latin typeface="SimHei" charset="-122"/>
              <a:ea typeface="SimHei" charset="-122"/>
              <a:cs typeface="Sim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356" y="2080097"/>
            <a:ext cx="4740632" cy="3146056"/>
          </a:xfrm>
          <a:prstGeom prst="rect">
            <a:avLst/>
          </a:prstGeom>
        </p:spPr>
      </p:pic>
    </p:spTree>
    <p:extLst>
      <p:ext uri="{BB962C8B-B14F-4D97-AF65-F5344CB8AC3E}">
        <p14:creationId xmlns:p14="http://schemas.microsoft.com/office/powerpoint/2010/main" val="16163781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27</a:t>
            </a:fld>
            <a:endParaRPr/>
          </a:p>
        </p:txBody>
      </p:sp>
      <p:sp>
        <p:nvSpPr>
          <p:cNvPr id="701" name="Shape 75"/>
          <p:cNvSpPr txBox="1">
            <a:spLocks noGrp="1"/>
          </p:cNvSpPr>
          <p:nvPr>
            <p:ph type="title"/>
          </p:nvPr>
        </p:nvSpPr>
        <p:spPr>
          <a:xfrm>
            <a:off x="317385" y="130781"/>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t>客户端</a:t>
            </a:r>
            <a:r>
              <a:rPr dirty="0" smtClean="0"/>
              <a:t>-</a:t>
            </a:r>
            <a:r>
              <a:rPr lang="en-US" altLang="zh-CN" dirty="0" smtClean="0"/>
              <a:t>PC</a:t>
            </a:r>
            <a:endParaRPr dirty="0"/>
          </a:p>
        </p:txBody>
      </p:sp>
      <p:sp>
        <p:nvSpPr>
          <p:cNvPr id="14" name="Shape 1416"/>
          <p:cNvSpPr txBox="1"/>
          <p:nvPr/>
        </p:nvSpPr>
        <p:spPr>
          <a:xfrm>
            <a:off x="199255" y="2479726"/>
            <a:ext cx="3394549" cy="2346796"/>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音视频会议</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列表右键菜单</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群组管理、群投票、群公告</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通讯录查找</a:t>
            </a:r>
            <a:endParaRPr lang="en-US" altLang="zh-CN" sz="2000" b="1" dirty="0" smtClean="0">
              <a:latin typeface="SimHei" charset="-122"/>
              <a:ea typeface="SimHei" charset="-122"/>
              <a:cs typeface="SimHei" charset="-122"/>
            </a:endParaRPr>
          </a:p>
          <a:p>
            <a:pPr marL="119063" indent="-119063" algn="l" defTabSz="914400">
              <a:lnSpc>
                <a:spcPct val="150000"/>
              </a:lnSpc>
              <a:buSzPct val="75000"/>
              <a:buChar char="•"/>
              <a:defRPr sz="2900">
                <a:solidFill>
                  <a:srgbClr val="53585F"/>
                </a:solidFill>
                <a:uFill>
                  <a:solidFill>
                    <a:srgbClr val="929292"/>
                  </a:solidFill>
                </a:uFill>
                <a:latin typeface="冬青黑体简体中文 W6"/>
                <a:ea typeface="冬青黑体简体中文 W6"/>
                <a:cs typeface="冬青黑体简体中文 W6"/>
                <a:sym typeface="冬青黑体简体中文 W6"/>
              </a:defRPr>
            </a:pPr>
            <a:r>
              <a:rPr lang="zh-CN" altLang="en-US" sz="2000" b="1" dirty="0" smtClean="0">
                <a:latin typeface="SimHei" charset="-122"/>
                <a:ea typeface="SimHei" charset="-122"/>
                <a:cs typeface="SimHei" charset="-122"/>
              </a:rPr>
              <a:t>与移动端消息同步</a:t>
            </a:r>
            <a:endParaRPr lang="en-US" altLang="zh-CN" sz="2000" b="1" dirty="0" smtClean="0">
              <a:latin typeface="SimHei" charset="-122"/>
              <a:ea typeface="SimHei" charset="-122"/>
              <a:cs typeface="Sim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356" y="2180035"/>
            <a:ext cx="4740632" cy="2946179"/>
          </a:xfrm>
          <a:prstGeom prst="rect">
            <a:avLst/>
          </a:prstGeom>
        </p:spPr>
      </p:pic>
    </p:spTree>
    <p:extLst>
      <p:ext uri="{BB962C8B-B14F-4D97-AF65-F5344CB8AC3E}">
        <p14:creationId xmlns:p14="http://schemas.microsoft.com/office/powerpoint/2010/main" val="129776345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28</a:t>
            </a:fld>
            <a:endParaRPr/>
          </a:p>
        </p:txBody>
      </p:sp>
      <p:sp>
        <p:nvSpPr>
          <p:cNvPr id="714" name="Shape 75"/>
          <p:cNvSpPr txBox="1">
            <a:spLocks noGrp="1"/>
          </p:cNvSpPr>
          <p:nvPr>
            <p:ph type="title"/>
          </p:nvPr>
        </p:nvSpPr>
        <p:spPr>
          <a:xfrm>
            <a:off x="334961" y="115575"/>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管理控制台</a:t>
            </a:r>
          </a:p>
        </p:txBody>
      </p:sp>
      <p:grpSp>
        <p:nvGrpSpPr>
          <p:cNvPr id="717" name="成组"/>
          <p:cNvGrpSpPr/>
          <p:nvPr/>
        </p:nvGrpSpPr>
        <p:grpSpPr>
          <a:xfrm>
            <a:off x="622265" y="2056032"/>
            <a:ext cx="2685555" cy="321338"/>
            <a:chOff x="0" y="0"/>
            <a:chExt cx="4481683" cy="856900"/>
          </a:xfrm>
        </p:grpSpPr>
        <p:sp>
          <p:nvSpPr>
            <p:cNvPr id="715"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16" name="组织架构管理"/>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组织架构管理</a:t>
              </a:r>
            </a:p>
          </p:txBody>
        </p:sp>
      </p:grpSp>
      <p:grpSp>
        <p:nvGrpSpPr>
          <p:cNvPr id="720" name="成组"/>
          <p:cNvGrpSpPr/>
          <p:nvPr/>
        </p:nvGrpSpPr>
        <p:grpSpPr>
          <a:xfrm>
            <a:off x="622265" y="2516686"/>
            <a:ext cx="2685555" cy="321338"/>
            <a:chOff x="0" y="0"/>
            <a:chExt cx="4481683" cy="856900"/>
          </a:xfrm>
        </p:grpSpPr>
        <p:sp>
          <p:nvSpPr>
            <p:cNvPr id="718"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19" name="应用商店管理"/>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应用商店管理</a:t>
              </a:r>
            </a:p>
          </p:txBody>
        </p:sp>
      </p:grpSp>
      <p:grpSp>
        <p:nvGrpSpPr>
          <p:cNvPr id="723" name="成组"/>
          <p:cNvGrpSpPr/>
          <p:nvPr/>
        </p:nvGrpSpPr>
        <p:grpSpPr>
          <a:xfrm>
            <a:off x="622265" y="2977339"/>
            <a:ext cx="2685555" cy="321338"/>
            <a:chOff x="0" y="0"/>
            <a:chExt cx="4481683" cy="856900"/>
          </a:xfrm>
        </p:grpSpPr>
        <p:sp>
          <p:nvSpPr>
            <p:cNvPr id="721"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22" name="轻应用开发管理"/>
            <p:cNvSpPr txBox="1"/>
            <p:nvPr/>
          </p:nvSpPr>
          <p:spPr>
            <a:xfrm>
              <a:off x="754940" y="82043"/>
              <a:ext cx="2971803"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轻应用开发管理</a:t>
              </a:r>
            </a:p>
          </p:txBody>
        </p:sp>
      </p:grpSp>
      <p:grpSp>
        <p:nvGrpSpPr>
          <p:cNvPr id="726" name="成组"/>
          <p:cNvGrpSpPr/>
          <p:nvPr/>
        </p:nvGrpSpPr>
        <p:grpSpPr>
          <a:xfrm>
            <a:off x="622265" y="3437992"/>
            <a:ext cx="2685555" cy="321338"/>
            <a:chOff x="0" y="0"/>
            <a:chExt cx="4481683" cy="856900"/>
          </a:xfrm>
        </p:grpSpPr>
        <p:sp>
          <p:nvSpPr>
            <p:cNvPr id="724"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25" name="企业资讯公告管理"/>
            <p:cNvSpPr txBox="1"/>
            <p:nvPr/>
          </p:nvSpPr>
          <p:spPr>
            <a:xfrm>
              <a:off x="554389" y="82043"/>
              <a:ext cx="3372906"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企业资讯公告管理</a:t>
              </a:r>
            </a:p>
          </p:txBody>
        </p:sp>
      </p:grpSp>
      <p:grpSp>
        <p:nvGrpSpPr>
          <p:cNvPr id="729" name="成组"/>
          <p:cNvGrpSpPr/>
          <p:nvPr/>
        </p:nvGrpSpPr>
        <p:grpSpPr>
          <a:xfrm>
            <a:off x="622265" y="1595379"/>
            <a:ext cx="2685555" cy="321338"/>
            <a:chOff x="0" y="0"/>
            <a:chExt cx="4481683" cy="856900"/>
          </a:xfrm>
        </p:grpSpPr>
        <p:sp>
          <p:nvSpPr>
            <p:cNvPr id="727"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28" name="用户认证授权"/>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用户认证授权</a:t>
              </a:r>
            </a:p>
          </p:txBody>
        </p:sp>
      </p:grpSp>
      <p:grpSp>
        <p:nvGrpSpPr>
          <p:cNvPr id="732" name="成组"/>
          <p:cNvGrpSpPr/>
          <p:nvPr/>
        </p:nvGrpSpPr>
        <p:grpSpPr>
          <a:xfrm>
            <a:off x="622265" y="4359299"/>
            <a:ext cx="2685555" cy="321338"/>
            <a:chOff x="0" y="0"/>
            <a:chExt cx="4481683" cy="856900"/>
          </a:xfrm>
        </p:grpSpPr>
        <p:sp>
          <p:nvSpPr>
            <p:cNvPr id="730"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31" name="平台配置管理"/>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平台配置管理</a:t>
              </a:r>
            </a:p>
          </p:txBody>
        </p:sp>
      </p:grpSp>
      <p:grpSp>
        <p:nvGrpSpPr>
          <p:cNvPr id="735" name="成组"/>
          <p:cNvGrpSpPr/>
          <p:nvPr/>
        </p:nvGrpSpPr>
        <p:grpSpPr>
          <a:xfrm>
            <a:off x="622265" y="5280605"/>
            <a:ext cx="2685555" cy="321338"/>
            <a:chOff x="0" y="0"/>
            <a:chExt cx="4481683" cy="856900"/>
          </a:xfrm>
        </p:grpSpPr>
        <p:sp>
          <p:nvSpPr>
            <p:cNvPr id="733"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34" name="数据统计分析"/>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数据统计分析</a:t>
              </a:r>
            </a:p>
          </p:txBody>
        </p:sp>
      </p:grpSp>
      <p:grpSp>
        <p:nvGrpSpPr>
          <p:cNvPr id="738" name="成组"/>
          <p:cNvGrpSpPr/>
          <p:nvPr/>
        </p:nvGrpSpPr>
        <p:grpSpPr>
          <a:xfrm>
            <a:off x="622265" y="3898645"/>
            <a:ext cx="2685555" cy="321338"/>
            <a:chOff x="0" y="0"/>
            <a:chExt cx="4481683" cy="856900"/>
          </a:xfrm>
        </p:grpSpPr>
        <p:sp>
          <p:nvSpPr>
            <p:cNvPr id="736"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37" name="开发者管理"/>
            <p:cNvSpPr txBox="1"/>
            <p:nvPr/>
          </p:nvSpPr>
          <p:spPr>
            <a:xfrm>
              <a:off x="1156042" y="82043"/>
              <a:ext cx="2169599"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开发者管理</a:t>
              </a:r>
            </a:p>
          </p:txBody>
        </p:sp>
      </p:grpSp>
      <p:grpSp>
        <p:nvGrpSpPr>
          <p:cNvPr id="741" name="成组"/>
          <p:cNvGrpSpPr/>
          <p:nvPr/>
        </p:nvGrpSpPr>
        <p:grpSpPr>
          <a:xfrm>
            <a:off x="622265" y="4819952"/>
            <a:ext cx="2685555" cy="321338"/>
            <a:chOff x="0" y="0"/>
            <a:chExt cx="4481683" cy="856900"/>
          </a:xfrm>
        </p:grpSpPr>
        <p:sp>
          <p:nvSpPr>
            <p:cNvPr id="739" name="圆角矩形"/>
            <p:cNvSpPr/>
            <p:nvPr/>
          </p:nvSpPr>
          <p:spPr>
            <a:xfrm>
              <a:off x="0" y="0"/>
              <a:ext cx="4481684" cy="856901"/>
            </a:xfrm>
            <a:prstGeom prst="roundRect">
              <a:avLst>
                <a:gd name="adj" fmla="val 50000"/>
              </a:avLst>
            </a:prstGeom>
            <a:solidFill>
              <a:srgbClr val="2399DE"/>
            </a:solidFill>
            <a:ln w="12700" cap="flat">
              <a:noFill/>
              <a:miter lim="400000"/>
            </a:ln>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latin typeface="SimHei" charset="-122"/>
                <a:ea typeface="SimHei" charset="-122"/>
                <a:cs typeface="SimHei" charset="-122"/>
              </a:endParaRPr>
            </a:p>
          </p:txBody>
        </p:sp>
        <p:sp>
          <p:nvSpPr>
            <p:cNvPr id="740" name="日志监控管理"/>
            <p:cNvSpPr txBox="1"/>
            <p:nvPr/>
          </p:nvSpPr>
          <p:spPr>
            <a:xfrm>
              <a:off x="955491" y="82043"/>
              <a:ext cx="2570701" cy="692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b="1">
                  <a:solidFill>
                    <a:srgbClr val="FFFFFF"/>
                  </a:solidFill>
                  <a:latin typeface="Gill Sans"/>
                  <a:ea typeface="Gill Sans"/>
                  <a:cs typeface="Gill Sans"/>
                  <a:sym typeface="Gill Sans"/>
                </a:defRPr>
              </a:lvl1pPr>
            </a:lstStyle>
            <a:p>
              <a:r>
                <a:rPr sz="1800">
                  <a:latin typeface="SimHei" charset="-122"/>
                  <a:ea typeface="SimHei" charset="-122"/>
                  <a:cs typeface="SimHei" charset="-122"/>
                </a:rPr>
                <a:t>日志监控管理</a:t>
              </a:r>
            </a:p>
          </p:txBody>
        </p:sp>
      </p:grpSp>
      <p:grpSp>
        <p:nvGrpSpPr>
          <p:cNvPr id="745" name="成组"/>
          <p:cNvGrpSpPr/>
          <p:nvPr/>
        </p:nvGrpSpPr>
        <p:grpSpPr>
          <a:xfrm>
            <a:off x="4253307" y="2332013"/>
            <a:ext cx="4307973" cy="2487939"/>
            <a:chOff x="0" y="0"/>
            <a:chExt cx="11487927" cy="6634501"/>
          </a:xfrm>
        </p:grpSpPr>
        <p:pic>
          <p:nvPicPr>
            <p:cNvPr id="742" name="pasted-image.pdf" descr="pasted-image.pdf"/>
            <p:cNvPicPr>
              <a:picLocks noChangeAspect="1"/>
            </p:cNvPicPr>
            <p:nvPr/>
          </p:nvPicPr>
          <p:blipFill>
            <a:blip r:embed="rId2">
              <a:extLst/>
            </a:blip>
            <a:stretch>
              <a:fillRect/>
            </a:stretch>
          </p:blipFill>
          <p:spPr>
            <a:xfrm>
              <a:off x="0" y="0"/>
              <a:ext cx="11487928" cy="6634502"/>
            </a:xfrm>
            <a:prstGeom prst="rect">
              <a:avLst/>
            </a:prstGeom>
            <a:ln w="12700" cap="flat">
              <a:noFill/>
              <a:miter lim="400000"/>
            </a:ln>
            <a:effectLst/>
          </p:spPr>
        </p:pic>
        <p:pic>
          <p:nvPicPr>
            <p:cNvPr id="743" name="门户管理.png" descr="门户管理.png"/>
            <p:cNvPicPr>
              <a:picLocks noChangeAspect="1"/>
            </p:cNvPicPr>
            <p:nvPr/>
          </p:nvPicPr>
          <p:blipFill>
            <a:blip r:embed="rId3">
              <a:extLst/>
            </a:blip>
            <a:stretch>
              <a:fillRect/>
            </a:stretch>
          </p:blipFill>
          <p:spPr>
            <a:xfrm>
              <a:off x="1407997" y="404357"/>
              <a:ext cx="8671934" cy="4089701"/>
            </a:xfrm>
            <a:prstGeom prst="rect">
              <a:avLst/>
            </a:prstGeom>
            <a:ln w="12700" cap="flat">
              <a:noFill/>
              <a:miter lim="400000"/>
            </a:ln>
            <a:effectLst/>
          </p:spPr>
        </p:pic>
        <p:pic>
          <p:nvPicPr>
            <p:cNvPr id="744" name="用户中心.png" descr="用户中心.png"/>
            <p:cNvPicPr>
              <a:picLocks noChangeAspect="1"/>
            </p:cNvPicPr>
            <p:nvPr/>
          </p:nvPicPr>
          <p:blipFill>
            <a:blip r:embed="rId4">
              <a:extLst/>
            </a:blip>
            <a:stretch>
              <a:fillRect/>
            </a:stretch>
          </p:blipFill>
          <p:spPr>
            <a:xfrm>
              <a:off x="2355227" y="1755015"/>
              <a:ext cx="7746063" cy="4137546"/>
            </a:xfrm>
            <a:prstGeom prst="rect">
              <a:avLst/>
            </a:prstGeom>
            <a:ln w="12700" cap="flat">
              <a:noFill/>
              <a:miter lim="400000"/>
            </a:ln>
            <a:effectLst/>
          </p:spPr>
        </p:pic>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29</a:t>
            </a:fld>
            <a:endParaRPr/>
          </a:p>
        </p:txBody>
      </p:sp>
      <p:sp>
        <p:nvSpPr>
          <p:cNvPr id="748" name="Shape 75"/>
          <p:cNvSpPr txBox="1">
            <a:spLocks noGrp="1"/>
          </p:cNvSpPr>
          <p:nvPr>
            <p:ph type="title"/>
          </p:nvPr>
        </p:nvSpPr>
        <p:spPr>
          <a:xfrm>
            <a:off x="198549" y="135160"/>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产品能力</a:t>
            </a:r>
          </a:p>
        </p:txBody>
      </p:sp>
      <p:sp>
        <p:nvSpPr>
          <p:cNvPr id="749" name="形状"/>
          <p:cNvSpPr/>
          <p:nvPr/>
        </p:nvSpPr>
        <p:spPr>
          <a:xfrm>
            <a:off x="3763460" y="1014413"/>
            <a:ext cx="1348853" cy="637149"/>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ln w="25400">
            <a:solidFill>
              <a:schemeClr val="accent1"/>
            </a:solidFill>
          </a:ln>
        </p:spPr>
        <p:txBody>
          <a:bodyPr lIns="17145" rIns="17145"/>
          <a:lstStyle/>
          <a:p>
            <a:pPr algn="l" defTabSz="171450">
              <a:defRPr sz="2000">
                <a:solidFill>
                  <a:schemeClr val="accent1"/>
                </a:solidFill>
                <a:uFill>
                  <a:solidFill>
                    <a:srgbClr val="000000"/>
                  </a:solidFill>
                </a:uFill>
                <a:latin typeface="Calibri"/>
                <a:ea typeface="Calibri"/>
                <a:cs typeface="Calibri"/>
                <a:sym typeface="Calibri"/>
              </a:defRPr>
            </a:pPr>
            <a:endParaRPr sz="750"/>
          </a:p>
        </p:txBody>
      </p:sp>
      <p:sp>
        <p:nvSpPr>
          <p:cNvPr id="750" name="线条"/>
          <p:cNvSpPr/>
          <p:nvPr/>
        </p:nvSpPr>
        <p:spPr>
          <a:xfrm rot="5400000" flipH="1">
            <a:off x="4394357" y="1620436"/>
            <a:ext cx="541863" cy="626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51" name="线条"/>
          <p:cNvSpPr/>
          <p:nvPr/>
        </p:nvSpPr>
        <p:spPr>
          <a:xfrm rot="16200000">
            <a:off x="3502924" y="1653886"/>
            <a:ext cx="541863" cy="5948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53" name="线条"/>
          <p:cNvSpPr/>
          <p:nvPr/>
        </p:nvSpPr>
        <p:spPr>
          <a:xfrm rot="10800000" flipH="1">
            <a:off x="838365" y="1565157"/>
            <a:ext cx="2842588" cy="692882"/>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0" y="0"/>
                </a:lnTo>
                <a:lnTo>
                  <a:pt x="0" y="21600"/>
                </a:lnTo>
                <a:lnTo>
                  <a:pt x="2160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54" name="AppNest+"/>
          <p:cNvSpPr txBox="1"/>
          <p:nvPr/>
        </p:nvSpPr>
        <p:spPr>
          <a:xfrm>
            <a:off x="3777562" y="1164063"/>
            <a:ext cx="1360702" cy="217277"/>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Roboto condensed"/>
                <a:ea typeface="Roboto condensed"/>
                <a:cs typeface="Roboto condensed"/>
                <a:sym typeface="Roboto condensed"/>
              </a:defRPr>
            </a:lvl1pPr>
          </a:lstStyle>
          <a:p>
            <a:r>
              <a:rPr sz="1800" dirty="0">
                <a:solidFill>
                  <a:schemeClr val="tx1"/>
                </a:solidFill>
                <a:latin typeface="SimHei" charset="-122"/>
                <a:ea typeface="SimHei" charset="-122"/>
                <a:cs typeface="SimHei" charset="-122"/>
              </a:rPr>
              <a:t>AppNest+</a:t>
            </a:r>
          </a:p>
        </p:txBody>
      </p:sp>
      <p:grpSp>
        <p:nvGrpSpPr>
          <p:cNvPr id="765" name="成组"/>
          <p:cNvGrpSpPr/>
          <p:nvPr/>
        </p:nvGrpSpPr>
        <p:grpSpPr>
          <a:xfrm>
            <a:off x="1804709" y="2285911"/>
            <a:ext cx="652031" cy="652031"/>
            <a:chOff x="0" y="0"/>
            <a:chExt cx="1738747" cy="1738747"/>
          </a:xfrm>
        </p:grpSpPr>
        <p:sp>
          <p:nvSpPr>
            <p:cNvPr id="761" name="圆形"/>
            <p:cNvSpPr/>
            <p:nvPr/>
          </p:nvSpPr>
          <p:spPr>
            <a:xfrm>
              <a:off x="0" y="0"/>
              <a:ext cx="1738748" cy="1738748"/>
            </a:xfrm>
            <a:prstGeom prst="ellipse">
              <a:avLst/>
            </a:prstGeom>
            <a:noFill/>
            <a:ln w="12700" cap="flat">
              <a:solidFill>
                <a:srgbClr val="E97F00"/>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grpSp>
          <p:nvGrpSpPr>
            <p:cNvPr id="764" name="成组"/>
            <p:cNvGrpSpPr/>
            <p:nvPr/>
          </p:nvGrpSpPr>
          <p:grpSpPr>
            <a:xfrm>
              <a:off x="422240" y="476060"/>
              <a:ext cx="919107" cy="776277"/>
              <a:chOff x="0" y="0"/>
              <a:chExt cx="919105" cy="776276"/>
            </a:xfrm>
          </p:grpSpPr>
          <p:sp>
            <p:nvSpPr>
              <p:cNvPr id="762" name="形状"/>
              <p:cNvSpPr/>
              <p:nvPr/>
            </p:nvSpPr>
            <p:spPr>
              <a:xfrm>
                <a:off x="316394" y="0"/>
                <a:ext cx="602712" cy="636283"/>
              </a:xfrm>
              <a:custGeom>
                <a:avLst/>
                <a:gdLst/>
                <a:ahLst/>
                <a:cxnLst>
                  <a:cxn ang="0">
                    <a:pos x="wd2" y="hd2"/>
                  </a:cxn>
                  <a:cxn ang="5400000">
                    <a:pos x="wd2" y="hd2"/>
                  </a:cxn>
                  <a:cxn ang="10800000">
                    <a:pos x="wd2" y="hd2"/>
                  </a:cxn>
                  <a:cxn ang="16200000">
                    <a:pos x="wd2" y="hd2"/>
                  </a:cxn>
                </a:cxnLst>
                <a:rect l="0" t="0" r="r" b="b"/>
                <a:pathLst>
                  <a:path w="21039" h="20606" extrusionOk="0">
                    <a:moveTo>
                      <a:pt x="20987" y="10157"/>
                    </a:moveTo>
                    <a:cubicBezTo>
                      <a:pt x="21600" y="5281"/>
                      <a:pt x="16771" y="773"/>
                      <a:pt x="10201" y="88"/>
                    </a:cubicBezTo>
                    <a:cubicBezTo>
                      <a:pt x="6178" y="-332"/>
                      <a:pt x="2437" y="782"/>
                      <a:pt x="0" y="2826"/>
                    </a:cubicBezTo>
                    <a:cubicBezTo>
                      <a:pt x="547" y="2777"/>
                      <a:pt x="1097" y="2748"/>
                      <a:pt x="1641" y="2748"/>
                    </a:cubicBezTo>
                    <a:cubicBezTo>
                      <a:pt x="4904" y="2748"/>
                      <a:pt x="8033" y="3641"/>
                      <a:pt x="10451" y="5264"/>
                    </a:cubicBezTo>
                    <a:cubicBezTo>
                      <a:pt x="13013" y="6984"/>
                      <a:pt x="14608" y="9400"/>
                      <a:pt x="14942" y="12067"/>
                    </a:cubicBezTo>
                    <a:cubicBezTo>
                      <a:pt x="15241" y="14439"/>
                      <a:pt x="14503" y="16856"/>
                      <a:pt x="12867" y="18912"/>
                    </a:cubicBezTo>
                    <a:cubicBezTo>
                      <a:pt x="16239" y="21268"/>
                      <a:pt x="19327" y="20635"/>
                      <a:pt x="18610" y="20131"/>
                    </a:cubicBezTo>
                    <a:cubicBezTo>
                      <a:pt x="16607" y="18721"/>
                      <a:pt x="16181" y="17345"/>
                      <a:pt x="16307" y="16265"/>
                    </a:cubicBezTo>
                    <a:cubicBezTo>
                      <a:pt x="18883" y="14899"/>
                      <a:pt x="20664" y="12734"/>
                      <a:pt x="20987" y="10157"/>
                    </a:cubicBezTo>
                    <a:close/>
                  </a:path>
                </a:pathLst>
              </a:custGeom>
              <a:solidFill>
                <a:srgbClr val="E97F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p>
            </p:txBody>
          </p:sp>
          <p:sp>
            <p:nvSpPr>
              <p:cNvPr id="763" name="形状"/>
              <p:cNvSpPr/>
              <p:nvPr/>
            </p:nvSpPr>
            <p:spPr>
              <a:xfrm>
                <a:off x="-1" y="139980"/>
                <a:ext cx="685001" cy="636297"/>
              </a:xfrm>
              <a:custGeom>
                <a:avLst/>
                <a:gdLst/>
                <a:ahLst/>
                <a:cxnLst>
                  <a:cxn ang="0">
                    <a:pos x="wd2" y="hd2"/>
                  </a:cxn>
                  <a:cxn ang="5400000">
                    <a:pos x="wd2" y="hd2"/>
                  </a:cxn>
                  <a:cxn ang="10800000">
                    <a:pos x="wd2" y="hd2"/>
                  </a:cxn>
                  <a:cxn ang="16200000">
                    <a:pos x="wd2" y="hd2"/>
                  </a:cxn>
                </a:cxnLst>
                <a:rect l="0" t="0" r="r" b="b"/>
                <a:pathLst>
                  <a:path w="20633" h="21600" extrusionOk="0">
                    <a:moveTo>
                      <a:pt x="20588" y="8045"/>
                    </a:moveTo>
                    <a:cubicBezTo>
                      <a:pt x="20105" y="3375"/>
                      <a:pt x="15867" y="0"/>
                      <a:pt x="10813" y="0"/>
                    </a:cubicBezTo>
                    <a:cubicBezTo>
                      <a:pt x="10335" y="0"/>
                      <a:pt x="9850" y="30"/>
                      <a:pt x="9360" y="92"/>
                    </a:cubicBezTo>
                    <a:cubicBezTo>
                      <a:pt x="3687" y="811"/>
                      <a:pt x="-483" y="5536"/>
                      <a:pt x="45" y="10647"/>
                    </a:cubicBezTo>
                    <a:cubicBezTo>
                      <a:pt x="325" y="13349"/>
                      <a:pt x="1863" y="15617"/>
                      <a:pt x="4088" y="17049"/>
                    </a:cubicBezTo>
                    <a:cubicBezTo>
                      <a:pt x="4197" y="18181"/>
                      <a:pt x="3829" y="19624"/>
                      <a:pt x="2099" y="21102"/>
                    </a:cubicBezTo>
                    <a:cubicBezTo>
                      <a:pt x="1822" y="21338"/>
                      <a:pt x="2199" y="21600"/>
                      <a:pt x="2959" y="21600"/>
                    </a:cubicBezTo>
                    <a:cubicBezTo>
                      <a:pt x="4145" y="21600"/>
                      <a:pt x="6264" y="20961"/>
                      <a:pt x="8295" y="18585"/>
                    </a:cubicBezTo>
                    <a:cubicBezTo>
                      <a:pt x="8797" y="18655"/>
                      <a:pt x="9311" y="18690"/>
                      <a:pt x="9833" y="18690"/>
                    </a:cubicBezTo>
                    <a:cubicBezTo>
                      <a:pt x="10307" y="18690"/>
                      <a:pt x="10789" y="18661"/>
                      <a:pt x="11274" y="18599"/>
                    </a:cubicBezTo>
                    <a:cubicBezTo>
                      <a:pt x="16947" y="17881"/>
                      <a:pt x="21117" y="13156"/>
                      <a:pt x="20588" y="8045"/>
                    </a:cubicBezTo>
                    <a:close/>
                  </a:path>
                </a:pathLst>
              </a:custGeom>
              <a:solidFill>
                <a:srgbClr val="E97F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p>
            </p:txBody>
          </p:sp>
        </p:grpSp>
      </p:grpSp>
      <p:grpSp>
        <p:nvGrpSpPr>
          <p:cNvPr id="770" name="成组"/>
          <p:cNvGrpSpPr/>
          <p:nvPr/>
        </p:nvGrpSpPr>
        <p:grpSpPr>
          <a:xfrm>
            <a:off x="534685" y="2297950"/>
            <a:ext cx="652031" cy="652031"/>
            <a:chOff x="0" y="0"/>
            <a:chExt cx="1738747" cy="1738747"/>
          </a:xfrm>
        </p:grpSpPr>
        <p:grpSp>
          <p:nvGrpSpPr>
            <p:cNvPr id="768" name="成组"/>
            <p:cNvGrpSpPr/>
            <p:nvPr/>
          </p:nvGrpSpPr>
          <p:grpSpPr>
            <a:xfrm>
              <a:off x="416024" y="577419"/>
              <a:ext cx="906699" cy="571345"/>
              <a:chOff x="0" y="0"/>
              <a:chExt cx="906697" cy="571343"/>
            </a:xfrm>
          </p:grpSpPr>
          <p:sp>
            <p:nvSpPr>
              <p:cNvPr id="766" name="形状"/>
              <p:cNvSpPr/>
              <p:nvPr/>
            </p:nvSpPr>
            <p:spPr>
              <a:xfrm>
                <a:off x="0" y="163690"/>
                <a:ext cx="323263" cy="407654"/>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p>
            </p:txBody>
          </p:sp>
          <p:sp>
            <p:nvSpPr>
              <p:cNvPr id="767" name="形状"/>
              <p:cNvSpPr/>
              <p:nvPr/>
            </p:nvSpPr>
            <p:spPr>
              <a:xfrm>
                <a:off x="264913" y="0"/>
                <a:ext cx="641785" cy="560327"/>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675"/>
              </a:p>
            </p:txBody>
          </p:sp>
        </p:grpSp>
        <p:sp>
          <p:nvSpPr>
            <p:cNvPr id="769" name="圆形"/>
            <p:cNvSpPr/>
            <p:nvPr/>
          </p:nvSpPr>
          <p:spPr>
            <a:xfrm>
              <a:off x="0" y="0"/>
              <a:ext cx="1738748" cy="1738748"/>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grpSp>
      <p:grpSp>
        <p:nvGrpSpPr>
          <p:cNvPr id="776" name="成组"/>
          <p:cNvGrpSpPr/>
          <p:nvPr/>
        </p:nvGrpSpPr>
        <p:grpSpPr>
          <a:xfrm>
            <a:off x="4647395" y="2248228"/>
            <a:ext cx="652031" cy="652031"/>
            <a:chOff x="0" y="0"/>
            <a:chExt cx="1738747" cy="1738747"/>
          </a:xfrm>
        </p:grpSpPr>
        <p:grpSp>
          <p:nvGrpSpPr>
            <p:cNvPr id="774" name="成组"/>
            <p:cNvGrpSpPr/>
            <p:nvPr/>
          </p:nvGrpSpPr>
          <p:grpSpPr>
            <a:xfrm>
              <a:off x="379860" y="412920"/>
              <a:ext cx="875650" cy="912907"/>
              <a:chOff x="0" y="0"/>
              <a:chExt cx="875648" cy="912905"/>
            </a:xfrm>
          </p:grpSpPr>
          <p:sp>
            <p:nvSpPr>
              <p:cNvPr id="771" name="形状"/>
              <p:cNvSpPr/>
              <p:nvPr/>
            </p:nvSpPr>
            <p:spPr>
              <a:xfrm>
                <a:off x="214960" y="0"/>
                <a:ext cx="287669" cy="287455"/>
              </a:xfrm>
              <a:custGeom>
                <a:avLst/>
                <a:gdLst/>
                <a:ahLst/>
                <a:cxnLst>
                  <a:cxn ang="0">
                    <a:pos x="wd2" y="hd2"/>
                  </a:cxn>
                  <a:cxn ang="5400000">
                    <a:pos x="wd2" y="hd2"/>
                  </a:cxn>
                  <a:cxn ang="10800000">
                    <a:pos x="wd2" y="hd2"/>
                  </a:cxn>
                  <a:cxn ang="16200000">
                    <a:pos x="wd2" y="hd2"/>
                  </a:cxn>
                </a:cxnLst>
                <a:rect l="0" t="0" r="r" b="b"/>
                <a:pathLst>
                  <a:path w="21599" h="21600" extrusionOk="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p>
            </p:txBody>
          </p:sp>
          <p:sp>
            <p:nvSpPr>
              <p:cNvPr id="772" name="形状"/>
              <p:cNvSpPr/>
              <p:nvPr/>
            </p:nvSpPr>
            <p:spPr>
              <a:xfrm>
                <a:off x="366696" y="138989"/>
                <a:ext cx="508953" cy="451715"/>
              </a:xfrm>
              <a:custGeom>
                <a:avLst/>
                <a:gdLst/>
                <a:ahLst/>
                <a:cxnLst>
                  <a:cxn ang="0">
                    <a:pos x="wd2" y="hd2"/>
                  </a:cxn>
                  <a:cxn ang="5400000">
                    <a:pos x="wd2" y="hd2"/>
                  </a:cxn>
                  <a:cxn ang="10800000">
                    <a:pos x="wd2" y="hd2"/>
                  </a:cxn>
                  <a:cxn ang="16200000">
                    <a:pos x="wd2" y="hd2"/>
                  </a:cxn>
                </a:cxnLst>
                <a:rect l="0" t="0" r="r" b="b"/>
                <a:pathLst>
                  <a:path w="21415" h="21600" extrusionOk="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p>
            </p:txBody>
          </p:sp>
          <p:sp>
            <p:nvSpPr>
              <p:cNvPr id="773" name="形状"/>
              <p:cNvSpPr/>
              <p:nvPr/>
            </p:nvSpPr>
            <p:spPr>
              <a:xfrm>
                <a:off x="0" y="391696"/>
                <a:ext cx="706525" cy="521210"/>
              </a:xfrm>
              <a:custGeom>
                <a:avLst/>
                <a:gdLst/>
                <a:ahLst/>
                <a:cxnLst>
                  <a:cxn ang="0">
                    <a:pos x="wd2" y="hd2"/>
                  </a:cxn>
                  <a:cxn ang="5400000">
                    <a:pos x="wd2" y="hd2"/>
                  </a:cxn>
                  <a:cxn ang="10800000">
                    <a:pos x="wd2" y="hd2"/>
                  </a:cxn>
                  <a:cxn ang="16200000">
                    <a:pos x="wd2" y="hd2"/>
                  </a:cxn>
                </a:cxnLst>
                <a:rect l="0" t="0" r="r" b="b"/>
                <a:pathLst>
                  <a:path w="21346" h="21600" extrusionOk="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path>
                </a:pathLst>
              </a:custGeom>
              <a:solidFill>
                <a:srgbClr val="F4C300"/>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p>
            </p:txBody>
          </p:sp>
        </p:grpSp>
        <p:sp>
          <p:nvSpPr>
            <p:cNvPr id="775" name="圆形"/>
            <p:cNvSpPr/>
            <p:nvPr/>
          </p:nvSpPr>
          <p:spPr>
            <a:xfrm>
              <a:off x="0" y="0"/>
              <a:ext cx="1738748" cy="1738748"/>
            </a:xfrm>
            <a:prstGeom prst="ellipse">
              <a:avLst/>
            </a:prstGeom>
            <a:noFill/>
            <a:ln w="12700" cap="flat">
              <a:solidFill>
                <a:srgbClr val="F4C300"/>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grpSp>
      <p:sp>
        <p:nvSpPr>
          <p:cNvPr id="777" name="线条"/>
          <p:cNvSpPr/>
          <p:nvPr/>
        </p:nvSpPr>
        <p:spPr>
          <a:xfrm rot="10800000" flipH="1">
            <a:off x="5210130" y="1457564"/>
            <a:ext cx="3355899" cy="714073"/>
          </a:xfrm>
          <a:custGeom>
            <a:avLst/>
            <a:gdLst/>
            <a:ahLst/>
            <a:cxnLst>
              <a:cxn ang="0">
                <a:pos x="wd2" y="hd2"/>
              </a:cxn>
              <a:cxn ang="5400000">
                <a:pos x="wd2" y="hd2"/>
              </a:cxn>
              <a:cxn ang="10800000">
                <a:pos x="wd2" y="hd2"/>
              </a:cxn>
              <a:cxn ang="16200000">
                <a:pos x="wd2" y="hd2"/>
              </a:cxn>
            </a:cxnLst>
            <a:rect l="0" t="0" r="r" b="b"/>
            <a:pathLst>
              <a:path w="21600" h="21600" extrusionOk="0">
                <a:moveTo>
                  <a:pt x="21584" y="0"/>
                </a:moveTo>
                <a:lnTo>
                  <a:pt x="21600" y="0"/>
                </a:lnTo>
                <a:lnTo>
                  <a:pt x="21600" y="21600"/>
                </a:lnTo>
                <a:lnTo>
                  <a:pt x="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78" name="线条"/>
          <p:cNvSpPr/>
          <p:nvPr/>
        </p:nvSpPr>
        <p:spPr>
          <a:xfrm rot="5400000" flipH="1">
            <a:off x="5499643" y="1215727"/>
            <a:ext cx="542568" cy="1432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79" name="统一认证"/>
          <p:cNvSpPr txBox="1"/>
          <p:nvPr/>
        </p:nvSpPr>
        <p:spPr>
          <a:xfrm>
            <a:off x="486783" y="3041456"/>
            <a:ext cx="748748"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a:latin typeface="SimHei" charset="-122"/>
                <a:ea typeface="SimHei" charset="-122"/>
                <a:cs typeface="SimHei" charset="-122"/>
              </a:rPr>
              <a:t>统一认证</a:t>
            </a:r>
          </a:p>
        </p:txBody>
      </p:sp>
      <p:sp>
        <p:nvSpPr>
          <p:cNvPr id="780" name="联系沟通"/>
          <p:cNvSpPr txBox="1"/>
          <p:nvPr/>
        </p:nvSpPr>
        <p:spPr>
          <a:xfrm>
            <a:off x="1717546" y="3041456"/>
            <a:ext cx="748748"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dirty="0">
                <a:latin typeface="SimHei" charset="-122"/>
                <a:ea typeface="SimHei" charset="-122"/>
                <a:cs typeface="SimHei" charset="-122"/>
              </a:rPr>
              <a:t>联系沟通</a:t>
            </a:r>
          </a:p>
        </p:txBody>
      </p:sp>
      <p:sp>
        <p:nvSpPr>
          <p:cNvPr id="781" name="消息集成"/>
          <p:cNvSpPr txBox="1"/>
          <p:nvPr/>
        </p:nvSpPr>
        <p:spPr>
          <a:xfrm>
            <a:off x="3096597" y="3036624"/>
            <a:ext cx="748748"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a:latin typeface="SimHei" charset="-122"/>
                <a:ea typeface="SimHei" charset="-122"/>
                <a:cs typeface="SimHei" charset="-122"/>
              </a:rPr>
              <a:t>消息集成</a:t>
            </a:r>
          </a:p>
        </p:txBody>
      </p:sp>
      <p:grpSp>
        <p:nvGrpSpPr>
          <p:cNvPr id="785" name="成组"/>
          <p:cNvGrpSpPr/>
          <p:nvPr/>
        </p:nvGrpSpPr>
        <p:grpSpPr>
          <a:xfrm>
            <a:off x="6162181" y="2254820"/>
            <a:ext cx="652031" cy="652031"/>
            <a:chOff x="0" y="0"/>
            <a:chExt cx="1738747" cy="1738747"/>
          </a:xfrm>
        </p:grpSpPr>
        <p:pic>
          <p:nvPicPr>
            <p:cNvPr id="783" name="image37.png" descr="image37.png"/>
            <p:cNvPicPr>
              <a:picLocks noChangeAspect="1"/>
            </p:cNvPicPr>
            <p:nvPr/>
          </p:nvPicPr>
          <p:blipFill>
            <a:blip r:embed="rId2">
              <a:extLst/>
            </a:blip>
            <a:stretch>
              <a:fillRect/>
            </a:stretch>
          </p:blipFill>
          <p:spPr>
            <a:xfrm>
              <a:off x="544330" y="541375"/>
              <a:ext cx="650087" cy="655998"/>
            </a:xfrm>
            <a:prstGeom prst="rect">
              <a:avLst/>
            </a:prstGeom>
            <a:ln w="12700" cap="flat">
              <a:noFill/>
              <a:miter lim="400000"/>
            </a:ln>
            <a:effectLst/>
          </p:spPr>
        </p:pic>
        <p:sp>
          <p:nvSpPr>
            <p:cNvPr id="784" name="圆形"/>
            <p:cNvSpPr/>
            <p:nvPr/>
          </p:nvSpPr>
          <p:spPr>
            <a:xfrm>
              <a:off x="0" y="0"/>
              <a:ext cx="1738748" cy="1738748"/>
            </a:xfrm>
            <a:prstGeom prst="ellipse">
              <a:avLst/>
            </a:prstGeom>
            <a:noFill/>
            <a:ln w="12700" cap="flat">
              <a:solidFill>
                <a:schemeClr val="accent5"/>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grpSp>
      <p:sp>
        <p:nvSpPr>
          <p:cNvPr id="786" name="企业地址簿"/>
          <p:cNvSpPr txBox="1"/>
          <p:nvPr/>
        </p:nvSpPr>
        <p:spPr>
          <a:xfrm>
            <a:off x="6042312" y="3045376"/>
            <a:ext cx="1072680"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a:latin typeface="SimHei" charset="-122"/>
                <a:ea typeface="SimHei" charset="-122"/>
                <a:cs typeface="SimHei" charset="-122"/>
              </a:rPr>
              <a:t>企业地址簿</a:t>
            </a:r>
          </a:p>
        </p:txBody>
      </p:sp>
      <p:grpSp>
        <p:nvGrpSpPr>
          <p:cNvPr id="789" name="成组"/>
          <p:cNvGrpSpPr/>
          <p:nvPr/>
        </p:nvGrpSpPr>
        <p:grpSpPr>
          <a:xfrm>
            <a:off x="8231618" y="2240200"/>
            <a:ext cx="652031" cy="652031"/>
            <a:chOff x="0" y="0"/>
            <a:chExt cx="1738747" cy="1738747"/>
          </a:xfrm>
        </p:grpSpPr>
        <p:pic>
          <p:nvPicPr>
            <p:cNvPr id="787" name="pasted-image.png" descr="pasted-image.png"/>
            <p:cNvPicPr>
              <a:picLocks noChangeAspect="1"/>
            </p:cNvPicPr>
            <p:nvPr/>
          </p:nvPicPr>
          <p:blipFill>
            <a:blip r:embed="rId3">
              <a:extLst/>
            </a:blip>
            <a:stretch>
              <a:fillRect/>
            </a:stretch>
          </p:blipFill>
          <p:spPr>
            <a:xfrm>
              <a:off x="275108" y="567738"/>
              <a:ext cx="1188532" cy="603271"/>
            </a:xfrm>
            <a:prstGeom prst="rect">
              <a:avLst/>
            </a:prstGeom>
            <a:ln w="12700" cap="flat">
              <a:noFill/>
              <a:miter lim="400000"/>
            </a:ln>
            <a:effectLst/>
          </p:spPr>
        </p:pic>
        <p:sp>
          <p:nvSpPr>
            <p:cNvPr id="788" name="圆形"/>
            <p:cNvSpPr/>
            <p:nvPr/>
          </p:nvSpPr>
          <p:spPr>
            <a:xfrm>
              <a:off x="0" y="0"/>
              <a:ext cx="1738748" cy="1738748"/>
            </a:xfrm>
            <a:prstGeom prst="ellipse">
              <a:avLst/>
            </a:prstGeom>
            <a:noFill/>
            <a:ln w="12700" cap="flat">
              <a:solidFill>
                <a:srgbClr val="000000"/>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grpSp>
      <p:sp>
        <p:nvSpPr>
          <p:cNvPr id="790" name="无限可能"/>
          <p:cNvSpPr txBox="1"/>
          <p:nvPr/>
        </p:nvSpPr>
        <p:spPr>
          <a:xfrm>
            <a:off x="8183259" y="3078898"/>
            <a:ext cx="748748"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dirty="0">
                <a:solidFill>
                  <a:srgbClr val="FF0000"/>
                </a:solidFill>
              </a:rPr>
              <a:t>无限可能</a:t>
            </a:r>
          </a:p>
        </p:txBody>
      </p:sp>
      <p:sp>
        <p:nvSpPr>
          <p:cNvPr id="791" name="用户身份认证…"/>
          <p:cNvSpPr txBox="1"/>
          <p:nvPr/>
        </p:nvSpPr>
        <p:spPr>
          <a:xfrm>
            <a:off x="279402" y="3458895"/>
            <a:ext cx="1163509" cy="1860816"/>
          </a:xfrm>
          <a:prstGeom prst="rect">
            <a:avLst/>
          </a:prstGeom>
          <a:ln w="12700">
            <a:miter lim="400000"/>
          </a:ln>
          <a:extLst>
            <a:ext uri="{C572A759-6A51-4108-AA02-DFA0A04FC94B}">
              <ma14:wrappingTextBoxFlag xmlns:ma14="http://schemas.microsoft.com/office/mac/drawingml/2011/main" val="1"/>
            </a:ext>
          </a:extLst>
        </p:spPr>
        <p:txBody>
          <a:bodyPr lIns="17145" rIns="17145">
            <a:normAutofit/>
          </a:bodyPr>
          <a:lstStyle/>
          <a:p>
            <a:pPr marL="66675"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用户身份认证</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SSO</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应用间认</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离线认证</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认证API</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权限控制</a:t>
            </a:r>
          </a:p>
        </p:txBody>
      </p:sp>
      <p:grpSp>
        <p:nvGrpSpPr>
          <p:cNvPr id="794" name="成组"/>
          <p:cNvGrpSpPr/>
          <p:nvPr/>
        </p:nvGrpSpPr>
        <p:grpSpPr>
          <a:xfrm>
            <a:off x="3144956" y="2285911"/>
            <a:ext cx="652031" cy="652031"/>
            <a:chOff x="0" y="0"/>
            <a:chExt cx="1738747" cy="1738747"/>
          </a:xfrm>
        </p:grpSpPr>
        <p:sp>
          <p:nvSpPr>
            <p:cNvPr id="792" name="圆形"/>
            <p:cNvSpPr/>
            <p:nvPr/>
          </p:nvSpPr>
          <p:spPr>
            <a:xfrm>
              <a:off x="0" y="0"/>
              <a:ext cx="1738748" cy="1738748"/>
            </a:xfrm>
            <a:prstGeom prst="ellipse">
              <a:avLst/>
            </a:prstGeom>
            <a:noFill/>
            <a:ln w="12700" cap="flat">
              <a:solidFill>
                <a:srgbClr val="33495F"/>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750"/>
            </a:p>
          </p:txBody>
        </p:sp>
        <p:sp>
          <p:nvSpPr>
            <p:cNvPr id="793" name="形状"/>
            <p:cNvSpPr/>
            <p:nvPr/>
          </p:nvSpPr>
          <p:spPr>
            <a:xfrm>
              <a:off x="499863" y="582619"/>
              <a:ext cx="763865" cy="573509"/>
            </a:xfrm>
            <a:custGeom>
              <a:avLst/>
              <a:gdLst/>
              <a:ahLst/>
              <a:cxnLst>
                <a:cxn ang="0">
                  <a:pos x="wd2" y="hd2"/>
                </a:cxn>
                <a:cxn ang="5400000">
                  <a:pos x="wd2" y="hd2"/>
                </a:cxn>
                <a:cxn ang="10800000">
                  <a:pos x="wd2" y="hd2"/>
                </a:cxn>
                <a:cxn ang="16200000">
                  <a:pos x="wd2" y="hd2"/>
                </a:cxn>
              </a:cxnLst>
              <a:rect l="0" t="0" r="r" b="b"/>
              <a:pathLst>
                <a:path w="21600" h="21600" extrusionOk="0">
                  <a:moveTo>
                    <a:pt x="15176" y="853"/>
                  </a:moveTo>
                  <a:cubicBezTo>
                    <a:pt x="18960" y="2402"/>
                    <a:pt x="21600" y="5898"/>
                    <a:pt x="21600" y="9962"/>
                  </a:cubicBezTo>
                  <a:cubicBezTo>
                    <a:pt x="21600" y="12814"/>
                    <a:pt x="20300" y="15386"/>
                    <a:pt x="18219" y="17201"/>
                  </a:cubicBezTo>
                  <a:lnTo>
                    <a:pt x="20632" y="21600"/>
                  </a:lnTo>
                  <a:lnTo>
                    <a:pt x="15176" y="19178"/>
                  </a:lnTo>
                  <a:lnTo>
                    <a:pt x="15176" y="11339"/>
                  </a:lnTo>
                  <a:cubicBezTo>
                    <a:pt x="15643" y="11339"/>
                    <a:pt x="16020" y="10836"/>
                    <a:pt x="16020" y="10216"/>
                  </a:cubicBezTo>
                  <a:cubicBezTo>
                    <a:pt x="16020" y="9595"/>
                    <a:pt x="15642" y="9092"/>
                    <a:pt x="15176" y="9092"/>
                  </a:cubicBezTo>
                  <a:lnTo>
                    <a:pt x="15176" y="853"/>
                  </a:lnTo>
                  <a:close/>
                  <a:moveTo>
                    <a:pt x="11014" y="3"/>
                  </a:moveTo>
                  <a:cubicBezTo>
                    <a:pt x="12494" y="29"/>
                    <a:pt x="13900" y="330"/>
                    <a:pt x="15176" y="853"/>
                  </a:cubicBezTo>
                  <a:lnTo>
                    <a:pt x="15176" y="9091"/>
                  </a:lnTo>
                  <a:cubicBezTo>
                    <a:pt x="14710" y="9091"/>
                    <a:pt x="14332" y="9594"/>
                    <a:pt x="14332" y="10214"/>
                  </a:cubicBezTo>
                  <a:cubicBezTo>
                    <a:pt x="14332" y="10835"/>
                    <a:pt x="14711" y="11337"/>
                    <a:pt x="15176" y="11337"/>
                  </a:cubicBezTo>
                  <a:lnTo>
                    <a:pt x="15176" y="19177"/>
                  </a:lnTo>
                  <a:lnTo>
                    <a:pt x="15051" y="19122"/>
                  </a:lnTo>
                  <a:cubicBezTo>
                    <a:pt x="13808" y="19613"/>
                    <a:pt x="12445" y="19896"/>
                    <a:pt x="11013" y="19921"/>
                  </a:cubicBezTo>
                  <a:lnTo>
                    <a:pt x="11013" y="11337"/>
                  </a:lnTo>
                  <a:cubicBezTo>
                    <a:pt x="11479" y="11337"/>
                    <a:pt x="11857" y="10834"/>
                    <a:pt x="11857" y="10214"/>
                  </a:cubicBezTo>
                  <a:cubicBezTo>
                    <a:pt x="11857" y="9593"/>
                    <a:pt x="11479" y="9091"/>
                    <a:pt x="11013" y="9091"/>
                  </a:cubicBezTo>
                  <a:lnTo>
                    <a:pt x="11013" y="3"/>
                  </a:lnTo>
                  <a:close/>
                  <a:moveTo>
                    <a:pt x="10800" y="0"/>
                  </a:moveTo>
                  <a:cubicBezTo>
                    <a:pt x="10872" y="0"/>
                    <a:pt x="10942" y="1"/>
                    <a:pt x="11014" y="3"/>
                  </a:cubicBezTo>
                  <a:lnTo>
                    <a:pt x="11014" y="9092"/>
                  </a:lnTo>
                  <a:cubicBezTo>
                    <a:pt x="10548" y="9092"/>
                    <a:pt x="10170" y="9595"/>
                    <a:pt x="10170" y="10215"/>
                  </a:cubicBezTo>
                  <a:cubicBezTo>
                    <a:pt x="10170" y="10836"/>
                    <a:pt x="10549" y="11338"/>
                    <a:pt x="11014" y="11338"/>
                  </a:cubicBezTo>
                  <a:lnTo>
                    <a:pt x="11014" y="19922"/>
                  </a:lnTo>
                  <a:cubicBezTo>
                    <a:pt x="10943" y="19924"/>
                    <a:pt x="10872" y="19924"/>
                    <a:pt x="10800" y="19924"/>
                  </a:cubicBezTo>
                  <a:cubicBezTo>
                    <a:pt x="9406" y="19924"/>
                    <a:pt x="8074" y="19681"/>
                    <a:pt x="6851" y="19237"/>
                  </a:cubicBezTo>
                  <a:lnTo>
                    <a:pt x="6851" y="11337"/>
                  </a:lnTo>
                  <a:cubicBezTo>
                    <a:pt x="7317" y="11337"/>
                    <a:pt x="7695" y="10834"/>
                    <a:pt x="7695" y="10214"/>
                  </a:cubicBezTo>
                  <a:cubicBezTo>
                    <a:pt x="7695" y="9593"/>
                    <a:pt x="7316" y="9091"/>
                    <a:pt x="6851" y="9091"/>
                  </a:cubicBezTo>
                  <a:lnTo>
                    <a:pt x="6851" y="687"/>
                  </a:lnTo>
                  <a:cubicBezTo>
                    <a:pt x="8074" y="244"/>
                    <a:pt x="9406" y="0"/>
                    <a:pt x="10800" y="0"/>
                  </a:cubicBezTo>
                  <a:close/>
                  <a:moveTo>
                    <a:pt x="6851" y="19238"/>
                  </a:moveTo>
                  <a:cubicBezTo>
                    <a:pt x="2840" y="17783"/>
                    <a:pt x="0" y="14179"/>
                    <a:pt x="0" y="9962"/>
                  </a:cubicBezTo>
                  <a:cubicBezTo>
                    <a:pt x="0" y="5746"/>
                    <a:pt x="2840" y="2142"/>
                    <a:pt x="6851" y="687"/>
                  </a:cubicBezTo>
                  <a:lnTo>
                    <a:pt x="6851" y="9091"/>
                  </a:lnTo>
                  <a:cubicBezTo>
                    <a:pt x="6385" y="9091"/>
                    <a:pt x="6008" y="9594"/>
                    <a:pt x="6008" y="10214"/>
                  </a:cubicBezTo>
                  <a:cubicBezTo>
                    <a:pt x="6008" y="10835"/>
                    <a:pt x="6385" y="11337"/>
                    <a:pt x="6851" y="11337"/>
                  </a:cubicBezTo>
                  <a:lnTo>
                    <a:pt x="6851" y="19238"/>
                  </a:lnTo>
                  <a:close/>
                </a:path>
              </a:pathLst>
            </a:custGeom>
            <a:solidFill>
              <a:srgbClr val="33495F"/>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p>
          </p:txBody>
        </p:sp>
      </p:grpSp>
      <p:sp>
        <p:nvSpPr>
          <p:cNvPr id="795" name="线条"/>
          <p:cNvSpPr/>
          <p:nvPr/>
        </p:nvSpPr>
        <p:spPr>
          <a:xfrm rot="10800000" flipH="1">
            <a:off x="2130726" y="1693532"/>
            <a:ext cx="1742748" cy="546668"/>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0" y="0"/>
                </a:lnTo>
                <a:lnTo>
                  <a:pt x="0" y="21600"/>
                </a:lnTo>
                <a:lnTo>
                  <a:pt x="21600" y="21600"/>
                </a:lnTo>
              </a:path>
            </a:pathLst>
          </a:custGeom>
          <a:ln>
            <a:solidFill>
              <a:srgbClr val="BFBFBF"/>
            </a:solidFill>
            <a:prstDash val="sysDash"/>
            <a:headEnd type="oval"/>
            <a:tailEnd type="oval"/>
          </a:ln>
        </p:spPr>
        <p:txBody>
          <a:bodyPr lIns="17145" rIns="17145" anchor="ctr"/>
          <a:lstStyle/>
          <a:p>
            <a:pPr algn="l" defTabSz="171450">
              <a:defRPr sz="2000">
                <a:uFill>
                  <a:solidFill>
                    <a:srgbClr val="000000"/>
                  </a:solidFill>
                </a:uFill>
                <a:latin typeface="Calibri"/>
                <a:ea typeface="Calibri"/>
                <a:cs typeface="Calibri"/>
                <a:sym typeface="Calibri"/>
              </a:defRPr>
            </a:pPr>
            <a:endParaRPr sz="750"/>
          </a:p>
        </p:txBody>
      </p:sp>
      <p:sp>
        <p:nvSpPr>
          <p:cNvPr id="796" name="应用集成"/>
          <p:cNvSpPr txBox="1"/>
          <p:nvPr/>
        </p:nvSpPr>
        <p:spPr>
          <a:xfrm>
            <a:off x="4562915" y="3035892"/>
            <a:ext cx="748748" cy="239600"/>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2400">
                <a:solidFill>
                  <a:schemeClr val="accent1"/>
                </a:solidFill>
                <a:uFill>
                  <a:solidFill>
                    <a:srgbClr val="808080"/>
                  </a:solidFill>
                </a:uFill>
                <a:latin typeface="Heiti SC Medium"/>
                <a:ea typeface="Heiti SC Medium"/>
                <a:cs typeface="Heiti SC Medium"/>
                <a:sym typeface="Heiti SC Medium"/>
              </a:defRPr>
            </a:lvl1pPr>
          </a:lstStyle>
          <a:p>
            <a:r>
              <a:rPr sz="1400">
                <a:latin typeface="SimHei" charset="-122"/>
                <a:ea typeface="SimHei" charset="-122"/>
                <a:cs typeface="SimHei" charset="-122"/>
              </a:rPr>
              <a:t>应用集成</a:t>
            </a:r>
          </a:p>
        </p:txBody>
      </p:sp>
      <p:sp>
        <p:nvSpPr>
          <p:cNvPr id="797" name="用户交流…"/>
          <p:cNvSpPr txBox="1"/>
          <p:nvPr/>
        </p:nvSpPr>
        <p:spPr>
          <a:xfrm>
            <a:off x="1694588" y="3465822"/>
            <a:ext cx="922195" cy="1860816"/>
          </a:xfrm>
          <a:prstGeom prst="rect">
            <a:avLst/>
          </a:prstGeom>
          <a:ln w="12700">
            <a:miter lim="400000"/>
          </a:ln>
          <a:extLst>
            <a:ext uri="{C572A759-6A51-4108-AA02-DFA0A04FC94B}">
              <ma14:wrappingTextBoxFlag xmlns:ma14="http://schemas.microsoft.com/office/mac/drawingml/2011/main" val="1"/>
            </a:ext>
          </a:extLst>
        </p:spPr>
        <p:txBody>
          <a:bodyPr lIns="17145" rIns="17145">
            <a:noAutofit/>
          </a:bodyPr>
          <a:lstStyle/>
          <a:p>
            <a:pPr marL="50864"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用户交流</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内容分享</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呼朋唤友</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群组学习</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教务通告 </a:t>
            </a:r>
          </a:p>
          <a:p>
            <a:pPr marL="50864"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内部管理</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机构微信</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教学调度</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审批提醒</a:t>
            </a:r>
          </a:p>
          <a:p>
            <a:pPr marL="203454" lvl="1" indent="-50864" algn="l" defTabSz="305181">
              <a:spcBef>
                <a:spcPts val="638"/>
              </a:spcBef>
              <a:buClr>
                <a:srgbClr val="4F81BD"/>
              </a:buClr>
              <a:buSzPct val="75000"/>
              <a:buFont typeface="Arial"/>
              <a:buChar char="•"/>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教务跟踪</a:t>
            </a:r>
          </a:p>
        </p:txBody>
      </p:sp>
      <p:sp>
        <p:nvSpPr>
          <p:cNvPr id="798" name="统一消息提醒…"/>
          <p:cNvSpPr txBox="1"/>
          <p:nvPr/>
        </p:nvSpPr>
        <p:spPr>
          <a:xfrm>
            <a:off x="2975457" y="3463240"/>
            <a:ext cx="1045042" cy="1874669"/>
          </a:xfrm>
          <a:prstGeom prst="rect">
            <a:avLst/>
          </a:prstGeom>
          <a:ln w="12700">
            <a:miter lim="400000"/>
          </a:ln>
          <a:extLst>
            <a:ext uri="{C572A759-6A51-4108-AA02-DFA0A04FC94B}">
              <ma14:wrappingTextBoxFlag xmlns:ma14="http://schemas.microsoft.com/office/mac/drawingml/2011/main" val="1"/>
            </a:ext>
          </a:extLst>
        </p:spPr>
        <p:txBody>
          <a:bodyPr lIns="17145" rIns="17145">
            <a:noAutofit/>
          </a:bodyPr>
          <a:lstStyle/>
          <a:p>
            <a:pPr marL="66675"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统一消息提醒</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应用通知</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企业新闻</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企业公告</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多媒体消息</a:t>
            </a:r>
          </a:p>
          <a:p>
            <a:pPr marL="66675"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员工数据归纳</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资料分发</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文档分享</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数据管控</a:t>
            </a:r>
          </a:p>
        </p:txBody>
      </p:sp>
      <p:sp>
        <p:nvSpPr>
          <p:cNvPr id="799" name="企业应用集成…"/>
          <p:cNvSpPr txBox="1"/>
          <p:nvPr/>
        </p:nvSpPr>
        <p:spPr>
          <a:xfrm>
            <a:off x="4562915" y="3471590"/>
            <a:ext cx="1569737" cy="1874669"/>
          </a:xfrm>
          <a:prstGeom prst="rect">
            <a:avLst/>
          </a:prstGeom>
          <a:ln w="12700">
            <a:miter lim="400000"/>
          </a:ln>
          <a:extLst>
            <a:ext uri="{C572A759-6A51-4108-AA02-DFA0A04FC94B}">
              <ma14:wrappingTextBoxFlag xmlns:ma14="http://schemas.microsoft.com/office/mac/drawingml/2011/main" val="1"/>
            </a:ext>
          </a:extLst>
        </p:spPr>
        <p:txBody>
          <a:bodyPr lIns="17145" rIns="17145">
            <a:noAutofit/>
          </a:bodyPr>
          <a:lstStyle/>
          <a:p>
            <a:pPr marL="5934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企业应用集成</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统一入口</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统一认证</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统一更新</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统一分发</a:t>
            </a:r>
          </a:p>
          <a:p>
            <a:pPr marL="5934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轻应用集成</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统一运行</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统一认证</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统一管控</a:t>
            </a:r>
          </a:p>
          <a:p>
            <a:pPr marL="203454" lvl="1" indent="-50864" algn="l" defTabSz="127158">
              <a:spcBef>
                <a:spcPts val="638"/>
              </a:spcBef>
              <a:buClr>
                <a:srgbClr val="4F81BD"/>
              </a:buClr>
              <a:buSzPct val="75000"/>
              <a:buFont typeface="Arial"/>
              <a:buChar char="•"/>
              <a:tabLst>
                <a:tab pos="123825" algn="l"/>
              </a:tabLst>
              <a:defRPr sz="2136">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安全框架</a:t>
            </a:r>
          </a:p>
        </p:txBody>
      </p:sp>
      <p:sp>
        <p:nvSpPr>
          <p:cNvPr id="801" name="企业组织架构…"/>
          <p:cNvSpPr txBox="1"/>
          <p:nvPr/>
        </p:nvSpPr>
        <p:spPr>
          <a:xfrm>
            <a:off x="6042312" y="3471591"/>
            <a:ext cx="1709830" cy="1874669"/>
          </a:xfrm>
          <a:prstGeom prst="rect">
            <a:avLst/>
          </a:prstGeom>
          <a:ln w="12700">
            <a:miter lim="400000"/>
          </a:ln>
          <a:extLst>
            <a:ext uri="{C572A759-6A51-4108-AA02-DFA0A04FC94B}">
              <ma14:wrappingTextBoxFlag xmlns:ma14="http://schemas.microsoft.com/office/mac/drawingml/2011/main" val="1"/>
            </a:ext>
          </a:extLst>
        </p:spPr>
        <p:txBody>
          <a:bodyPr lIns="17145" rIns="17145">
            <a:noAutofit/>
          </a:bodyPr>
          <a:lstStyle/>
          <a:p>
            <a:pPr marL="66675"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企业组织架构</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人员信息</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人员管理系统</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快速搜索</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个人信息自维护</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树型组织架构</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API&amp;SDK</a:t>
            </a:r>
          </a:p>
          <a:p>
            <a:pPr marL="228600" lvl="1" indent="-57150" algn="l" defTabSz="142875">
              <a:spcBef>
                <a:spcPts val="750"/>
              </a:spcBef>
              <a:buClr>
                <a:srgbClr val="4F81BD"/>
              </a:buClr>
              <a:buSzPct val="75000"/>
              <a:buFont typeface="Arial"/>
              <a:buChar char="•"/>
              <a:tabLst>
                <a:tab pos="142875" algn="l"/>
              </a:tabLst>
              <a:defRPr sz="2400">
                <a:solidFill>
                  <a:srgbClr val="535353"/>
                </a:solidFill>
                <a:latin typeface="Heiti SC Medium"/>
                <a:ea typeface="Heiti SC Medium"/>
                <a:cs typeface="Heiti SC Medium"/>
                <a:sym typeface="Heiti SC Medium"/>
              </a:defRPr>
            </a:pPr>
            <a:r>
              <a:rPr sz="1200" dirty="0">
                <a:latin typeface="SimHei" charset="-122"/>
                <a:ea typeface="SimHei" charset="-122"/>
                <a:cs typeface="SimHei" charset="-122"/>
              </a:rPr>
              <a:t>数据同步更新</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74"/>
          <p:cNvSpPr txBox="1">
            <a:spLocks noGrp="1"/>
          </p:cNvSpPr>
          <p:nvPr>
            <p:ph type="sldNum" sz="quarter" idx="4294967295"/>
          </p:nvPr>
        </p:nvSpPr>
        <p:spPr>
          <a:xfrm>
            <a:off x="8816000" y="1014413"/>
            <a:ext cx="78926"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3</a:t>
            </a:fld>
            <a:endParaRPr/>
          </a:p>
        </p:txBody>
      </p:sp>
      <p:sp>
        <p:nvSpPr>
          <p:cNvPr id="176" name="Shape 75"/>
          <p:cNvSpPr txBox="1">
            <a:spLocks noGrp="1"/>
          </p:cNvSpPr>
          <p:nvPr>
            <p:ph type="title"/>
          </p:nvPr>
        </p:nvSpPr>
        <p:spPr>
          <a:xfrm>
            <a:off x="157896" y="179370"/>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企业内部IT系统当前现状</a:t>
            </a:r>
          </a:p>
        </p:txBody>
      </p:sp>
      <p:sp>
        <p:nvSpPr>
          <p:cNvPr id="177" name="根据中国信息通信研究院在2016年对70多个城市，近三千个大中型企业的调研结果显示，目前的企业内部IT系统，主要包括管理系统(51.7%)、办公系统(49,7%)以及通讯系统(35.0%)。…"/>
          <p:cNvSpPr txBox="1"/>
          <p:nvPr/>
        </p:nvSpPr>
        <p:spPr>
          <a:xfrm>
            <a:off x="645932" y="1159520"/>
            <a:ext cx="8248994" cy="2365263"/>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algn="l" defTabSz="4763">
              <a:lnSpc>
                <a:spcPct val="120000"/>
              </a:lnSpc>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600">
                <a:latin typeface="Heiti SC Light"/>
                <a:ea typeface="Heiti SC Light"/>
                <a:cs typeface="Heiti SC Light"/>
                <a:sym typeface="Heiti SC Light"/>
              </a:defRPr>
            </a:pPr>
            <a:r>
              <a:rPr lang="en-US" sz="1800" dirty="0" smtClean="0">
                <a:latin typeface="SimHei" charset="-122"/>
                <a:ea typeface="SimHei" charset="-122"/>
                <a:cs typeface="SimHei" charset="-122"/>
              </a:rPr>
              <a:t>    </a:t>
            </a:r>
            <a:r>
              <a:rPr sz="1800" dirty="0" smtClean="0">
                <a:latin typeface="SimHei" charset="-122"/>
                <a:ea typeface="SimHei" charset="-122"/>
                <a:cs typeface="SimHei" charset="-122"/>
              </a:rPr>
              <a:t>根据中国信息通信研究院在</a:t>
            </a:r>
            <a:r>
              <a:rPr sz="1800" dirty="0">
                <a:latin typeface="SimHei" charset="-122"/>
                <a:ea typeface="SimHei" charset="-122"/>
                <a:cs typeface="SimHei" charset="-122"/>
              </a:rPr>
              <a:t>2016年对70多个城市，近三千个大中型企业的调研结果显示，目前的企业内部IT系统，</a:t>
            </a:r>
            <a:r>
              <a:rPr sz="1800" dirty="0">
                <a:latin typeface="SimHei" charset="-122"/>
                <a:ea typeface="SimHei" charset="-122"/>
                <a:cs typeface="SimHei" charset="-122"/>
                <a:sym typeface="Heiti SC Medium"/>
              </a:rPr>
              <a:t>主要包括管理系统(51.7%)、办公系统(49,7%)以及通讯系统(35.0%)</a:t>
            </a:r>
            <a:r>
              <a:rPr sz="1800" dirty="0">
                <a:latin typeface="SimHei" charset="-122"/>
                <a:ea typeface="SimHei" charset="-122"/>
                <a:cs typeface="SimHei" charset="-122"/>
              </a:rPr>
              <a:t>。</a:t>
            </a:r>
          </a:p>
          <a:p>
            <a:pPr algn="l" defTabSz="4763">
              <a:lnSpc>
                <a:spcPct val="120000"/>
              </a:lnSpc>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600">
                <a:latin typeface="Heiti SC Light"/>
                <a:ea typeface="Heiti SC Light"/>
                <a:cs typeface="Heiti SC Light"/>
                <a:sym typeface="Heiti SC Light"/>
              </a:defRPr>
            </a:pPr>
            <a:endParaRPr sz="1800" dirty="0">
              <a:latin typeface="SimHei" charset="-122"/>
              <a:ea typeface="SimHei" charset="-122"/>
              <a:cs typeface="SimHei" charset="-122"/>
            </a:endParaRPr>
          </a:p>
          <a:p>
            <a:pPr algn="l" defTabSz="4763">
              <a:lnSpc>
                <a:spcPct val="120000"/>
              </a:lnSpc>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600">
                <a:latin typeface="Heiti SC Light"/>
                <a:ea typeface="Heiti SC Light"/>
                <a:cs typeface="Heiti SC Light"/>
                <a:sym typeface="Heiti SC Light"/>
              </a:defRPr>
            </a:pPr>
            <a:r>
              <a:rPr lang="en-US" sz="1800" dirty="0" smtClean="0">
                <a:latin typeface="SimHei" charset="-122"/>
                <a:ea typeface="SimHei" charset="-122"/>
                <a:cs typeface="SimHei" charset="-122"/>
              </a:rPr>
              <a:t>    </a:t>
            </a:r>
            <a:r>
              <a:rPr sz="1800" dirty="0" smtClean="0">
                <a:latin typeface="SimHei" charset="-122"/>
                <a:ea typeface="SimHei" charset="-122"/>
                <a:cs typeface="SimHei" charset="-122"/>
              </a:rPr>
              <a:t>打通企业内部数据</a:t>
            </a:r>
            <a:r>
              <a:rPr sz="1800" dirty="0">
                <a:latin typeface="SimHei" charset="-122"/>
                <a:ea typeface="SimHei" charset="-122"/>
                <a:cs typeface="SimHei" charset="-122"/>
              </a:rPr>
              <a:t>，优化企业内部管理和协同方面所起到的作用被企业广泛认可。其中有58.3%的企业计划继续加大投入力度，其中近20%的企业预计投入增长将在50%以上。</a:t>
            </a:r>
          </a:p>
        </p:txBody>
      </p:sp>
      <p:pic>
        <p:nvPicPr>
          <p:cNvPr id="178" name="发展报告.png" descr="发展报告.png"/>
          <p:cNvPicPr>
            <a:picLocks noChangeAspect="1"/>
          </p:cNvPicPr>
          <p:nvPr/>
        </p:nvPicPr>
        <p:blipFill>
          <a:blip r:embed="rId2">
            <a:extLst/>
          </a:blip>
          <a:stretch>
            <a:fillRect/>
          </a:stretch>
        </p:blipFill>
        <p:spPr>
          <a:xfrm>
            <a:off x="2558197" y="3760654"/>
            <a:ext cx="5744408" cy="245794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产品价值"/>
          <p:cNvSpPr txBox="1">
            <a:spLocks noGrp="1"/>
          </p:cNvSpPr>
          <p:nvPr>
            <p:ph type="title"/>
          </p:nvPr>
        </p:nvSpPr>
        <p:spPr>
          <a:xfrm>
            <a:off x="290155" y="113497"/>
            <a:ext cx="4547659" cy="698501"/>
          </a:xfrm>
          <a:prstGeom prst="rect">
            <a:avLst/>
          </a:prstGeom>
        </p:spPr>
        <p:txBody>
          <a:bodyPr>
            <a:normAutofit/>
          </a:bodyPr>
          <a:lstStyle/>
          <a:p>
            <a:r>
              <a:rPr sz="1600" dirty="0">
                <a:latin typeface="SimHei" charset="-122"/>
                <a:ea typeface="SimHei" charset="-122"/>
                <a:cs typeface="SimHei" charset="-122"/>
              </a:rPr>
              <a:t>产品价值</a:t>
            </a:r>
          </a:p>
        </p:txBody>
      </p:sp>
      <p:sp>
        <p:nvSpPr>
          <p:cNvPr id="804" name="提高业务效率…"/>
          <p:cNvSpPr txBox="1"/>
          <p:nvPr/>
        </p:nvSpPr>
        <p:spPr>
          <a:xfrm>
            <a:off x="698832" y="1493092"/>
            <a:ext cx="2951883" cy="2095254"/>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R="171450" algn="l" defTabSz="100013">
              <a:lnSpc>
                <a:spcPts val="880"/>
              </a:lnSpc>
              <a:defRPr sz="3600">
                <a:latin typeface="Heiti SC Medium"/>
                <a:ea typeface="Heiti SC Medium"/>
                <a:cs typeface="Heiti SC Medium"/>
                <a:sym typeface="Heiti SC Medium"/>
              </a:defRPr>
            </a:pPr>
            <a:r>
              <a:rPr sz="1800" dirty="0" smtClean="0">
                <a:latin typeface="SimHei" charset="-122"/>
                <a:ea typeface="SimHei" charset="-122"/>
                <a:cs typeface="SimHei" charset="-122"/>
              </a:rPr>
              <a:t>提高业务效率</a:t>
            </a:r>
            <a:endParaRPr lang="en-US" sz="1800" dirty="0" smtClean="0">
              <a:latin typeface="SimHei" charset="-122"/>
              <a:ea typeface="SimHei" charset="-122"/>
              <a:cs typeface="SimHei" charset="-122"/>
            </a:endParaRPr>
          </a:p>
          <a:p>
            <a:pPr marR="171450" algn="l" defTabSz="100013">
              <a:lnSpc>
                <a:spcPts val="880"/>
              </a:lnSpc>
              <a:defRPr sz="3600">
                <a:latin typeface="Heiti SC Medium"/>
                <a:ea typeface="Heiti SC Medium"/>
                <a:cs typeface="Heiti SC Medium"/>
                <a:sym typeface="Heiti SC Medium"/>
              </a:defRPr>
            </a:pPr>
            <a:endParaRPr sz="18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defRPr sz="2400">
                <a:latin typeface="Heiti SC Medium"/>
                <a:ea typeface="Heiti SC Medium"/>
                <a:cs typeface="Heiti SC Medium"/>
                <a:sym typeface="Heiti SC Medium"/>
              </a:defRPr>
            </a:pPr>
            <a:r>
              <a:rPr sz="1400" dirty="0">
                <a:latin typeface="SimHei" charset="-122"/>
                <a:ea typeface="SimHei" charset="-122"/>
                <a:cs typeface="SimHei" charset="-122"/>
              </a:rPr>
              <a:t>⎫	 </a:t>
            </a:r>
            <a:r>
              <a:rPr sz="1400" dirty="0" smtClean="0">
                <a:latin typeface="SimHei" charset="-122"/>
                <a:ea typeface="SimHei" charset="-122"/>
                <a:cs typeface="SimHei" charset="-122"/>
              </a:rPr>
              <a:t>提供访问企业信息资源的统一入口和工作平台</a:t>
            </a:r>
            <a:r>
              <a:rPr sz="1400" dirty="0">
                <a:latin typeface="SimHei" charset="-122"/>
                <a:ea typeface="SimHei" charset="-122"/>
                <a:cs typeface="SimHei" charset="-122"/>
              </a:rPr>
              <a:t>。</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建立统一的用户身份认证中心。</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单点登录，全网漫游。</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实现无纸化办公。</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高效的信息资源全文检索。</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智能易管理的发布系统。</a:t>
            </a:r>
          </a:p>
        </p:txBody>
      </p:sp>
      <p:sp>
        <p:nvSpPr>
          <p:cNvPr id="805" name="创造安全 协同工作环境…"/>
          <p:cNvSpPr txBox="1"/>
          <p:nvPr/>
        </p:nvSpPr>
        <p:spPr>
          <a:xfrm>
            <a:off x="4016956" y="1362468"/>
            <a:ext cx="4856904" cy="2316019"/>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R="171450" algn="l" defTabSz="100013">
              <a:defRPr sz="3600">
                <a:latin typeface="Heiti SC Medium"/>
                <a:ea typeface="Heiti SC Medium"/>
                <a:cs typeface="Heiti SC Medium"/>
                <a:sym typeface="Heiti SC Medium"/>
              </a:defRPr>
            </a:pPr>
            <a:r>
              <a:rPr sz="1800" dirty="0" smtClean="0">
                <a:latin typeface="SimHei" charset="-122"/>
                <a:ea typeface="SimHei" charset="-122"/>
                <a:cs typeface="SimHei" charset="-122"/>
              </a:rPr>
              <a:t>创造安全协同工作环境</a:t>
            </a:r>
            <a:endParaRPr sz="1800" dirty="0">
              <a:latin typeface="SimHei" charset="-122"/>
              <a:ea typeface="SimHei" charset="-122"/>
              <a:cs typeface="SimHei" charset="-122"/>
            </a:endParaRPr>
          </a:p>
          <a:p>
            <a:pPr marR="171450" algn="l" defTabSz="100013">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defRPr sz="2400">
                <a:latin typeface="Heiti SC Medium"/>
                <a:ea typeface="Heiti SC Medium"/>
                <a:cs typeface="Heiti SC Medium"/>
                <a:sym typeface="Heiti SC Medium"/>
              </a:defRPr>
            </a:pPr>
            <a:r>
              <a:rPr sz="1400" dirty="0">
                <a:latin typeface="SimHei" charset="-122"/>
                <a:ea typeface="SimHei" charset="-122"/>
                <a:cs typeface="SimHei" charset="-122"/>
              </a:rPr>
              <a:t>⎫	 通过内容管理平台为企业提供开箱即用的管理和协同组件</a:t>
            </a:r>
            <a:r>
              <a:rPr sz="1400" dirty="0" smtClean="0">
                <a:latin typeface="SimHei" charset="-122"/>
                <a:ea typeface="SimHei" charset="-122"/>
                <a:cs typeface="SimHei" charset="-122"/>
              </a:rPr>
              <a:t>，</a:t>
            </a:r>
            <a:endParaRPr lang="en-US" sz="1400" dirty="0" smtClean="0">
              <a:latin typeface="SimHei" charset="-122"/>
              <a:ea typeface="SimHei" charset="-122"/>
              <a:cs typeface="SimHei" charset="-122"/>
            </a:endParaRPr>
          </a:p>
          <a:p>
            <a:pPr marL="114300" marR="171450" indent="-114300" algn="l" defTabSz="100013">
              <a:defRPr sz="2400">
                <a:latin typeface="Heiti SC Medium"/>
                <a:ea typeface="Heiti SC Medium"/>
                <a:cs typeface="Heiti SC Medium"/>
                <a:sym typeface="Heiti SC Medium"/>
              </a:defRPr>
            </a:pPr>
            <a:r>
              <a:rPr sz="1400" dirty="0" smtClean="0">
                <a:latin typeface="SimHei" charset="-122"/>
                <a:ea typeface="SimHei" charset="-122"/>
                <a:cs typeface="SimHei" charset="-122"/>
              </a:rPr>
              <a:t>让协作更加简单高效</a:t>
            </a:r>
            <a:r>
              <a:rPr sz="1400" dirty="0">
                <a:latin typeface="SimHei" charset="-122"/>
                <a:ea typeface="SimHei" charset="-122"/>
                <a:cs typeface="SimHei" charset="-122"/>
              </a:rPr>
              <a:t>。</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建立安全控制和访问机制。</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实现企业门户、各应用系统单点登录。</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防止非授权用户非法访问。</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建立企业员工个性化工作台</a:t>
            </a:r>
            <a:r>
              <a:rPr sz="1400" dirty="0" smtClean="0">
                <a:latin typeface="SimHei" charset="-122"/>
                <a:ea typeface="SimHei" charset="-122"/>
                <a:cs typeface="SimHei" charset="-122"/>
              </a:rPr>
              <a:t>。</a:t>
            </a:r>
            <a:endParaRPr sz="1400" dirty="0">
              <a:latin typeface="SimHei" charset="-122"/>
              <a:ea typeface="SimHei" charset="-122"/>
              <a:cs typeface="SimHei" charset="-122"/>
            </a:endParaRPr>
          </a:p>
          <a:p>
            <a:pPr marL="114300" marR="171450" indent="-114300" algn="l" defTabSz="100013">
              <a:defRPr sz="2400">
                <a:latin typeface="Heiti SC Medium"/>
                <a:ea typeface="Heiti SC Medium"/>
                <a:cs typeface="Heiti SC Medium"/>
                <a:sym typeface="Heiti SC Medium"/>
              </a:defRPr>
            </a:pPr>
            <a:r>
              <a:rPr sz="1400" dirty="0">
                <a:latin typeface="SimHei" charset="-122"/>
                <a:ea typeface="SimHei" charset="-122"/>
                <a:cs typeface="SimHei" charset="-122"/>
              </a:rPr>
              <a:t>⎫	 以内容驱动流程优化，实现快速协同。</a:t>
            </a:r>
          </a:p>
        </p:txBody>
      </p:sp>
      <p:sp>
        <p:nvSpPr>
          <p:cNvPr id="806" name="提升企业形象…"/>
          <p:cNvSpPr txBox="1"/>
          <p:nvPr/>
        </p:nvSpPr>
        <p:spPr>
          <a:xfrm>
            <a:off x="698832" y="4138816"/>
            <a:ext cx="2135677" cy="1538883"/>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R="171450" algn="l" defTabSz="100013">
              <a:lnSpc>
                <a:spcPts val="880"/>
              </a:lnSpc>
              <a:defRPr sz="3600">
                <a:latin typeface="Heiti SC Medium"/>
                <a:ea typeface="Heiti SC Medium"/>
                <a:cs typeface="Heiti SC Medium"/>
                <a:sym typeface="Heiti SC Medium"/>
              </a:defRPr>
            </a:pPr>
            <a:r>
              <a:rPr sz="1800" dirty="0" smtClean="0">
                <a:latin typeface="SimHei" charset="-122"/>
                <a:ea typeface="SimHei" charset="-122"/>
                <a:cs typeface="SimHei" charset="-122"/>
              </a:rPr>
              <a:t>提升企业形象</a:t>
            </a:r>
            <a:endParaRPr lang="en-US" sz="1800" dirty="0" smtClean="0">
              <a:latin typeface="SimHei" charset="-122"/>
              <a:ea typeface="SimHei" charset="-122"/>
              <a:cs typeface="SimHei" charset="-122"/>
            </a:endParaRPr>
          </a:p>
          <a:p>
            <a:pPr marR="171450" algn="l" defTabSz="100013">
              <a:lnSpc>
                <a:spcPts val="880"/>
              </a:lnSpc>
              <a:defRPr sz="3600">
                <a:latin typeface="Heiti SC Medium"/>
                <a:ea typeface="Heiti SC Medium"/>
                <a:cs typeface="Heiti SC Medium"/>
                <a:sym typeface="Heiti SC Medium"/>
              </a:defRPr>
            </a:pPr>
            <a:endParaRPr lang="en-US" sz="1800" dirty="0" smtClean="0">
              <a:latin typeface="SimHei" charset="-122"/>
              <a:ea typeface="SimHei" charset="-122"/>
              <a:cs typeface="SimHei" charset="-122"/>
            </a:endParaRPr>
          </a:p>
          <a:p>
            <a:pPr marR="171450" algn="l" defTabSz="100013">
              <a:lnSpc>
                <a:spcPts val="880"/>
              </a:lnSpc>
              <a:defRPr sz="3600">
                <a:latin typeface="Heiti SC Medium"/>
                <a:ea typeface="Heiti SC Medium"/>
                <a:cs typeface="Heiti SC Medium"/>
                <a:sym typeface="Heiti SC Medium"/>
              </a:defRPr>
            </a:pPr>
            <a:endParaRPr sz="18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统一的信息访问入口。</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统一的界面风格。</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统一的信息发布平台。</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统一的搜索引擎。</a:t>
            </a:r>
          </a:p>
        </p:txBody>
      </p:sp>
      <p:sp>
        <p:nvSpPr>
          <p:cNvPr id="807" name="提高企业收益…"/>
          <p:cNvSpPr txBox="1"/>
          <p:nvPr/>
        </p:nvSpPr>
        <p:spPr>
          <a:xfrm>
            <a:off x="4016955" y="4029307"/>
            <a:ext cx="4346674" cy="1400383"/>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marR="171450" algn="l" defTabSz="100013">
              <a:defRPr sz="3600">
                <a:latin typeface="Heiti SC Medium"/>
                <a:ea typeface="Heiti SC Medium"/>
                <a:cs typeface="Heiti SC Medium"/>
                <a:sym typeface="Heiti SC Medium"/>
              </a:defRPr>
            </a:pPr>
            <a:r>
              <a:rPr sz="1800" dirty="0" smtClean="0">
                <a:latin typeface="SimHei" charset="-122"/>
                <a:ea typeface="SimHei" charset="-122"/>
                <a:cs typeface="SimHei" charset="-122"/>
              </a:rPr>
              <a:t>提高企业收益</a:t>
            </a:r>
            <a:endParaRPr lang="en-US" sz="1800" dirty="0" smtClean="0">
              <a:latin typeface="SimHei" charset="-122"/>
              <a:ea typeface="SimHei" charset="-122"/>
              <a:cs typeface="SimHei" charset="-122"/>
            </a:endParaRPr>
          </a:p>
          <a:p>
            <a:pPr marR="171450" algn="l" defTabSz="100013">
              <a:defRPr sz="3600">
                <a:latin typeface="Heiti SC Medium"/>
                <a:ea typeface="Heiti SC Medium"/>
                <a:cs typeface="Heiti SC Medium"/>
                <a:sym typeface="Heiti SC Medium"/>
              </a:defRPr>
            </a:pPr>
            <a:endParaRPr sz="1800" dirty="0">
              <a:latin typeface="SimHei" charset="-122"/>
              <a:ea typeface="SimHei" charset="-122"/>
              <a:cs typeface="SimHei" charset="-122"/>
            </a:endParaRP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整合现有应用，减少集成费用。</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数字化管理信息资产，提高利用率，节省运营成本。</a:t>
            </a:r>
          </a:p>
          <a:p>
            <a:pPr marR="171450" algn="l" defTabSz="100013">
              <a:lnSpc>
                <a:spcPts val="880"/>
              </a:lnSpc>
              <a:defRPr sz="2400">
                <a:latin typeface="Heiti SC Medium"/>
                <a:ea typeface="Heiti SC Medium"/>
                <a:cs typeface="Heiti SC Medium"/>
                <a:sym typeface="Heiti SC Medium"/>
              </a:defRPr>
            </a:pPr>
            <a:endParaRPr sz="1400" dirty="0">
              <a:latin typeface="SimHei" charset="-122"/>
              <a:ea typeface="SimHei" charset="-122"/>
              <a:cs typeface="SimHei" charset="-122"/>
            </a:endParaRPr>
          </a:p>
          <a:p>
            <a:pPr marL="114300" marR="171450" indent="-114300" algn="l" defTabSz="100013">
              <a:lnSpc>
                <a:spcPts val="880"/>
              </a:lnSpc>
              <a:defRPr sz="2400">
                <a:latin typeface="Heiti SC Medium"/>
                <a:ea typeface="Heiti SC Medium"/>
                <a:cs typeface="Heiti SC Medium"/>
                <a:sym typeface="Heiti SC Medium"/>
              </a:defRPr>
            </a:pPr>
            <a:r>
              <a:rPr sz="1400" dirty="0">
                <a:latin typeface="SimHei" charset="-122"/>
                <a:ea typeface="SimHei" charset="-122"/>
                <a:cs typeface="SimHei" charset="-122"/>
              </a:rPr>
              <a:t>⎫	 降低管理成本。</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lnSpcReduction="10000"/>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sz="1100">
                <a:latin typeface="SimHei" charset="-122"/>
                <a:ea typeface="SimHei" charset="-122"/>
                <a:cs typeface="SimHei" charset="-122"/>
              </a:rPr>
              <a:t>31</a:t>
            </a:fld>
            <a:endParaRPr sz="1100">
              <a:latin typeface="SimHei" charset="-122"/>
              <a:ea typeface="SimHei" charset="-122"/>
              <a:cs typeface="SimHei" charset="-122"/>
            </a:endParaRPr>
          </a:p>
        </p:txBody>
      </p:sp>
      <p:grpSp>
        <p:nvGrpSpPr>
          <p:cNvPr id="815" name="成组"/>
          <p:cNvGrpSpPr/>
          <p:nvPr/>
        </p:nvGrpSpPr>
        <p:grpSpPr>
          <a:xfrm>
            <a:off x="2979269" y="1731116"/>
            <a:ext cx="376681" cy="376681"/>
            <a:chOff x="0" y="0"/>
            <a:chExt cx="1004482" cy="1004482"/>
          </a:xfrm>
        </p:grpSpPr>
        <p:grpSp>
          <p:nvGrpSpPr>
            <p:cNvPr id="813" name="成组"/>
            <p:cNvGrpSpPr/>
            <p:nvPr/>
          </p:nvGrpSpPr>
          <p:grpSpPr>
            <a:xfrm>
              <a:off x="240339" y="333577"/>
              <a:ext cx="523804" cy="330069"/>
              <a:chOff x="0" y="0"/>
              <a:chExt cx="523803" cy="330067"/>
            </a:xfrm>
          </p:grpSpPr>
          <p:sp>
            <p:nvSpPr>
              <p:cNvPr id="811" name="形状"/>
              <p:cNvSpPr/>
              <p:nvPr/>
            </p:nvSpPr>
            <p:spPr>
              <a:xfrm>
                <a:off x="0" y="94564"/>
                <a:ext cx="186750" cy="235504"/>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sp>
            <p:nvSpPr>
              <p:cNvPr id="812" name="形状"/>
              <p:cNvSpPr/>
              <p:nvPr/>
            </p:nvSpPr>
            <p:spPr>
              <a:xfrm>
                <a:off x="153041" y="0"/>
                <a:ext cx="370763" cy="323703"/>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grpSp>
        <p:sp>
          <p:nvSpPr>
            <p:cNvPr id="814" name="圆形"/>
            <p:cNvSpPr/>
            <p:nvPr/>
          </p:nvSpPr>
          <p:spPr>
            <a:xfrm>
              <a:off x="0" y="0"/>
              <a:ext cx="1004483" cy="1004483"/>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16" name="统一认证"/>
          <p:cNvSpPr txBox="1"/>
          <p:nvPr/>
        </p:nvSpPr>
        <p:spPr>
          <a:xfrm>
            <a:off x="2843478" y="2128384"/>
            <a:ext cx="672240" cy="161672"/>
          </a:xfrm>
          <a:prstGeom prst="rect">
            <a:avLst/>
          </a:prstGeom>
          <a:ln w="12700">
            <a:miter lim="400000"/>
          </a:ln>
          <a:extLst>
            <a:ext uri="{C572A759-6A51-4108-AA02-DFA0A04FC94B}">
              <ma14:wrappingTextBoxFlag xmlns:ma14="http://schemas.microsoft.com/office/mac/drawingml/2011/main" val="1"/>
            </a:ext>
          </a:extLst>
        </p:spPr>
        <p:txBody>
          <a:bodyPr lIns="17145" rIns="17145"/>
          <a:lstStyle>
            <a:lvl1pPr defTabSz="457200">
              <a:lnSpc>
                <a:spcPct val="140000"/>
              </a:lnSpc>
              <a:spcBef>
                <a:spcPts val="100"/>
              </a:spcBef>
              <a:defRPr sz="1200">
                <a:solidFill>
                  <a:schemeClr val="accent1"/>
                </a:solidFill>
                <a:uFill>
                  <a:solidFill>
                    <a:srgbClr val="808080"/>
                  </a:solidFill>
                </a:uFill>
                <a:latin typeface="Roboto condensed"/>
                <a:ea typeface="Roboto condensed"/>
                <a:cs typeface="Roboto condensed"/>
                <a:sym typeface="Roboto condensed"/>
              </a:defRPr>
            </a:lvl1pPr>
          </a:lstStyle>
          <a:p>
            <a:r>
              <a:rPr sz="1100" dirty="0">
                <a:latin typeface="SimHei" charset="-122"/>
                <a:ea typeface="SimHei" charset="-122"/>
                <a:cs typeface="SimHei" charset="-122"/>
              </a:rPr>
              <a:t>统一认证</a:t>
            </a:r>
          </a:p>
        </p:txBody>
      </p:sp>
      <p:grpSp>
        <p:nvGrpSpPr>
          <p:cNvPr id="823" name="成组"/>
          <p:cNvGrpSpPr/>
          <p:nvPr/>
        </p:nvGrpSpPr>
        <p:grpSpPr>
          <a:xfrm>
            <a:off x="5619905" y="4792608"/>
            <a:ext cx="672240" cy="837879"/>
            <a:chOff x="0" y="0"/>
            <a:chExt cx="1792639" cy="2234343"/>
          </a:xfrm>
        </p:grpSpPr>
        <p:grpSp>
          <p:nvGrpSpPr>
            <p:cNvPr id="821" name="成组"/>
            <p:cNvGrpSpPr/>
            <p:nvPr/>
          </p:nvGrpSpPr>
          <p:grpSpPr>
            <a:xfrm>
              <a:off x="115780" y="0"/>
              <a:ext cx="1561082" cy="1561082"/>
              <a:chOff x="0" y="0"/>
              <a:chExt cx="1561080" cy="1561081"/>
            </a:xfrm>
          </p:grpSpPr>
          <p:sp>
            <p:nvSpPr>
              <p:cNvPr id="817" name="圆形"/>
              <p:cNvSpPr/>
              <p:nvPr/>
            </p:nvSpPr>
            <p:spPr>
              <a:xfrm>
                <a:off x="0" y="0"/>
                <a:ext cx="1561081" cy="1561082"/>
              </a:xfrm>
              <a:prstGeom prst="ellipse">
                <a:avLst/>
              </a:prstGeom>
              <a:noFill/>
              <a:ln w="12700" cap="flat">
                <a:solidFill>
                  <a:schemeClr val="accent5">
                    <a:hueOff val="-444211"/>
                    <a:satOff val="-14915"/>
                    <a:lumOff val="22857"/>
                  </a:schemeClr>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18" name="形状"/>
              <p:cNvSpPr/>
              <p:nvPr/>
            </p:nvSpPr>
            <p:spPr>
              <a:xfrm>
                <a:off x="453828" y="468801"/>
                <a:ext cx="636037" cy="424362"/>
              </a:xfrm>
              <a:custGeom>
                <a:avLst/>
                <a:gdLst/>
                <a:ahLst/>
                <a:cxnLst>
                  <a:cxn ang="0">
                    <a:pos x="wd2" y="hd2"/>
                  </a:cxn>
                  <a:cxn ang="5400000">
                    <a:pos x="wd2" y="hd2"/>
                  </a:cxn>
                  <a:cxn ang="10800000">
                    <a:pos x="wd2" y="hd2"/>
                  </a:cxn>
                  <a:cxn ang="16200000">
                    <a:pos x="wd2" y="hd2"/>
                  </a:cxn>
                </a:cxnLst>
                <a:rect l="0" t="0" r="r" b="b"/>
                <a:pathLst>
                  <a:path w="21600" h="21600" extrusionOk="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19" name="形状"/>
              <p:cNvSpPr/>
              <p:nvPr/>
            </p:nvSpPr>
            <p:spPr>
              <a:xfrm>
                <a:off x="374677" y="934321"/>
                <a:ext cx="808474" cy="93672"/>
              </a:xfrm>
              <a:custGeom>
                <a:avLst/>
                <a:gdLst/>
                <a:ahLst/>
                <a:cxnLst>
                  <a:cxn ang="0">
                    <a:pos x="wd2" y="hd2"/>
                  </a:cxn>
                  <a:cxn ang="5400000">
                    <a:pos x="wd2" y="hd2"/>
                  </a:cxn>
                  <a:cxn ang="10800000">
                    <a:pos x="wd2" y="hd2"/>
                  </a:cxn>
                  <a:cxn ang="16200000">
                    <a:pos x="wd2" y="hd2"/>
                  </a:cxn>
                </a:cxnLst>
                <a:rect l="0" t="0" r="r" b="b"/>
                <a:pathLst>
                  <a:path w="21600" h="21600" extrusionOk="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20" name="形状"/>
              <p:cNvSpPr/>
              <p:nvPr/>
            </p:nvSpPr>
            <p:spPr>
              <a:xfrm>
                <a:off x="374677" y="1059216"/>
                <a:ext cx="808474" cy="34064"/>
              </a:xfrm>
              <a:custGeom>
                <a:avLst/>
                <a:gdLst/>
                <a:ahLst/>
                <a:cxnLst>
                  <a:cxn ang="0">
                    <a:pos x="wd2" y="hd2"/>
                  </a:cxn>
                  <a:cxn ang="5400000">
                    <a:pos x="wd2" y="hd2"/>
                  </a:cxn>
                  <a:cxn ang="10800000">
                    <a:pos x="wd2" y="hd2"/>
                  </a:cxn>
                  <a:cxn ang="16200000">
                    <a:pos x="wd2" y="hd2"/>
                  </a:cxn>
                </a:cxnLst>
                <a:rect l="0" t="0" r="r" b="b"/>
                <a:pathLst>
                  <a:path w="21600" h="21600" extrusionOk="0">
                    <a:moveTo>
                      <a:pt x="690" y="21600"/>
                    </a:moveTo>
                    <a:cubicBezTo>
                      <a:pt x="1465" y="21600"/>
                      <a:pt x="20318" y="21600"/>
                      <a:pt x="20911" y="21600"/>
                    </a:cubicBezTo>
                    <a:cubicBezTo>
                      <a:pt x="21552" y="21600"/>
                      <a:pt x="21600" y="0"/>
                      <a:pt x="21600" y="0"/>
                    </a:cubicBezTo>
                    <a:lnTo>
                      <a:pt x="0" y="0"/>
                    </a:lnTo>
                    <a:cubicBezTo>
                      <a:pt x="0" y="0"/>
                      <a:pt x="18" y="21600"/>
                      <a:pt x="690" y="21600"/>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22" name="行为统计"/>
            <p:cNvSpPr txBox="1"/>
            <p:nvPr/>
          </p:nvSpPr>
          <p:spPr>
            <a:xfrm>
              <a:off x="0" y="1660698"/>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行为统计</a:t>
              </a:r>
            </a:p>
          </p:txBody>
        </p:sp>
      </p:grpSp>
      <p:grpSp>
        <p:nvGrpSpPr>
          <p:cNvPr id="830" name="成组"/>
          <p:cNvGrpSpPr/>
          <p:nvPr/>
        </p:nvGrpSpPr>
        <p:grpSpPr>
          <a:xfrm>
            <a:off x="6538907" y="3807550"/>
            <a:ext cx="737677" cy="840710"/>
            <a:chOff x="-3" y="0"/>
            <a:chExt cx="1967138" cy="2241892"/>
          </a:xfrm>
        </p:grpSpPr>
        <p:grpSp>
          <p:nvGrpSpPr>
            <p:cNvPr id="827" name="成组"/>
            <p:cNvGrpSpPr/>
            <p:nvPr/>
          </p:nvGrpSpPr>
          <p:grpSpPr>
            <a:xfrm>
              <a:off x="456825" y="370728"/>
              <a:ext cx="786175" cy="819625"/>
              <a:chOff x="0" y="0"/>
              <a:chExt cx="786174" cy="819624"/>
            </a:xfrm>
          </p:grpSpPr>
          <p:sp>
            <p:nvSpPr>
              <p:cNvPr id="824" name="形状"/>
              <p:cNvSpPr/>
              <p:nvPr/>
            </p:nvSpPr>
            <p:spPr>
              <a:xfrm>
                <a:off x="192995" y="0"/>
                <a:ext cx="258275" cy="258083"/>
              </a:xfrm>
              <a:custGeom>
                <a:avLst/>
                <a:gdLst/>
                <a:ahLst/>
                <a:cxnLst>
                  <a:cxn ang="0">
                    <a:pos x="wd2" y="hd2"/>
                  </a:cxn>
                  <a:cxn ang="5400000">
                    <a:pos x="wd2" y="hd2"/>
                  </a:cxn>
                  <a:cxn ang="10800000">
                    <a:pos x="wd2" y="hd2"/>
                  </a:cxn>
                  <a:cxn ang="16200000">
                    <a:pos x="wd2" y="hd2"/>
                  </a:cxn>
                </a:cxnLst>
                <a:rect l="0" t="0" r="r" b="b"/>
                <a:pathLst>
                  <a:path w="21599" h="21600" extrusionOk="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25" name="形状"/>
              <p:cNvSpPr/>
              <p:nvPr/>
            </p:nvSpPr>
            <p:spPr>
              <a:xfrm>
                <a:off x="329226" y="124787"/>
                <a:ext cx="456949" cy="405559"/>
              </a:xfrm>
              <a:custGeom>
                <a:avLst/>
                <a:gdLst/>
                <a:ahLst/>
                <a:cxnLst>
                  <a:cxn ang="0">
                    <a:pos x="wd2" y="hd2"/>
                  </a:cxn>
                  <a:cxn ang="5400000">
                    <a:pos x="wd2" y="hd2"/>
                  </a:cxn>
                  <a:cxn ang="10800000">
                    <a:pos x="wd2" y="hd2"/>
                  </a:cxn>
                  <a:cxn ang="16200000">
                    <a:pos x="wd2" y="hd2"/>
                  </a:cxn>
                </a:cxnLst>
                <a:rect l="0" t="0" r="r" b="b"/>
                <a:pathLst>
                  <a:path w="21415" h="21600" extrusionOk="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26" name="形状"/>
              <p:cNvSpPr/>
              <p:nvPr/>
            </p:nvSpPr>
            <p:spPr>
              <a:xfrm>
                <a:off x="0" y="351672"/>
                <a:ext cx="634331" cy="467953"/>
              </a:xfrm>
              <a:custGeom>
                <a:avLst/>
                <a:gdLst/>
                <a:ahLst/>
                <a:cxnLst>
                  <a:cxn ang="0">
                    <a:pos x="wd2" y="hd2"/>
                  </a:cxn>
                  <a:cxn ang="5400000">
                    <a:pos x="wd2" y="hd2"/>
                  </a:cxn>
                  <a:cxn ang="10800000">
                    <a:pos x="wd2" y="hd2"/>
                  </a:cxn>
                  <a:cxn ang="16200000">
                    <a:pos x="wd2" y="hd2"/>
                  </a:cxn>
                </a:cxnLst>
                <a:rect l="0" t="0" r="r" b="b"/>
                <a:pathLst>
                  <a:path w="21346" h="21600" extrusionOk="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28" name="圆形"/>
            <p:cNvSpPr/>
            <p:nvPr/>
          </p:nvSpPr>
          <p:spPr>
            <a:xfrm>
              <a:off x="115779" y="0"/>
              <a:ext cx="1561082" cy="1561082"/>
            </a:xfrm>
            <a:prstGeom prst="ellipse">
              <a:avLst/>
            </a:prstGeom>
            <a:noFill/>
            <a:ln w="12700" cap="flat">
              <a:solidFill>
                <a:srgbClr val="60CB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29" name="轻应用集成"/>
            <p:cNvSpPr txBox="1"/>
            <p:nvPr/>
          </p:nvSpPr>
          <p:spPr>
            <a:xfrm>
              <a:off x="-3" y="1699591"/>
              <a:ext cx="1967138" cy="54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轻应用集成</a:t>
              </a:r>
            </a:p>
          </p:txBody>
        </p:sp>
      </p:grpSp>
      <p:sp>
        <p:nvSpPr>
          <p:cNvPr id="831" name="传统门户"/>
          <p:cNvSpPr/>
          <p:nvPr/>
        </p:nvSpPr>
        <p:spPr>
          <a:xfrm>
            <a:off x="991271" y="1877648"/>
            <a:ext cx="1641394" cy="313991"/>
          </a:xfrm>
          <a:prstGeom prst="roundRect">
            <a:avLst>
              <a:gd name="adj" fmla="val 31915"/>
            </a:avLst>
          </a:prstGeom>
          <a:solidFill>
            <a:srgbClr val="0096FF"/>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3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100" dirty="0">
                <a:latin typeface="SimHei" charset="-122"/>
                <a:ea typeface="SimHei" charset="-122"/>
                <a:cs typeface="SimHei" charset="-122"/>
              </a:rPr>
              <a:t>传统门户</a:t>
            </a:r>
          </a:p>
        </p:txBody>
      </p:sp>
      <p:sp>
        <p:nvSpPr>
          <p:cNvPr id="832" name="AppNest+"/>
          <p:cNvSpPr/>
          <p:nvPr/>
        </p:nvSpPr>
        <p:spPr>
          <a:xfrm>
            <a:off x="991271" y="3999049"/>
            <a:ext cx="1641394" cy="313991"/>
          </a:xfrm>
          <a:prstGeom prst="roundRect">
            <a:avLst>
              <a:gd name="adj" fmla="val 31915"/>
            </a:avLst>
          </a:prstGeom>
          <a:solidFill>
            <a:srgbClr val="0096FF"/>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3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100">
                <a:latin typeface="SimHei" charset="-122"/>
                <a:ea typeface="SimHei" charset="-122"/>
                <a:cs typeface="SimHei" charset="-122"/>
              </a:rPr>
              <a:t>AppNest+</a:t>
            </a:r>
          </a:p>
        </p:txBody>
      </p:sp>
      <p:grpSp>
        <p:nvGrpSpPr>
          <p:cNvPr id="837" name="成组"/>
          <p:cNvGrpSpPr/>
          <p:nvPr/>
        </p:nvGrpSpPr>
        <p:grpSpPr>
          <a:xfrm>
            <a:off x="3643985" y="1731115"/>
            <a:ext cx="672240" cy="602463"/>
            <a:chOff x="0" y="0"/>
            <a:chExt cx="1792639" cy="1606564"/>
          </a:xfrm>
        </p:grpSpPr>
        <p:grpSp>
          <p:nvGrpSpPr>
            <p:cNvPr id="835" name="成组"/>
            <p:cNvGrpSpPr/>
            <p:nvPr/>
          </p:nvGrpSpPr>
          <p:grpSpPr>
            <a:xfrm>
              <a:off x="394079" y="0"/>
              <a:ext cx="1004483" cy="1004483"/>
              <a:chOff x="0" y="0"/>
              <a:chExt cx="1004482" cy="1004482"/>
            </a:xfrm>
          </p:grpSpPr>
          <p:sp>
            <p:nvSpPr>
              <p:cNvPr id="833" name="形状"/>
              <p:cNvSpPr/>
              <p:nvPr/>
            </p:nvSpPr>
            <p:spPr>
              <a:xfrm>
                <a:off x="283055" y="290561"/>
                <a:ext cx="438372" cy="423360"/>
              </a:xfrm>
              <a:custGeom>
                <a:avLst/>
                <a:gdLst/>
                <a:ahLst/>
                <a:cxnLst>
                  <a:cxn ang="0">
                    <a:pos x="wd2" y="hd2"/>
                  </a:cxn>
                  <a:cxn ang="5400000">
                    <a:pos x="wd2" y="hd2"/>
                  </a:cxn>
                  <a:cxn ang="10800000">
                    <a:pos x="wd2" y="hd2"/>
                  </a:cxn>
                  <a:cxn ang="16200000">
                    <a:pos x="wd2" y="hd2"/>
                  </a:cxn>
                </a:cxnLst>
                <a:rect l="0" t="0" r="r" b="b"/>
                <a:pathLst>
                  <a:path w="21600" h="21600" extrusionOk="0">
                    <a:moveTo>
                      <a:pt x="17452" y="11261"/>
                    </a:moveTo>
                    <a:lnTo>
                      <a:pt x="21600" y="11261"/>
                    </a:lnTo>
                    <a:lnTo>
                      <a:pt x="10805" y="0"/>
                    </a:lnTo>
                    <a:lnTo>
                      <a:pt x="0" y="11261"/>
                    </a:lnTo>
                    <a:lnTo>
                      <a:pt x="4015" y="11261"/>
                    </a:lnTo>
                    <a:lnTo>
                      <a:pt x="4015" y="21600"/>
                    </a:lnTo>
                    <a:lnTo>
                      <a:pt x="8809" y="21600"/>
                    </a:lnTo>
                    <a:lnTo>
                      <a:pt x="8809" y="15177"/>
                    </a:lnTo>
                    <a:lnTo>
                      <a:pt x="12811" y="15177"/>
                    </a:lnTo>
                    <a:lnTo>
                      <a:pt x="12811" y="21600"/>
                    </a:lnTo>
                    <a:lnTo>
                      <a:pt x="17452" y="21600"/>
                    </a:lnTo>
                    <a:lnTo>
                      <a:pt x="17452" y="11261"/>
                    </a:lnTo>
                    <a:close/>
                  </a:path>
                </a:pathLst>
              </a:cu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34" name="圆形"/>
              <p:cNvSpPr/>
              <p:nvPr/>
            </p:nvSpPr>
            <p:spPr>
              <a:xfrm>
                <a:off x="0" y="0"/>
                <a:ext cx="1004483" cy="1004483"/>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36" name="统一入口"/>
            <p:cNvSpPr txBox="1"/>
            <p:nvPr/>
          </p:nvSpPr>
          <p:spPr>
            <a:xfrm>
              <a:off x="0" y="1175440"/>
              <a:ext cx="1792639" cy="431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2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统一入口</a:t>
              </a:r>
            </a:p>
          </p:txBody>
        </p:sp>
      </p:grpSp>
      <p:grpSp>
        <p:nvGrpSpPr>
          <p:cNvPr id="846" name="成组"/>
          <p:cNvGrpSpPr/>
          <p:nvPr/>
        </p:nvGrpSpPr>
        <p:grpSpPr>
          <a:xfrm>
            <a:off x="4451857" y="1735738"/>
            <a:ext cx="672240" cy="605758"/>
            <a:chOff x="-3" y="0"/>
            <a:chExt cx="1792639" cy="1615352"/>
          </a:xfrm>
        </p:grpSpPr>
        <p:grpSp>
          <p:nvGrpSpPr>
            <p:cNvPr id="844" name="成组"/>
            <p:cNvGrpSpPr/>
            <p:nvPr/>
          </p:nvGrpSpPr>
          <p:grpSpPr>
            <a:xfrm>
              <a:off x="406405" y="0"/>
              <a:ext cx="979829" cy="979828"/>
              <a:chOff x="0" y="0"/>
              <a:chExt cx="979827" cy="979827"/>
            </a:xfrm>
          </p:grpSpPr>
          <p:grpSp>
            <p:nvGrpSpPr>
              <p:cNvPr id="842" name="成组"/>
              <p:cNvGrpSpPr/>
              <p:nvPr/>
            </p:nvGrpSpPr>
            <p:grpSpPr>
              <a:xfrm>
                <a:off x="255287" y="262474"/>
                <a:ext cx="469253" cy="466061"/>
                <a:chOff x="0" y="0"/>
                <a:chExt cx="469251" cy="466060"/>
              </a:xfrm>
            </p:grpSpPr>
            <p:sp>
              <p:nvSpPr>
                <p:cNvPr id="838" name="矩形"/>
                <p:cNvSpPr/>
                <p:nvPr/>
              </p:nvSpPr>
              <p:spPr>
                <a:xfrm>
                  <a:off x="78208" y="77811"/>
                  <a:ext cx="312834" cy="79433"/>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39" name="矩形"/>
                <p:cNvSpPr/>
                <p:nvPr/>
              </p:nvSpPr>
              <p:spPr>
                <a:xfrm>
                  <a:off x="78208" y="200203"/>
                  <a:ext cx="79837" cy="189666"/>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40" name="矩形"/>
                <p:cNvSpPr/>
                <p:nvPr/>
              </p:nvSpPr>
              <p:spPr>
                <a:xfrm>
                  <a:off x="207741" y="200203"/>
                  <a:ext cx="184117" cy="189666"/>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41" name="形状"/>
                <p:cNvSpPr/>
                <p:nvPr/>
              </p:nvSpPr>
              <p:spPr>
                <a:xfrm>
                  <a:off x="-1" y="-1"/>
                  <a:ext cx="469253" cy="466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01" y="20399"/>
                      </a:moveTo>
                      <a:lnTo>
                        <a:pt x="1199" y="20399"/>
                      </a:lnTo>
                      <a:lnTo>
                        <a:pt x="1199" y="1201"/>
                      </a:lnTo>
                      <a:lnTo>
                        <a:pt x="20401" y="1201"/>
                      </a:lnTo>
                      <a:lnTo>
                        <a:pt x="20401" y="20399"/>
                      </a:lnTo>
                      <a:close/>
                    </a:path>
                  </a:pathLst>
                </a:cu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43" name="圆形"/>
              <p:cNvSpPr/>
              <p:nvPr/>
            </p:nvSpPr>
            <p:spPr>
              <a:xfrm>
                <a:off x="0" y="0"/>
                <a:ext cx="979828" cy="979828"/>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45" name="信息汇总"/>
            <p:cNvSpPr txBox="1"/>
            <p:nvPr/>
          </p:nvSpPr>
          <p:spPr>
            <a:xfrm>
              <a:off x="-3" y="1184227"/>
              <a:ext cx="1792639" cy="431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2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信息汇总</a:t>
              </a:r>
            </a:p>
          </p:txBody>
        </p:sp>
      </p:grpSp>
      <p:grpSp>
        <p:nvGrpSpPr>
          <p:cNvPr id="853" name="成组"/>
          <p:cNvGrpSpPr/>
          <p:nvPr/>
        </p:nvGrpSpPr>
        <p:grpSpPr>
          <a:xfrm>
            <a:off x="2850516" y="3807550"/>
            <a:ext cx="672240" cy="852464"/>
            <a:chOff x="0" y="0"/>
            <a:chExt cx="1792639" cy="2273236"/>
          </a:xfrm>
        </p:grpSpPr>
        <p:grpSp>
          <p:nvGrpSpPr>
            <p:cNvPr id="851" name="成组"/>
            <p:cNvGrpSpPr/>
            <p:nvPr/>
          </p:nvGrpSpPr>
          <p:grpSpPr>
            <a:xfrm>
              <a:off x="115779" y="0"/>
              <a:ext cx="1561082" cy="1561082"/>
              <a:chOff x="0" y="0"/>
              <a:chExt cx="1561080" cy="1561081"/>
            </a:xfrm>
          </p:grpSpPr>
          <p:grpSp>
            <p:nvGrpSpPr>
              <p:cNvPr id="849" name="成组"/>
              <p:cNvGrpSpPr/>
              <p:nvPr/>
            </p:nvGrpSpPr>
            <p:grpSpPr>
              <a:xfrm>
                <a:off x="373515" y="518418"/>
                <a:ext cx="814051" cy="512965"/>
                <a:chOff x="0" y="0"/>
                <a:chExt cx="814050" cy="512963"/>
              </a:xfrm>
            </p:grpSpPr>
            <p:sp>
              <p:nvSpPr>
                <p:cNvPr id="847" name="形状"/>
                <p:cNvSpPr/>
                <p:nvPr/>
              </p:nvSpPr>
              <p:spPr>
                <a:xfrm>
                  <a:off x="0" y="146964"/>
                  <a:ext cx="290232" cy="366000"/>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sp>
              <p:nvSpPr>
                <p:cNvPr id="848" name="形状"/>
                <p:cNvSpPr/>
                <p:nvPr/>
              </p:nvSpPr>
              <p:spPr>
                <a:xfrm>
                  <a:off x="237844" y="0"/>
                  <a:ext cx="576207" cy="503072"/>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grpSp>
          <p:sp>
            <p:nvSpPr>
              <p:cNvPr id="850" name="圆形"/>
              <p:cNvSpPr/>
              <p:nvPr/>
            </p:nvSpPr>
            <p:spPr>
              <a:xfrm>
                <a:off x="0" y="0"/>
                <a:ext cx="1561081" cy="1561082"/>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52" name="统一认证"/>
            <p:cNvSpPr txBox="1"/>
            <p:nvPr/>
          </p:nvSpPr>
          <p:spPr>
            <a:xfrm>
              <a:off x="0" y="1699591"/>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统一认证</a:t>
              </a:r>
            </a:p>
          </p:txBody>
        </p:sp>
      </p:grpSp>
      <p:grpSp>
        <p:nvGrpSpPr>
          <p:cNvPr id="858" name="成组"/>
          <p:cNvGrpSpPr/>
          <p:nvPr/>
        </p:nvGrpSpPr>
        <p:grpSpPr>
          <a:xfrm>
            <a:off x="3588195" y="3807550"/>
            <a:ext cx="672240" cy="842001"/>
            <a:chOff x="0" y="0"/>
            <a:chExt cx="1792639" cy="2245336"/>
          </a:xfrm>
        </p:grpSpPr>
        <p:grpSp>
          <p:nvGrpSpPr>
            <p:cNvPr id="856" name="成组"/>
            <p:cNvGrpSpPr/>
            <p:nvPr/>
          </p:nvGrpSpPr>
          <p:grpSpPr>
            <a:xfrm>
              <a:off x="115779" y="0"/>
              <a:ext cx="1561082" cy="1561082"/>
              <a:chOff x="0" y="0"/>
              <a:chExt cx="1561080" cy="1561081"/>
            </a:xfrm>
          </p:grpSpPr>
          <p:sp>
            <p:nvSpPr>
              <p:cNvPr id="854" name="形状"/>
              <p:cNvSpPr/>
              <p:nvPr/>
            </p:nvSpPr>
            <p:spPr>
              <a:xfrm>
                <a:off x="439901" y="451566"/>
                <a:ext cx="681279" cy="657949"/>
              </a:xfrm>
              <a:custGeom>
                <a:avLst/>
                <a:gdLst/>
                <a:ahLst/>
                <a:cxnLst>
                  <a:cxn ang="0">
                    <a:pos x="wd2" y="hd2"/>
                  </a:cxn>
                  <a:cxn ang="5400000">
                    <a:pos x="wd2" y="hd2"/>
                  </a:cxn>
                  <a:cxn ang="10800000">
                    <a:pos x="wd2" y="hd2"/>
                  </a:cxn>
                  <a:cxn ang="16200000">
                    <a:pos x="wd2" y="hd2"/>
                  </a:cxn>
                </a:cxnLst>
                <a:rect l="0" t="0" r="r" b="b"/>
                <a:pathLst>
                  <a:path w="21600" h="21600" extrusionOk="0">
                    <a:moveTo>
                      <a:pt x="17452" y="11261"/>
                    </a:moveTo>
                    <a:lnTo>
                      <a:pt x="21600" y="11261"/>
                    </a:lnTo>
                    <a:lnTo>
                      <a:pt x="10805" y="0"/>
                    </a:lnTo>
                    <a:lnTo>
                      <a:pt x="0" y="11261"/>
                    </a:lnTo>
                    <a:lnTo>
                      <a:pt x="4015" y="11261"/>
                    </a:lnTo>
                    <a:lnTo>
                      <a:pt x="4015" y="21600"/>
                    </a:lnTo>
                    <a:lnTo>
                      <a:pt x="8809" y="21600"/>
                    </a:lnTo>
                    <a:lnTo>
                      <a:pt x="8809" y="15177"/>
                    </a:lnTo>
                    <a:lnTo>
                      <a:pt x="12811" y="15177"/>
                    </a:lnTo>
                    <a:lnTo>
                      <a:pt x="12811" y="21600"/>
                    </a:lnTo>
                    <a:lnTo>
                      <a:pt x="17452" y="21600"/>
                    </a:lnTo>
                    <a:lnTo>
                      <a:pt x="17452" y="11261"/>
                    </a:lnTo>
                    <a:close/>
                  </a:path>
                </a:pathLst>
              </a:cu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55" name="圆形"/>
              <p:cNvSpPr/>
              <p:nvPr/>
            </p:nvSpPr>
            <p:spPr>
              <a:xfrm>
                <a:off x="0" y="0"/>
                <a:ext cx="1561081" cy="1561082"/>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57" name="统一入口"/>
            <p:cNvSpPr txBox="1"/>
            <p:nvPr/>
          </p:nvSpPr>
          <p:spPr>
            <a:xfrm>
              <a:off x="0" y="1671691"/>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统一入口</a:t>
              </a:r>
            </a:p>
          </p:txBody>
        </p:sp>
      </p:grpSp>
      <p:grpSp>
        <p:nvGrpSpPr>
          <p:cNvPr id="866" name="成组"/>
          <p:cNvGrpSpPr/>
          <p:nvPr/>
        </p:nvGrpSpPr>
        <p:grpSpPr>
          <a:xfrm>
            <a:off x="4325873" y="3807550"/>
            <a:ext cx="672240" cy="845342"/>
            <a:chOff x="0" y="0"/>
            <a:chExt cx="1792639" cy="2254244"/>
          </a:xfrm>
        </p:grpSpPr>
        <p:grpSp>
          <p:nvGrpSpPr>
            <p:cNvPr id="863" name="成组"/>
            <p:cNvGrpSpPr/>
            <p:nvPr/>
          </p:nvGrpSpPr>
          <p:grpSpPr>
            <a:xfrm>
              <a:off x="444816" y="418179"/>
              <a:ext cx="747621" cy="742538"/>
              <a:chOff x="0" y="0"/>
              <a:chExt cx="747620" cy="742536"/>
            </a:xfrm>
          </p:grpSpPr>
          <p:sp>
            <p:nvSpPr>
              <p:cNvPr id="859" name="矩形"/>
              <p:cNvSpPr/>
              <p:nvPr/>
            </p:nvSpPr>
            <p:spPr>
              <a:xfrm>
                <a:off x="124603" y="123971"/>
                <a:ext cx="498413" cy="126553"/>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60" name="矩形"/>
              <p:cNvSpPr/>
              <p:nvPr/>
            </p:nvSpPr>
            <p:spPr>
              <a:xfrm>
                <a:off x="124603" y="318967"/>
                <a:ext cx="127197" cy="302180"/>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61" name="矩形"/>
              <p:cNvSpPr/>
              <p:nvPr/>
            </p:nvSpPr>
            <p:spPr>
              <a:xfrm>
                <a:off x="330977" y="318967"/>
                <a:ext cx="293338" cy="302180"/>
              </a:xfrm>
              <a:prstGeom prst="rect">
                <a:avLst/>
              </a:pr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62" name="形状"/>
              <p:cNvSpPr/>
              <p:nvPr/>
            </p:nvSpPr>
            <p:spPr>
              <a:xfrm>
                <a:off x="-1" y="-1"/>
                <a:ext cx="747622" cy="742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01" y="20399"/>
                    </a:moveTo>
                    <a:lnTo>
                      <a:pt x="1199" y="20399"/>
                    </a:lnTo>
                    <a:lnTo>
                      <a:pt x="1199" y="1201"/>
                    </a:lnTo>
                    <a:lnTo>
                      <a:pt x="20401" y="1201"/>
                    </a:lnTo>
                    <a:lnTo>
                      <a:pt x="20401" y="20399"/>
                    </a:lnTo>
                    <a:close/>
                  </a:path>
                </a:pathLst>
              </a:cu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64" name="圆形"/>
            <p:cNvSpPr/>
            <p:nvPr/>
          </p:nvSpPr>
          <p:spPr>
            <a:xfrm>
              <a:off x="38086" y="0"/>
              <a:ext cx="1561082" cy="1561082"/>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65" name="信息汇总"/>
            <p:cNvSpPr txBox="1"/>
            <p:nvPr/>
          </p:nvSpPr>
          <p:spPr>
            <a:xfrm>
              <a:off x="0" y="1680599"/>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信息汇总</a:t>
              </a:r>
            </a:p>
          </p:txBody>
        </p:sp>
      </p:grpSp>
      <p:sp>
        <p:nvSpPr>
          <p:cNvPr id="867" name="一般移动门户"/>
          <p:cNvSpPr/>
          <p:nvPr/>
        </p:nvSpPr>
        <p:spPr>
          <a:xfrm>
            <a:off x="991271" y="2938349"/>
            <a:ext cx="1641394" cy="313991"/>
          </a:xfrm>
          <a:prstGeom prst="roundRect">
            <a:avLst>
              <a:gd name="adj" fmla="val 31915"/>
            </a:avLst>
          </a:prstGeom>
          <a:solidFill>
            <a:srgbClr val="0096FF"/>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3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100">
                <a:latin typeface="SimHei" charset="-122"/>
                <a:ea typeface="SimHei" charset="-122"/>
                <a:cs typeface="SimHei" charset="-122"/>
              </a:rPr>
              <a:t>一般移动门户</a:t>
            </a:r>
          </a:p>
        </p:txBody>
      </p:sp>
      <p:grpSp>
        <p:nvGrpSpPr>
          <p:cNvPr id="874" name="成组"/>
          <p:cNvGrpSpPr/>
          <p:nvPr/>
        </p:nvGrpSpPr>
        <p:grpSpPr>
          <a:xfrm>
            <a:off x="2862899" y="2722182"/>
            <a:ext cx="672240" cy="680800"/>
            <a:chOff x="0" y="0"/>
            <a:chExt cx="1792639" cy="1815466"/>
          </a:xfrm>
        </p:grpSpPr>
        <p:grpSp>
          <p:nvGrpSpPr>
            <p:cNvPr id="872" name="成组"/>
            <p:cNvGrpSpPr/>
            <p:nvPr/>
          </p:nvGrpSpPr>
          <p:grpSpPr>
            <a:xfrm>
              <a:off x="310371" y="0"/>
              <a:ext cx="1171897" cy="1171897"/>
              <a:chOff x="0" y="0"/>
              <a:chExt cx="1171896" cy="1171896"/>
            </a:xfrm>
          </p:grpSpPr>
          <p:grpSp>
            <p:nvGrpSpPr>
              <p:cNvPr id="870" name="成组"/>
              <p:cNvGrpSpPr/>
              <p:nvPr/>
            </p:nvGrpSpPr>
            <p:grpSpPr>
              <a:xfrm>
                <a:off x="280395" y="389174"/>
                <a:ext cx="611106" cy="385080"/>
                <a:chOff x="0" y="0"/>
                <a:chExt cx="611104" cy="385079"/>
              </a:xfrm>
            </p:grpSpPr>
            <p:sp>
              <p:nvSpPr>
                <p:cNvPr id="868" name="形状"/>
                <p:cNvSpPr/>
                <p:nvPr/>
              </p:nvSpPr>
              <p:spPr>
                <a:xfrm>
                  <a:off x="0" y="110325"/>
                  <a:ext cx="217876" cy="274755"/>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sp>
              <p:nvSpPr>
                <p:cNvPr id="869" name="形状"/>
                <p:cNvSpPr/>
                <p:nvPr/>
              </p:nvSpPr>
              <p:spPr>
                <a:xfrm>
                  <a:off x="178548" y="0"/>
                  <a:ext cx="432557" cy="377654"/>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Roboto condensed"/>
                      <a:ea typeface="Roboto condensed"/>
                      <a:cs typeface="Roboto condensed"/>
                      <a:sym typeface="Roboto condensed"/>
                    </a:defRPr>
                  </a:pPr>
                  <a:endParaRPr sz="1100">
                    <a:latin typeface="SimHei" charset="-122"/>
                    <a:ea typeface="SimHei" charset="-122"/>
                    <a:cs typeface="SimHei" charset="-122"/>
                  </a:endParaRPr>
                </a:p>
              </p:txBody>
            </p:sp>
          </p:grpSp>
          <p:sp>
            <p:nvSpPr>
              <p:cNvPr id="871" name="圆形"/>
              <p:cNvSpPr/>
              <p:nvPr/>
            </p:nvSpPr>
            <p:spPr>
              <a:xfrm>
                <a:off x="0" y="0"/>
                <a:ext cx="1171897" cy="1171897"/>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73" name="统一认证"/>
            <p:cNvSpPr txBox="1"/>
            <p:nvPr/>
          </p:nvSpPr>
          <p:spPr>
            <a:xfrm>
              <a:off x="0" y="1330897"/>
              <a:ext cx="1792640" cy="48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4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统一认证</a:t>
              </a:r>
            </a:p>
          </p:txBody>
        </p:sp>
      </p:grpSp>
      <p:grpSp>
        <p:nvGrpSpPr>
          <p:cNvPr id="879" name="成组"/>
          <p:cNvGrpSpPr/>
          <p:nvPr/>
        </p:nvGrpSpPr>
        <p:grpSpPr>
          <a:xfrm>
            <a:off x="3643985" y="2722182"/>
            <a:ext cx="672240" cy="680800"/>
            <a:chOff x="0" y="0"/>
            <a:chExt cx="1792639" cy="1815466"/>
          </a:xfrm>
        </p:grpSpPr>
        <p:grpSp>
          <p:nvGrpSpPr>
            <p:cNvPr id="877" name="成组"/>
            <p:cNvGrpSpPr/>
            <p:nvPr/>
          </p:nvGrpSpPr>
          <p:grpSpPr>
            <a:xfrm>
              <a:off x="323649" y="0"/>
              <a:ext cx="1171897" cy="1171897"/>
              <a:chOff x="0" y="0"/>
              <a:chExt cx="1171896" cy="1171896"/>
            </a:xfrm>
          </p:grpSpPr>
          <p:sp>
            <p:nvSpPr>
              <p:cNvPr id="875" name="形状"/>
              <p:cNvSpPr/>
              <p:nvPr/>
            </p:nvSpPr>
            <p:spPr>
              <a:xfrm>
                <a:off x="330231" y="338988"/>
                <a:ext cx="511433" cy="493920"/>
              </a:xfrm>
              <a:custGeom>
                <a:avLst/>
                <a:gdLst/>
                <a:ahLst/>
                <a:cxnLst>
                  <a:cxn ang="0">
                    <a:pos x="wd2" y="hd2"/>
                  </a:cxn>
                  <a:cxn ang="5400000">
                    <a:pos x="wd2" y="hd2"/>
                  </a:cxn>
                  <a:cxn ang="10800000">
                    <a:pos x="wd2" y="hd2"/>
                  </a:cxn>
                  <a:cxn ang="16200000">
                    <a:pos x="wd2" y="hd2"/>
                  </a:cxn>
                </a:cxnLst>
                <a:rect l="0" t="0" r="r" b="b"/>
                <a:pathLst>
                  <a:path w="21600" h="21600" extrusionOk="0">
                    <a:moveTo>
                      <a:pt x="17452" y="11261"/>
                    </a:moveTo>
                    <a:lnTo>
                      <a:pt x="21600" y="11261"/>
                    </a:lnTo>
                    <a:lnTo>
                      <a:pt x="10805" y="0"/>
                    </a:lnTo>
                    <a:lnTo>
                      <a:pt x="0" y="11261"/>
                    </a:lnTo>
                    <a:lnTo>
                      <a:pt x="4015" y="11261"/>
                    </a:lnTo>
                    <a:lnTo>
                      <a:pt x="4015" y="21600"/>
                    </a:lnTo>
                    <a:lnTo>
                      <a:pt x="8809" y="21600"/>
                    </a:lnTo>
                    <a:lnTo>
                      <a:pt x="8809" y="15177"/>
                    </a:lnTo>
                    <a:lnTo>
                      <a:pt x="12811" y="15177"/>
                    </a:lnTo>
                    <a:lnTo>
                      <a:pt x="12811" y="21600"/>
                    </a:lnTo>
                    <a:lnTo>
                      <a:pt x="17452" y="21600"/>
                    </a:lnTo>
                    <a:lnTo>
                      <a:pt x="17452" y="11261"/>
                    </a:lnTo>
                    <a:close/>
                  </a:path>
                </a:pathLst>
              </a:custGeom>
              <a:solidFill>
                <a:srgbClr val="3399DD"/>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76" name="圆形"/>
              <p:cNvSpPr/>
              <p:nvPr/>
            </p:nvSpPr>
            <p:spPr>
              <a:xfrm>
                <a:off x="0" y="0"/>
                <a:ext cx="1171897" cy="1171897"/>
              </a:xfrm>
              <a:prstGeom prst="ellipse">
                <a:avLst/>
              </a:prstGeom>
              <a:noFill/>
              <a:ln w="12700" cap="flat">
                <a:solidFill>
                  <a:srgbClr val="2299DE"/>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78" name="统一入口"/>
            <p:cNvSpPr txBox="1"/>
            <p:nvPr/>
          </p:nvSpPr>
          <p:spPr>
            <a:xfrm>
              <a:off x="0" y="1330897"/>
              <a:ext cx="1792640" cy="48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4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统一入口</a:t>
              </a:r>
            </a:p>
          </p:txBody>
        </p:sp>
      </p:grpSp>
      <p:grpSp>
        <p:nvGrpSpPr>
          <p:cNvPr id="884" name="成组"/>
          <p:cNvGrpSpPr/>
          <p:nvPr/>
        </p:nvGrpSpPr>
        <p:grpSpPr>
          <a:xfrm>
            <a:off x="5063551" y="3807550"/>
            <a:ext cx="672240" cy="840710"/>
            <a:chOff x="0" y="0"/>
            <a:chExt cx="1792639" cy="2241891"/>
          </a:xfrm>
        </p:grpSpPr>
        <p:grpSp>
          <p:nvGrpSpPr>
            <p:cNvPr id="882" name="成组"/>
            <p:cNvGrpSpPr/>
            <p:nvPr/>
          </p:nvGrpSpPr>
          <p:grpSpPr>
            <a:xfrm>
              <a:off x="115779" y="0"/>
              <a:ext cx="1561082" cy="1561082"/>
              <a:chOff x="0" y="0"/>
              <a:chExt cx="1561080" cy="1561081"/>
            </a:xfrm>
          </p:grpSpPr>
          <p:sp>
            <p:nvSpPr>
              <p:cNvPr id="880" name="形状"/>
              <p:cNvSpPr/>
              <p:nvPr/>
            </p:nvSpPr>
            <p:spPr>
              <a:xfrm>
                <a:off x="407256" y="432816"/>
                <a:ext cx="746570" cy="695449"/>
              </a:xfrm>
              <a:custGeom>
                <a:avLst/>
                <a:gdLst/>
                <a:ahLst/>
                <a:cxnLst>
                  <a:cxn ang="0">
                    <a:pos x="wd2" y="hd2"/>
                  </a:cxn>
                  <a:cxn ang="5400000">
                    <a:pos x="wd2" y="hd2"/>
                  </a:cxn>
                  <a:cxn ang="10800000">
                    <a:pos x="wd2" y="hd2"/>
                  </a:cxn>
                  <a:cxn ang="16200000">
                    <a:pos x="wd2" y="hd2"/>
                  </a:cxn>
                </a:cxnLst>
                <a:rect l="0" t="0" r="r" b="b"/>
                <a:pathLst>
                  <a:path w="20633" h="20188" extrusionOk="0">
                    <a:moveTo>
                      <a:pt x="20587" y="7519"/>
                    </a:moveTo>
                    <a:cubicBezTo>
                      <a:pt x="20058" y="2742"/>
                      <a:pt x="15032" y="-586"/>
                      <a:pt x="9359" y="86"/>
                    </a:cubicBezTo>
                    <a:cubicBezTo>
                      <a:pt x="3686" y="757"/>
                      <a:pt x="-484" y="5174"/>
                      <a:pt x="45" y="9951"/>
                    </a:cubicBezTo>
                    <a:cubicBezTo>
                      <a:pt x="324" y="12476"/>
                      <a:pt x="1862" y="14596"/>
                      <a:pt x="4087" y="15934"/>
                    </a:cubicBezTo>
                    <a:cubicBezTo>
                      <a:pt x="4196" y="16992"/>
                      <a:pt x="3829" y="18341"/>
                      <a:pt x="2098" y="19722"/>
                    </a:cubicBezTo>
                    <a:cubicBezTo>
                      <a:pt x="1391" y="20286"/>
                      <a:pt x="4962" y="21014"/>
                      <a:pt x="8295" y="17370"/>
                    </a:cubicBezTo>
                    <a:cubicBezTo>
                      <a:pt x="9252" y="17494"/>
                      <a:pt x="10252" y="17504"/>
                      <a:pt x="11273" y="17383"/>
                    </a:cubicBezTo>
                    <a:cubicBezTo>
                      <a:pt x="16946" y="16712"/>
                      <a:pt x="21116" y="12295"/>
                      <a:pt x="20587" y="7519"/>
                    </a:cubicBezTo>
                    <a:close/>
                    <a:moveTo>
                      <a:pt x="5285" y="10234"/>
                    </a:moveTo>
                    <a:cubicBezTo>
                      <a:pt x="4492" y="10234"/>
                      <a:pt x="3849" y="9553"/>
                      <a:pt x="3849" y="8713"/>
                    </a:cubicBezTo>
                    <a:cubicBezTo>
                      <a:pt x="3849" y="7873"/>
                      <a:pt x="4492" y="7192"/>
                      <a:pt x="5285" y="7192"/>
                    </a:cubicBezTo>
                    <a:cubicBezTo>
                      <a:pt x="6079" y="7192"/>
                      <a:pt x="6722" y="7873"/>
                      <a:pt x="6722" y="8713"/>
                    </a:cubicBezTo>
                    <a:cubicBezTo>
                      <a:pt x="6722" y="9553"/>
                      <a:pt x="6079" y="10234"/>
                      <a:pt x="5285" y="10234"/>
                    </a:cubicBezTo>
                    <a:close/>
                    <a:moveTo>
                      <a:pt x="10386" y="10234"/>
                    </a:moveTo>
                    <a:cubicBezTo>
                      <a:pt x="9593" y="10234"/>
                      <a:pt x="8950" y="9553"/>
                      <a:pt x="8950" y="8713"/>
                    </a:cubicBezTo>
                    <a:cubicBezTo>
                      <a:pt x="8950" y="7873"/>
                      <a:pt x="9593" y="7192"/>
                      <a:pt x="10386" y="7192"/>
                    </a:cubicBezTo>
                    <a:cubicBezTo>
                      <a:pt x="11180" y="7192"/>
                      <a:pt x="11823" y="7873"/>
                      <a:pt x="11823" y="8713"/>
                    </a:cubicBezTo>
                    <a:cubicBezTo>
                      <a:pt x="11823" y="9553"/>
                      <a:pt x="11180" y="10234"/>
                      <a:pt x="10386" y="10234"/>
                    </a:cubicBezTo>
                    <a:close/>
                    <a:moveTo>
                      <a:pt x="15487" y="10234"/>
                    </a:moveTo>
                    <a:cubicBezTo>
                      <a:pt x="14694" y="10234"/>
                      <a:pt x="14051" y="9553"/>
                      <a:pt x="14051" y="8713"/>
                    </a:cubicBezTo>
                    <a:cubicBezTo>
                      <a:pt x="14051" y="7873"/>
                      <a:pt x="14694" y="7192"/>
                      <a:pt x="15487" y="7192"/>
                    </a:cubicBezTo>
                    <a:cubicBezTo>
                      <a:pt x="16281" y="7192"/>
                      <a:pt x="16924" y="7873"/>
                      <a:pt x="16924" y="8713"/>
                    </a:cubicBezTo>
                    <a:cubicBezTo>
                      <a:pt x="16924" y="9553"/>
                      <a:pt x="16281" y="10234"/>
                      <a:pt x="15487" y="10234"/>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81" name="圆形"/>
              <p:cNvSpPr/>
              <p:nvPr/>
            </p:nvSpPr>
            <p:spPr>
              <a:xfrm>
                <a:off x="0" y="0"/>
                <a:ext cx="1561081" cy="1561082"/>
              </a:xfrm>
              <a:prstGeom prst="ellipse">
                <a:avLst/>
              </a:prstGeom>
              <a:noFill/>
              <a:ln w="12700" cap="flat">
                <a:solidFill>
                  <a:srgbClr val="31CA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83" name="消息集成"/>
            <p:cNvSpPr txBox="1"/>
            <p:nvPr/>
          </p:nvSpPr>
          <p:spPr>
            <a:xfrm>
              <a:off x="0" y="1668247"/>
              <a:ext cx="1792640" cy="57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消息集成</a:t>
              </a:r>
            </a:p>
          </p:txBody>
        </p:sp>
      </p:grpSp>
      <p:grpSp>
        <p:nvGrpSpPr>
          <p:cNvPr id="889" name="成组"/>
          <p:cNvGrpSpPr/>
          <p:nvPr/>
        </p:nvGrpSpPr>
        <p:grpSpPr>
          <a:xfrm>
            <a:off x="4536597" y="2722182"/>
            <a:ext cx="672240" cy="714204"/>
            <a:chOff x="0" y="0"/>
            <a:chExt cx="1792639" cy="1904541"/>
          </a:xfrm>
        </p:grpSpPr>
        <p:grpSp>
          <p:nvGrpSpPr>
            <p:cNvPr id="887" name="成组"/>
            <p:cNvGrpSpPr/>
            <p:nvPr/>
          </p:nvGrpSpPr>
          <p:grpSpPr>
            <a:xfrm>
              <a:off x="319906" y="0"/>
              <a:ext cx="1171897" cy="1171897"/>
              <a:chOff x="0" y="0"/>
              <a:chExt cx="1171896" cy="1171896"/>
            </a:xfrm>
          </p:grpSpPr>
          <p:sp>
            <p:nvSpPr>
              <p:cNvPr id="885" name="形状"/>
              <p:cNvSpPr/>
              <p:nvPr/>
            </p:nvSpPr>
            <p:spPr>
              <a:xfrm>
                <a:off x="305725" y="324913"/>
                <a:ext cx="560447" cy="522070"/>
              </a:xfrm>
              <a:custGeom>
                <a:avLst/>
                <a:gdLst/>
                <a:ahLst/>
                <a:cxnLst>
                  <a:cxn ang="0">
                    <a:pos x="wd2" y="hd2"/>
                  </a:cxn>
                  <a:cxn ang="5400000">
                    <a:pos x="wd2" y="hd2"/>
                  </a:cxn>
                  <a:cxn ang="10800000">
                    <a:pos x="wd2" y="hd2"/>
                  </a:cxn>
                  <a:cxn ang="16200000">
                    <a:pos x="wd2" y="hd2"/>
                  </a:cxn>
                </a:cxnLst>
                <a:rect l="0" t="0" r="r" b="b"/>
                <a:pathLst>
                  <a:path w="20633" h="20188" extrusionOk="0">
                    <a:moveTo>
                      <a:pt x="20587" y="7519"/>
                    </a:moveTo>
                    <a:cubicBezTo>
                      <a:pt x="20058" y="2742"/>
                      <a:pt x="15032" y="-586"/>
                      <a:pt x="9359" y="86"/>
                    </a:cubicBezTo>
                    <a:cubicBezTo>
                      <a:pt x="3686" y="757"/>
                      <a:pt x="-484" y="5174"/>
                      <a:pt x="45" y="9951"/>
                    </a:cubicBezTo>
                    <a:cubicBezTo>
                      <a:pt x="324" y="12476"/>
                      <a:pt x="1862" y="14596"/>
                      <a:pt x="4087" y="15934"/>
                    </a:cubicBezTo>
                    <a:cubicBezTo>
                      <a:pt x="4196" y="16992"/>
                      <a:pt x="3829" y="18341"/>
                      <a:pt x="2098" y="19722"/>
                    </a:cubicBezTo>
                    <a:cubicBezTo>
                      <a:pt x="1391" y="20286"/>
                      <a:pt x="4962" y="21014"/>
                      <a:pt x="8295" y="17370"/>
                    </a:cubicBezTo>
                    <a:cubicBezTo>
                      <a:pt x="9252" y="17494"/>
                      <a:pt x="10252" y="17504"/>
                      <a:pt x="11273" y="17383"/>
                    </a:cubicBezTo>
                    <a:cubicBezTo>
                      <a:pt x="16946" y="16712"/>
                      <a:pt x="21116" y="12295"/>
                      <a:pt x="20587" y="7519"/>
                    </a:cubicBezTo>
                    <a:close/>
                    <a:moveTo>
                      <a:pt x="5285" y="10234"/>
                    </a:moveTo>
                    <a:cubicBezTo>
                      <a:pt x="4492" y="10234"/>
                      <a:pt x="3849" y="9553"/>
                      <a:pt x="3849" y="8713"/>
                    </a:cubicBezTo>
                    <a:cubicBezTo>
                      <a:pt x="3849" y="7873"/>
                      <a:pt x="4492" y="7192"/>
                      <a:pt x="5285" y="7192"/>
                    </a:cubicBezTo>
                    <a:cubicBezTo>
                      <a:pt x="6079" y="7192"/>
                      <a:pt x="6722" y="7873"/>
                      <a:pt x="6722" y="8713"/>
                    </a:cubicBezTo>
                    <a:cubicBezTo>
                      <a:pt x="6722" y="9553"/>
                      <a:pt x="6079" y="10234"/>
                      <a:pt x="5285" y="10234"/>
                    </a:cubicBezTo>
                    <a:close/>
                    <a:moveTo>
                      <a:pt x="10386" y="10234"/>
                    </a:moveTo>
                    <a:cubicBezTo>
                      <a:pt x="9593" y="10234"/>
                      <a:pt x="8950" y="9553"/>
                      <a:pt x="8950" y="8713"/>
                    </a:cubicBezTo>
                    <a:cubicBezTo>
                      <a:pt x="8950" y="7873"/>
                      <a:pt x="9593" y="7192"/>
                      <a:pt x="10386" y="7192"/>
                    </a:cubicBezTo>
                    <a:cubicBezTo>
                      <a:pt x="11180" y="7192"/>
                      <a:pt x="11823" y="7873"/>
                      <a:pt x="11823" y="8713"/>
                    </a:cubicBezTo>
                    <a:cubicBezTo>
                      <a:pt x="11823" y="9553"/>
                      <a:pt x="11180" y="10234"/>
                      <a:pt x="10386" y="10234"/>
                    </a:cubicBezTo>
                    <a:close/>
                    <a:moveTo>
                      <a:pt x="15487" y="10234"/>
                    </a:moveTo>
                    <a:cubicBezTo>
                      <a:pt x="14694" y="10234"/>
                      <a:pt x="14051" y="9553"/>
                      <a:pt x="14051" y="8713"/>
                    </a:cubicBezTo>
                    <a:cubicBezTo>
                      <a:pt x="14051" y="7873"/>
                      <a:pt x="14694" y="7192"/>
                      <a:pt x="15487" y="7192"/>
                    </a:cubicBezTo>
                    <a:cubicBezTo>
                      <a:pt x="16281" y="7192"/>
                      <a:pt x="16924" y="7873"/>
                      <a:pt x="16924" y="8713"/>
                    </a:cubicBezTo>
                    <a:cubicBezTo>
                      <a:pt x="16924" y="9553"/>
                      <a:pt x="16281" y="10234"/>
                      <a:pt x="15487" y="10234"/>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86" name="圆形"/>
              <p:cNvSpPr/>
              <p:nvPr/>
            </p:nvSpPr>
            <p:spPr>
              <a:xfrm>
                <a:off x="0" y="0"/>
                <a:ext cx="1171897" cy="1171897"/>
              </a:xfrm>
              <a:prstGeom prst="ellipse">
                <a:avLst/>
              </a:prstGeom>
              <a:noFill/>
              <a:ln w="12700" cap="flat">
                <a:solidFill>
                  <a:srgbClr val="31CA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88" name="消息集成"/>
            <p:cNvSpPr txBox="1"/>
            <p:nvPr/>
          </p:nvSpPr>
          <p:spPr>
            <a:xfrm>
              <a:off x="0" y="1330897"/>
              <a:ext cx="1792640" cy="57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4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消息集成</a:t>
              </a:r>
            </a:p>
          </p:txBody>
        </p:sp>
      </p:grpSp>
      <p:grpSp>
        <p:nvGrpSpPr>
          <p:cNvPr id="897" name="成组"/>
          <p:cNvGrpSpPr/>
          <p:nvPr/>
        </p:nvGrpSpPr>
        <p:grpSpPr>
          <a:xfrm>
            <a:off x="6274775" y="2728784"/>
            <a:ext cx="845144" cy="685047"/>
            <a:chOff x="-127499" y="0"/>
            <a:chExt cx="2253716" cy="1826790"/>
          </a:xfrm>
        </p:grpSpPr>
        <p:grpSp>
          <p:nvGrpSpPr>
            <p:cNvPr id="895" name="成组"/>
            <p:cNvGrpSpPr/>
            <p:nvPr/>
          </p:nvGrpSpPr>
          <p:grpSpPr>
            <a:xfrm>
              <a:off x="310372" y="0"/>
              <a:ext cx="1171897" cy="1171897"/>
              <a:chOff x="0" y="0"/>
              <a:chExt cx="1171896" cy="1171896"/>
            </a:xfrm>
          </p:grpSpPr>
          <p:grpSp>
            <p:nvGrpSpPr>
              <p:cNvPr id="893" name="成组"/>
              <p:cNvGrpSpPr/>
              <p:nvPr/>
            </p:nvGrpSpPr>
            <p:grpSpPr>
              <a:xfrm>
                <a:off x="256022" y="278304"/>
                <a:ext cx="590178" cy="615289"/>
                <a:chOff x="0" y="0"/>
                <a:chExt cx="590177" cy="615288"/>
              </a:xfrm>
            </p:grpSpPr>
            <p:sp>
              <p:nvSpPr>
                <p:cNvPr id="890" name="形状"/>
                <p:cNvSpPr/>
                <p:nvPr/>
              </p:nvSpPr>
              <p:spPr>
                <a:xfrm>
                  <a:off x="144881" y="0"/>
                  <a:ext cx="193885" cy="193742"/>
                </a:xfrm>
                <a:custGeom>
                  <a:avLst/>
                  <a:gdLst/>
                  <a:ahLst/>
                  <a:cxnLst>
                    <a:cxn ang="0">
                      <a:pos x="wd2" y="hd2"/>
                    </a:cxn>
                    <a:cxn ang="5400000">
                      <a:pos x="wd2" y="hd2"/>
                    </a:cxn>
                    <a:cxn ang="10800000">
                      <a:pos x="wd2" y="hd2"/>
                    </a:cxn>
                    <a:cxn ang="16200000">
                      <a:pos x="wd2" y="hd2"/>
                    </a:cxn>
                  </a:cxnLst>
                  <a:rect l="0" t="0" r="r" b="b"/>
                  <a:pathLst>
                    <a:path w="21599" h="21600" extrusionOk="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91" name="形状"/>
                <p:cNvSpPr/>
                <p:nvPr/>
              </p:nvSpPr>
              <p:spPr>
                <a:xfrm>
                  <a:off x="247148" y="93677"/>
                  <a:ext cx="343030" cy="304451"/>
                </a:xfrm>
                <a:custGeom>
                  <a:avLst/>
                  <a:gdLst/>
                  <a:ahLst/>
                  <a:cxnLst>
                    <a:cxn ang="0">
                      <a:pos x="wd2" y="hd2"/>
                    </a:cxn>
                    <a:cxn ang="5400000">
                      <a:pos x="wd2" y="hd2"/>
                    </a:cxn>
                    <a:cxn ang="10800000">
                      <a:pos x="wd2" y="hd2"/>
                    </a:cxn>
                    <a:cxn ang="16200000">
                      <a:pos x="wd2" y="hd2"/>
                    </a:cxn>
                  </a:cxnLst>
                  <a:rect l="0" t="0" r="r" b="b"/>
                  <a:pathLst>
                    <a:path w="21415" h="21600" extrusionOk="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92" name="形状"/>
                <p:cNvSpPr/>
                <p:nvPr/>
              </p:nvSpPr>
              <p:spPr>
                <a:xfrm>
                  <a:off x="0" y="263999"/>
                  <a:ext cx="476190" cy="351290"/>
                </a:xfrm>
                <a:custGeom>
                  <a:avLst/>
                  <a:gdLst/>
                  <a:ahLst/>
                  <a:cxnLst>
                    <a:cxn ang="0">
                      <a:pos x="wd2" y="hd2"/>
                    </a:cxn>
                    <a:cxn ang="5400000">
                      <a:pos x="wd2" y="hd2"/>
                    </a:cxn>
                    <a:cxn ang="10800000">
                      <a:pos x="wd2" y="hd2"/>
                    </a:cxn>
                    <a:cxn ang="16200000">
                      <a:pos x="wd2" y="hd2"/>
                    </a:cxn>
                  </a:cxnLst>
                  <a:rect l="0" t="0" r="r" b="b"/>
                  <a:pathLst>
                    <a:path w="21346" h="21600" extrusionOk="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94" name="圆形"/>
              <p:cNvSpPr/>
              <p:nvPr/>
            </p:nvSpPr>
            <p:spPr>
              <a:xfrm>
                <a:off x="0" y="0"/>
                <a:ext cx="1171897" cy="1171897"/>
              </a:xfrm>
              <a:prstGeom prst="ellipse">
                <a:avLst/>
              </a:prstGeom>
              <a:noFill/>
              <a:ln w="12700" cap="flat">
                <a:solidFill>
                  <a:srgbClr val="60CB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896" name="轻应用集成"/>
            <p:cNvSpPr txBox="1"/>
            <p:nvPr/>
          </p:nvSpPr>
          <p:spPr>
            <a:xfrm>
              <a:off x="-127499" y="1342220"/>
              <a:ext cx="2253716" cy="48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4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轻应用集成</a:t>
              </a:r>
            </a:p>
          </p:txBody>
        </p:sp>
      </p:grpSp>
      <p:grpSp>
        <p:nvGrpSpPr>
          <p:cNvPr id="902" name="成组"/>
          <p:cNvGrpSpPr/>
          <p:nvPr/>
        </p:nvGrpSpPr>
        <p:grpSpPr>
          <a:xfrm>
            <a:off x="5436359" y="2728783"/>
            <a:ext cx="672240" cy="707602"/>
            <a:chOff x="0" y="0"/>
            <a:chExt cx="1792639" cy="1886937"/>
          </a:xfrm>
        </p:grpSpPr>
        <p:grpSp>
          <p:nvGrpSpPr>
            <p:cNvPr id="900" name="成组"/>
            <p:cNvGrpSpPr/>
            <p:nvPr/>
          </p:nvGrpSpPr>
          <p:grpSpPr>
            <a:xfrm>
              <a:off x="297095" y="0"/>
              <a:ext cx="1171897" cy="1171897"/>
              <a:chOff x="0" y="0"/>
              <a:chExt cx="1171896" cy="1171896"/>
            </a:xfrm>
          </p:grpSpPr>
          <p:sp>
            <p:nvSpPr>
              <p:cNvPr id="898" name="形状"/>
              <p:cNvSpPr/>
              <p:nvPr/>
            </p:nvSpPr>
            <p:spPr>
              <a:xfrm>
                <a:off x="347520" y="316341"/>
                <a:ext cx="476856" cy="539215"/>
              </a:xfrm>
              <a:custGeom>
                <a:avLst/>
                <a:gdLst/>
                <a:ahLst/>
                <a:cxnLst>
                  <a:cxn ang="0">
                    <a:pos x="wd2" y="hd2"/>
                  </a:cxn>
                  <a:cxn ang="5400000">
                    <a:pos x="wd2" y="hd2"/>
                  </a:cxn>
                  <a:cxn ang="10800000">
                    <a:pos x="wd2" y="hd2"/>
                  </a:cxn>
                  <a:cxn ang="16200000">
                    <a:pos x="wd2" y="hd2"/>
                  </a:cxn>
                </a:cxnLst>
                <a:rect l="0" t="0" r="r" b="b"/>
                <a:pathLst>
                  <a:path w="21600" h="21600" extrusionOk="0">
                    <a:moveTo>
                      <a:pt x="2137" y="0"/>
                    </a:moveTo>
                    <a:lnTo>
                      <a:pt x="2137" y="1388"/>
                    </a:lnTo>
                    <a:lnTo>
                      <a:pt x="1306" y="1388"/>
                    </a:lnTo>
                    <a:cubicBezTo>
                      <a:pt x="488" y="1388"/>
                      <a:pt x="0" y="1845"/>
                      <a:pt x="0" y="2610"/>
                    </a:cubicBezTo>
                    <a:cubicBezTo>
                      <a:pt x="0" y="3375"/>
                      <a:pt x="488" y="3832"/>
                      <a:pt x="1306" y="3832"/>
                    </a:cubicBezTo>
                    <a:lnTo>
                      <a:pt x="2137" y="3832"/>
                    </a:lnTo>
                    <a:lnTo>
                      <a:pt x="2137" y="4660"/>
                    </a:lnTo>
                    <a:lnTo>
                      <a:pt x="1306" y="4660"/>
                    </a:lnTo>
                    <a:cubicBezTo>
                      <a:pt x="488" y="4660"/>
                      <a:pt x="0" y="5117"/>
                      <a:pt x="0" y="5882"/>
                    </a:cubicBezTo>
                    <a:cubicBezTo>
                      <a:pt x="0" y="6647"/>
                      <a:pt x="488" y="7104"/>
                      <a:pt x="1306" y="7104"/>
                    </a:cubicBezTo>
                    <a:lnTo>
                      <a:pt x="2137" y="7104"/>
                    </a:lnTo>
                    <a:lnTo>
                      <a:pt x="2137" y="7933"/>
                    </a:lnTo>
                    <a:lnTo>
                      <a:pt x="1306" y="7933"/>
                    </a:lnTo>
                    <a:cubicBezTo>
                      <a:pt x="488" y="7933"/>
                      <a:pt x="0" y="8389"/>
                      <a:pt x="0" y="9154"/>
                    </a:cubicBezTo>
                    <a:cubicBezTo>
                      <a:pt x="0" y="9919"/>
                      <a:pt x="488" y="10376"/>
                      <a:pt x="1306" y="10376"/>
                    </a:cubicBezTo>
                    <a:lnTo>
                      <a:pt x="2137" y="10376"/>
                    </a:lnTo>
                    <a:lnTo>
                      <a:pt x="2137" y="11223"/>
                    </a:lnTo>
                    <a:lnTo>
                      <a:pt x="1306" y="11223"/>
                    </a:lnTo>
                    <a:cubicBezTo>
                      <a:pt x="488" y="11223"/>
                      <a:pt x="0" y="11680"/>
                      <a:pt x="0" y="12445"/>
                    </a:cubicBezTo>
                    <a:cubicBezTo>
                      <a:pt x="0" y="13210"/>
                      <a:pt x="488" y="13667"/>
                      <a:pt x="1306" y="13667"/>
                    </a:cubicBezTo>
                    <a:lnTo>
                      <a:pt x="2137" y="13667"/>
                    </a:lnTo>
                    <a:lnTo>
                      <a:pt x="2137" y="14496"/>
                    </a:lnTo>
                    <a:lnTo>
                      <a:pt x="1306" y="14496"/>
                    </a:lnTo>
                    <a:cubicBezTo>
                      <a:pt x="488" y="14496"/>
                      <a:pt x="0" y="14952"/>
                      <a:pt x="0" y="15717"/>
                    </a:cubicBezTo>
                    <a:cubicBezTo>
                      <a:pt x="0" y="16483"/>
                      <a:pt x="488" y="16939"/>
                      <a:pt x="1306" y="16939"/>
                    </a:cubicBezTo>
                    <a:lnTo>
                      <a:pt x="2137" y="16939"/>
                    </a:lnTo>
                    <a:lnTo>
                      <a:pt x="2137" y="17768"/>
                    </a:lnTo>
                    <a:lnTo>
                      <a:pt x="1306" y="17768"/>
                    </a:lnTo>
                    <a:cubicBezTo>
                      <a:pt x="488" y="17768"/>
                      <a:pt x="0" y="18225"/>
                      <a:pt x="0" y="18990"/>
                    </a:cubicBezTo>
                    <a:cubicBezTo>
                      <a:pt x="0" y="19755"/>
                      <a:pt x="488" y="20212"/>
                      <a:pt x="1306" y="20212"/>
                    </a:cubicBezTo>
                    <a:lnTo>
                      <a:pt x="2137" y="20212"/>
                    </a:lnTo>
                    <a:lnTo>
                      <a:pt x="2137" y="21600"/>
                    </a:lnTo>
                    <a:lnTo>
                      <a:pt x="21600" y="21600"/>
                    </a:lnTo>
                    <a:lnTo>
                      <a:pt x="21600" y="0"/>
                    </a:lnTo>
                    <a:lnTo>
                      <a:pt x="2137" y="0"/>
                    </a:lnTo>
                    <a:close/>
                    <a:moveTo>
                      <a:pt x="3528" y="19558"/>
                    </a:moveTo>
                    <a:lnTo>
                      <a:pt x="1306" y="19558"/>
                    </a:lnTo>
                    <a:cubicBezTo>
                      <a:pt x="903" y="19558"/>
                      <a:pt x="739" y="19394"/>
                      <a:pt x="739" y="18990"/>
                    </a:cubicBezTo>
                    <a:cubicBezTo>
                      <a:pt x="739" y="18586"/>
                      <a:pt x="903" y="18422"/>
                      <a:pt x="1306" y="18422"/>
                    </a:cubicBezTo>
                    <a:lnTo>
                      <a:pt x="3528" y="18422"/>
                    </a:lnTo>
                    <a:cubicBezTo>
                      <a:pt x="3931" y="18422"/>
                      <a:pt x="4095" y="18586"/>
                      <a:pt x="4095" y="18990"/>
                    </a:cubicBezTo>
                    <a:cubicBezTo>
                      <a:pt x="4095" y="19394"/>
                      <a:pt x="3931" y="19558"/>
                      <a:pt x="3528" y="19558"/>
                    </a:cubicBezTo>
                    <a:close/>
                    <a:moveTo>
                      <a:pt x="3528" y="16286"/>
                    </a:moveTo>
                    <a:lnTo>
                      <a:pt x="1306" y="16286"/>
                    </a:lnTo>
                    <a:cubicBezTo>
                      <a:pt x="903" y="16286"/>
                      <a:pt x="739" y="16121"/>
                      <a:pt x="739" y="15718"/>
                    </a:cubicBezTo>
                    <a:cubicBezTo>
                      <a:pt x="739" y="15313"/>
                      <a:pt x="903" y="15150"/>
                      <a:pt x="1306" y="15150"/>
                    </a:cubicBezTo>
                    <a:lnTo>
                      <a:pt x="3528" y="15150"/>
                    </a:lnTo>
                    <a:cubicBezTo>
                      <a:pt x="3931" y="15150"/>
                      <a:pt x="4095" y="15313"/>
                      <a:pt x="4095" y="15718"/>
                    </a:cubicBezTo>
                    <a:cubicBezTo>
                      <a:pt x="4095" y="16122"/>
                      <a:pt x="3931" y="16286"/>
                      <a:pt x="3528" y="16286"/>
                    </a:cubicBezTo>
                    <a:close/>
                    <a:moveTo>
                      <a:pt x="3528" y="13014"/>
                    </a:moveTo>
                    <a:lnTo>
                      <a:pt x="1306" y="13014"/>
                    </a:lnTo>
                    <a:cubicBezTo>
                      <a:pt x="903" y="13014"/>
                      <a:pt x="739" y="12850"/>
                      <a:pt x="739" y="12446"/>
                    </a:cubicBezTo>
                    <a:cubicBezTo>
                      <a:pt x="739" y="12042"/>
                      <a:pt x="903" y="11878"/>
                      <a:pt x="1306" y="11878"/>
                    </a:cubicBezTo>
                    <a:lnTo>
                      <a:pt x="3528" y="11878"/>
                    </a:lnTo>
                    <a:cubicBezTo>
                      <a:pt x="3931" y="11878"/>
                      <a:pt x="4095" y="12042"/>
                      <a:pt x="4095" y="12446"/>
                    </a:cubicBezTo>
                    <a:cubicBezTo>
                      <a:pt x="4095" y="12850"/>
                      <a:pt x="3931" y="13014"/>
                      <a:pt x="3528" y="13014"/>
                    </a:cubicBezTo>
                    <a:close/>
                    <a:moveTo>
                      <a:pt x="3528" y="9722"/>
                    </a:moveTo>
                    <a:lnTo>
                      <a:pt x="1306" y="9722"/>
                    </a:lnTo>
                    <a:cubicBezTo>
                      <a:pt x="903" y="9722"/>
                      <a:pt x="739" y="9559"/>
                      <a:pt x="739" y="9154"/>
                    </a:cubicBezTo>
                    <a:cubicBezTo>
                      <a:pt x="739" y="8750"/>
                      <a:pt x="903" y="8586"/>
                      <a:pt x="1306" y="8586"/>
                    </a:cubicBezTo>
                    <a:lnTo>
                      <a:pt x="3528" y="8586"/>
                    </a:lnTo>
                    <a:cubicBezTo>
                      <a:pt x="3931" y="8586"/>
                      <a:pt x="4095" y="8750"/>
                      <a:pt x="4095" y="9154"/>
                    </a:cubicBezTo>
                    <a:cubicBezTo>
                      <a:pt x="4095" y="9559"/>
                      <a:pt x="3931" y="9722"/>
                      <a:pt x="3528" y="9722"/>
                    </a:cubicBezTo>
                    <a:close/>
                    <a:moveTo>
                      <a:pt x="3528" y="6450"/>
                    </a:moveTo>
                    <a:lnTo>
                      <a:pt x="1306" y="6450"/>
                    </a:lnTo>
                    <a:cubicBezTo>
                      <a:pt x="903" y="6450"/>
                      <a:pt x="739" y="6287"/>
                      <a:pt x="739" y="5882"/>
                    </a:cubicBezTo>
                    <a:cubicBezTo>
                      <a:pt x="739" y="5479"/>
                      <a:pt x="903" y="5315"/>
                      <a:pt x="1306" y="5315"/>
                    </a:cubicBezTo>
                    <a:lnTo>
                      <a:pt x="3528" y="5315"/>
                    </a:lnTo>
                    <a:cubicBezTo>
                      <a:pt x="3931" y="5315"/>
                      <a:pt x="4095" y="5479"/>
                      <a:pt x="4095" y="5882"/>
                    </a:cubicBezTo>
                    <a:cubicBezTo>
                      <a:pt x="4095" y="6287"/>
                      <a:pt x="3931" y="6450"/>
                      <a:pt x="3528" y="6450"/>
                    </a:cubicBezTo>
                    <a:close/>
                    <a:moveTo>
                      <a:pt x="3528" y="3178"/>
                    </a:moveTo>
                    <a:lnTo>
                      <a:pt x="1306" y="3178"/>
                    </a:lnTo>
                    <a:cubicBezTo>
                      <a:pt x="903" y="3178"/>
                      <a:pt x="739" y="3014"/>
                      <a:pt x="739" y="2610"/>
                    </a:cubicBezTo>
                    <a:cubicBezTo>
                      <a:pt x="739" y="2207"/>
                      <a:pt x="903" y="2042"/>
                      <a:pt x="1306" y="2042"/>
                    </a:cubicBezTo>
                    <a:lnTo>
                      <a:pt x="3528" y="2042"/>
                    </a:lnTo>
                    <a:cubicBezTo>
                      <a:pt x="3931" y="2042"/>
                      <a:pt x="4095" y="2207"/>
                      <a:pt x="4095" y="2610"/>
                    </a:cubicBezTo>
                    <a:cubicBezTo>
                      <a:pt x="4095" y="3014"/>
                      <a:pt x="3931" y="3178"/>
                      <a:pt x="3528" y="3178"/>
                    </a:cubicBezTo>
                    <a:close/>
                    <a:moveTo>
                      <a:pt x="18121" y="15392"/>
                    </a:moveTo>
                    <a:lnTo>
                      <a:pt x="6442" y="15393"/>
                    </a:lnTo>
                    <a:lnTo>
                      <a:pt x="6442" y="14328"/>
                    </a:lnTo>
                    <a:cubicBezTo>
                      <a:pt x="6442" y="14328"/>
                      <a:pt x="6449" y="13701"/>
                      <a:pt x="7899" y="13129"/>
                    </a:cubicBezTo>
                    <a:cubicBezTo>
                      <a:pt x="8600" y="12852"/>
                      <a:pt x="9639" y="12142"/>
                      <a:pt x="11176" y="11892"/>
                    </a:cubicBezTo>
                    <a:cubicBezTo>
                      <a:pt x="10781" y="11518"/>
                      <a:pt x="10486" y="10932"/>
                      <a:pt x="10175" y="10232"/>
                    </a:cubicBezTo>
                    <a:cubicBezTo>
                      <a:pt x="9996" y="9828"/>
                      <a:pt x="10025" y="9484"/>
                      <a:pt x="10025" y="8993"/>
                    </a:cubicBezTo>
                    <a:cubicBezTo>
                      <a:pt x="10025" y="8632"/>
                      <a:pt x="9948" y="8054"/>
                      <a:pt x="10049" y="7736"/>
                    </a:cubicBezTo>
                    <a:cubicBezTo>
                      <a:pt x="10390" y="6656"/>
                      <a:pt x="11255" y="6357"/>
                      <a:pt x="12267" y="6357"/>
                    </a:cubicBezTo>
                    <a:cubicBezTo>
                      <a:pt x="13279" y="6357"/>
                      <a:pt x="14142" y="6655"/>
                      <a:pt x="14485" y="7732"/>
                    </a:cubicBezTo>
                    <a:cubicBezTo>
                      <a:pt x="14586" y="8051"/>
                      <a:pt x="14509" y="8631"/>
                      <a:pt x="14509" y="8993"/>
                    </a:cubicBezTo>
                    <a:cubicBezTo>
                      <a:pt x="14509" y="9482"/>
                      <a:pt x="14540" y="9826"/>
                      <a:pt x="14361" y="10229"/>
                    </a:cubicBezTo>
                    <a:cubicBezTo>
                      <a:pt x="14052" y="10925"/>
                      <a:pt x="13752" y="11512"/>
                      <a:pt x="13356" y="11888"/>
                    </a:cubicBezTo>
                    <a:cubicBezTo>
                      <a:pt x="14906" y="12133"/>
                      <a:pt x="15952" y="12848"/>
                      <a:pt x="16657" y="13126"/>
                    </a:cubicBezTo>
                    <a:cubicBezTo>
                      <a:pt x="18113" y="13699"/>
                      <a:pt x="18120" y="14328"/>
                      <a:pt x="18120" y="14328"/>
                    </a:cubicBezTo>
                    <a:lnTo>
                      <a:pt x="18120" y="15392"/>
                    </a:lnTo>
                    <a:lnTo>
                      <a:pt x="18121" y="15392"/>
                    </a:ln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899" name="圆形"/>
              <p:cNvSpPr/>
              <p:nvPr/>
            </p:nvSpPr>
            <p:spPr>
              <a:xfrm>
                <a:off x="0" y="0"/>
                <a:ext cx="1171897" cy="1171897"/>
              </a:xfrm>
              <a:prstGeom prst="ellipse">
                <a:avLst/>
              </a:prstGeom>
              <a:noFill/>
              <a:ln w="12700" cap="flat">
                <a:solidFill>
                  <a:srgbClr val="31CA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01" name="通讯录"/>
            <p:cNvSpPr txBox="1"/>
            <p:nvPr/>
          </p:nvSpPr>
          <p:spPr>
            <a:xfrm>
              <a:off x="0" y="1313293"/>
              <a:ext cx="1792640" cy="57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4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通讯录</a:t>
              </a:r>
            </a:p>
          </p:txBody>
        </p:sp>
      </p:grpSp>
      <p:grpSp>
        <p:nvGrpSpPr>
          <p:cNvPr id="908" name="成组"/>
          <p:cNvGrpSpPr/>
          <p:nvPr/>
        </p:nvGrpSpPr>
        <p:grpSpPr>
          <a:xfrm>
            <a:off x="6538908" y="4800052"/>
            <a:ext cx="672240" cy="831173"/>
            <a:chOff x="0" y="0"/>
            <a:chExt cx="1792639" cy="2216459"/>
          </a:xfrm>
        </p:grpSpPr>
        <p:sp>
          <p:nvSpPr>
            <p:cNvPr id="903" name="安全防护"/>
            <p:cNvSpPr txBox="1"/>
            <p:nvPr/>
          </p:nvSpPr>
          <p:spPr>
            <a:xfrm>
              <a:off x="0" y="1642815"/>
              <a:ext cx="1792640" cy="57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安全防护</a:t>
              </a:r>
            </a:p>
          </p:txBody>
        </p:sp>
        <p:grpSp>
          <p:nvGrpSpPr>
            <p:cNvPr id="907" name="成组"/>
            <p:cNvGrpSpPr/>
            <p:nvPr/>
          </p:nvGrpSpPr>
          <p:grpSpPr>
            <a:xfrm>
              <a:off x="115779" y="0"/>
              <a:ext cx="1561082" cy="1561082"/>
              <a:chOff x="0" y="0"/>
              <a:chExt cx="1561080" cy="1561081"/>
            </a:xfrm>
          </p:grpSpPr>
          <p:sp>
            <p:nvSpPr>
              <p:cNvPr id="904" name="圆形"/>
              <p:cNvSpPr/>
              <p:nvPr/>
            </p:nvSpPr>
            <p:spPr>
              <a:xfrm>
                <a:off x="0" y="0"/>
                <a:ext cx="1561081" cy="1561082"/>
              </a:xfrm>
              <a:prstGeom prst="ellipse">
                <a:avLst/>
              </a:prstGeom>
              <a:noFill/>
              <a:ln w="12700" cap="flat">
                <a:solidFill>
                  <a:schemeClr val="accent5">
                    <a:hueOff val="-444211"/>
                    <a:satOff val="-14915"/>
                    <a:lumOff val="22857"/>
                  </a:schemeClr>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05" name="形状"/>
              <p:cNvSpPr/>
              <p:nvPr/>
            </p:nvSpPr>
            <p:spPr>
              <a:xfrm>
                <a:off x="403136" y="385125"/>
                <a:ext cx="754809" cy="862090"/>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0774" y="0"/>
                      <a:pt x="13276" y="1031"/>
                      <a:pt x="15673" y="1031"/>
                    </a:cubicBezTo>
                    <a:cubicBezTo>
                      <a:pt x="18070" y="1031"/>
                      <a:pt x="21060" y="242"/>
                      <a:pt x="21060" y="242"/>
                    </a:cubicBezTo>
                    <a:cubicBezTo>
                      <a:pt x="21060" y="242"/>
                      <a:pt x="21600" y="1998"/>
                      <a:pt x="21600" y="4615"/>
                    </a:cubicBezTo>
                    <a:cubicBezTo>
                      <a:pt x="21600" y="11410"/>
                      <a:pt x="19445" y="15682"/>
                      <a:pt x="16542" y="18108"/>
                    </a:cubicBezTo>
                    <a:cubicBezTo>
                      <a:pt x="14789" y="19572"/>
                      <a:pt x="11942" y="21600"/>
                      <a:pt x="10774" y="21600"/>
                    </a:cubicBezTo>
                    <a:cubicBezTo>
                      <a:pt x="9606" y="21600"/>
                      <a:pt x="6782" y="19577"/>
                      <a:pt x="5043" y="18125"/>
                    </a:cubicBezTo>
                    <a:cubicBezTo>
                      <a:pt x="2145" y="15704"/>
                      <a:pt x="0" y="11410"/>
                      <a:pt x="0" y="4615"/>
                    </a:cubicBezTo>
                    <a:cubicBezTo>
                      <a:pt x="0" y="1957"/>
                      <a:pt x="540" y="242"/>
                      <a:pt x="540" y="242"/>
                    </a:cubicBezTo>
                    <a:cubicBezTo>
                      <a:pt x="540" y="242"/>
                      <a:pt x="3477" y="1032"/>
                      <a:pt x="5927" y="1032"/>
                    </a:cubicBezTo>
                    <a:cubicBezTo>
                      <a:pt x="8376" y="1031"/>
                      <a:pt x="10774" y="0"/>
                      <a:pt x="10774" y="0"/>
                    </a:cubicBezTo>
                    <a:moveTo>
                      <a:pt x="2801" y="6847"/>
                    </a:moveTo>
                    <a:cubicBezTo>
                      <a:pt x="3151" y="10974"/>
                      <a:pt x="4504" y="14112"/>
                      <a:pt x="6764" y="16000"/>
                    </a:cubicBezTo>
                    <a:cubicBezTo>
                      <a:pt x="8487" y="17439"/>
                      <a:pt x="10051" y="18440"/>
                      <a:pt x="10773" y="18771"/>
                    </a:cubicBezTo>
                    <a:cubicBezTo>
                      <a:pt x="11502" y="18436"/>
                      <a:pt x="13108" y="17412"/>
                      <a:pt x="14820" y="15983"/>
                    </a:cubicBezTo>
                    <a:cubicBezTo>
                      <a:pt x="17087" y="14088"/>
                      <a:pt x="18446" y="10945"/>
                      <a:pt x="18799" y="6838"/>
                    </a:cubicBezTo>
                    <a:lnTo>
                      <a:pt x="2801" y="6847"/>
                    </a:ln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06" name="形状"/>
              <p:cNvSpPr/>
              <p:nvPr/>
            </p:nvSpPr>
            <p:spPr>
              <a:xfrm>
                <a:off x="640414" y="628476"/>
                <a:ext cx="280254" cy="375390"/>
              </a:xfrm>
              <a:custGeom>
                <a:avLst/>
                <a:gdLst/>
                <a:ahLst/>
                <a:cxnLst>
                  <a:cxn ang="0">
                    <a:pos x="wd2" y="hd2"/>
                  </a:cxn>
                  <a:cxn ang="5400000">
                    <a:pos x="wd2" y="hd2"/>
                  </a:cxn>
                  <a:cxn ang="10800000">
                    <a:pos x="wd2" y="hd2"/>
                  </a:cxn>
                  <a:cxn ang="16200000">
                    <a:pos x="wd2" y="hd2"/>
                  </a:cxn>
                </a:cxnLst>
                <a:rect l="0" t="0" r="r" b="b"/>
                <a:pathLst>
                  <a:path w="21600" h="21599" extrusionOk="0">
                    <a:moveTo>
                      <a:pt x="18750" y="9429"/>
                    </a:moveTo>
                    <a:lnTo>
                      <a:pt x="18750" y="5885"/>
                    </a:lnTo>
                    <a:cubicBezTo>
                      <a:pt x="18750" y="2636"/>
                      <a:pt x="15238" y="1"/>
                      <a:pt x="10907" y="1"/>
                    </a:cubicBezTo>
                    <a:cubicBezTo>
                      <a:pt x="10853" y="1"/>
                      <a:pt x="10814" y="-1"/>
                      <a:pt x="10761" y="0"/>
                    </a:cubicBezTo>
                    <a:cubicBezTo>
                      <a:pt x="10718" y="0"/>
                      <a:pt x="10662" y="2"/>
                      <a:pt x="10618" y="2"/>
                    </a:cubicBezTo>
                    <a:cubicBezTo>
                      <a:pt x="6286" y="2"/>
                      <a:pt x="2776" y="2636"/>
                      <a:pt x="2776" y="5886"/>
                    </a:cubicBezTo>
                    <a:lnTo>
                      <a:pt x="2776" y="9429"/>
                    </a:lnTo>
                    <a:lnTo>
                      <a:pt x="0" y="9429"/>
                    </a:lnTo>
                    <a:lnTo>
                      <a:pt x="0" y="21599"/>
                    </a:lnTo>
                    <a:lnTo>
                      <a:pt x="21600" y="21599"/>
                    </a:lnTo>
                    <a:lnTo>
                      <a:pt x="21600" y="9429"/>
                    </a:lnTo>
                    <a:lnTo>
                      <a:pt x="18750" y="9429"/>
                    </a:lnTo>
                    <a:close/>
                    <a:moveTo>
                      <a:pt x="13251" y="19368"/>
                    </a:moveTo>
                    <a:lnTo>
                      <a:pt x="8353" y="19368"/>
                    </a:lnTo>
                    <a:lnTo>
                      <a:pt x="9552" y="15434"/>
                    </a:lnTo>
                    <a:cubicBezTo>
                      <a:pt x="8835" y="15113"/>
                      <a:pt x="8353" y="14527"/>
                      <a:pt x="8353" y="13855"/>
                    </a:cubicBezTo>
                    <a:cubicBezTo>
                      <a:pt x="8353" y="12840"/>
                      <a:pt x="9449" y="12017"/>
                      <a:pt x="10802" y="12017"/>
                    </a:cubicBezTo>
                    <a:cubicBezTo>
                      <a:pt x="12154" y="12017"/>
                      <a:pt x="13251" y="12840"/>
                      <a:pt x="13251" y="13855"/>
                    </a:cubicBezTo>
                    <a:cubicBezTo>
                      <a:pt x="13251" y="14530"/>
                      <a:pt x="12765" y="15118"/>
                      <a:pt x="12043" y="15438"/>
                    </a:cubicBezTo>
                    <a:lnTo>
                      <a:pt x="13251" y="19368"/>
                    </a:lnTo>
                    <a:close/>
                    <a:moveTo>
                      <a:pt x="14826" y="9429"/>
                    </a:moveTo>
                    <a:lnTo>
                      <a:pt x="6699" y="9429"/>
                    </a:lnTo>
                    <a:lnTo>
                      <a:pt x="6699" y="5886"/>
                    </a:lnTo>
                    <a:cubicBezTo>
                      <a:pt x="6699" y="4265"/>
                      <a:pt x="8457" y="2946"/>
                      <a:pt x="10617" y="2946"/>
                    </a:cubicBezTo>
                    <a:cubicBezTo>
                      <a:pt x="10679" y="2946"/>
                      <a:pt x="10809" y="2944"/>
                      <a:pt x="10809" y="2944"/>
                    </a:cubicBezTo>
                    <a:cubicBezTo>
                      <a:pt x="10809" y="2944"/>
                      <a:pt x="10874" y="2946"/>
                      <a:pt x="10907" y="2946"/>
                    </a:cubicBezTo>
                    <a:cubicBezTo>
                      <a:pt x="13067" y="2946"/>
                      <a:pt x="14826" y="4264"/>
                      <a:pt x="14826" y="5885"/>
                    </a:cubicBezTo>
                    <a:lnTo>
                      <a:pt x="14826" y="9429"/>
                    </a:ln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grpSp>
      <p:grpSp>
        <p:nvGrpSpPr>
          <p:cNvPr id="916" name="成组"/>
          <p:cNvGrpSpPr/>
          <p:nvPr/>
        </p:nvGrpSpPr>
        <p:grpSpPr>
          <a:xfrm>
            <a:off x="4700903" y="4793453"/>
            <a:ext cx="672240" cy="833295"/>
            <a:chOff x="0" y="0"/>
            <a:chExt cx="1792639" cy="2222120"/>
          </a:xfrm>
        </p:grpSpPr>
        <p:grpSp>
          <p:nvGrpSpPr>
            <p:cNvPr id="914" name="成组"/>
            <p:cNvGrpSpPr/>
            <p:nvPr/>
          </p:nvGrpSpPr>
          <p:grpSpPr>
            <a:xfrm>
              <a:off x="115779" y="0"/>
              <a:ext cx="1561082" cy="1561082"/>
              <a:chOff x="0" y="0"/>
              <a:chExt cx="1561080" cy="1561081"/>
            </a:xfrm>
          </p:grpSpPr>
          <p:grpSp>
            <p:nvGrpSpPr>
              <p:cNvPr id="912" name="成组"/>
              <p:cNvGrpSpPr/>
              <p:nvPr/>
            </p:nvGrpSpPr>
            <p:grpSpPr>
              <a:xfrm>
                <a:off x="438019" y="425959"/>
                <a:ext cx="685043" cy="709163"/>
                <a:chOff x="0" y="0"/>
                <a:chExt cx="685042" cy="709161"/>
              </a:xfrm>
            </p:grpSpPr>
            <p:sp>
              <p:nvSpPr>
                <p:cNvPr id="909" name="形状"/>
                <p:cNvSpPr/>
                <p:nvPr/>
              </p:nvSpPr>
              <p:spPr>
                <a:xfrm>
                  <a:off x="0" y="503196"/>
                  <a:ext cx="685043" cy="205966"/>
                </a:xfrm>
                <a:custGeom>
                  <a:avLst/>
                  <a:gdLst/>
                  <a:ahLst/>
                  <a:cxnLst>
                    <a:cxn ang="0">
                      <a:pos x="wd2" y="hd2"/>
                    </a:cxn>
                    <a:cxn ang="5400000">
                      <a:pos x="wd2" y="hd2"/>
                    </a:cxn>
                    <a:cxn ang="10800000">
                      <a:pos x="wd2" y="hd2"/>
                    </a:cxn>
                    <a:cxn ang="16200000">
                      <a:pos x="wd2" y="hd2"/>
                    </a:cxn>
                  </a:cxnLst>
                  <a:rect l="0" t="0" r="r" b="b"/>
                  <a:pathLst>
                    <a:path w="21599" h="21600" extrusionOk="0">
                      <a:moveTo>
                        <a:pt x="10808" y="4941"/>
                      </a:moveTo>
                      <a:lnTo>
                        <a:pt x="10733" y="4941"/>
                      </a:lnTo>
                      <a:cubicBezTo>
                        <a:pt x="7755" y="4941"/>
                        <a:pt x="4941" y="4190"/>
                        <a:pt x="2810" y="2824"/>
                      </a:cubicBezTo>
                      <a:cubicBezTo>
                        <a:pt x="2124" y="2384"/>
                        <a:pt x="976" y="1649"/>
                        <a:pt x="0" y="53"/>
                      </a:cubicBezTo>
                      <a:lnTo>
                        <a:pt x="10" y="14728"/>
                      </a:lnTo>
                      <a:cubicBezTo>
                        <a:pt x="12" y="18532"/>
                        <a:pt x="4806" y="21600"/>
                        <a:pt x="10732" y="21600"/>
                      </a:cubicBezTo>
                      <a:cubicBezTo>
                        <a:pt x="10758" y="21600"/>
                        <a:pt x="10783" y="21600"/>
                        <a:pt x="10808" y="21600"/>
                      </a:cubicBezTo>
                      <a:cubicBezTo>
                        <a:pt x="16771" y="21576"/>
                        <a:pt x="21600" y="18455"/>
                        <a:pt x="21599" y="14632"/>
                      </a:cubicBezTo>
                      <a:lnTo>
                        <a:pt x="21588" y="0"/>
                      </a:lnTo>
                      <a:cubicBezTo>
                        <a:pt x="20611" y="1589"/>
                        <a:pt x="19468" y="2327"/>
                        <a:pt x="18782" y="2772"/>
                      </a:cubicBezTo>
                      <a:cubicBezTo>
                        <a:pt x="16636" y="4159"/>
                        <a:pt x="13805" y="4930"/>
                        <a:pt x="10808" y="4941"/>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10" name="形状"/>
                <p:cNvSpPr/>
                <p:nvPr/>
              </p:nvSpPr>
              <p:spPr>
                <a:xfrm>
                  <a:off x="0" y="284898"/>
                  <a:ext cx="685043" cy="209666"/>
                </a:xfrm>
                <a:custGeom>
                  <a:avLst/>
                  <a:gdLst/>
                  <a:ahLst/>
                  <a:cxnLst>
                    <a:cxn ang="0">
                      <a:pos x="wd2" y="hd2"/>
                    </a:cxn>
                    <a:cxn ang="5400000">
                      <a:pos x="wd2" y="hd2"/>
                    </a:cxn>
                    <a:cxn ang="10800000">
                      <a:pos x="wd2" y="hd2"/>
                    </a:cxn>
                    <a:cxn ang="16200000">
                      <a:pos x="wd2" y="hd2"/>
                    </a:cxn>
                  </a:cxnLst>
                  <a:rect l="0" t="0" r="r" b="b"/>
                  <a:pathLst>
                    <a:path w="21599" h="21600" extrusionOk="0">
                      <a:moveTo>
                        <a:pt x="10809" y="4862"/>
                      </a:moveTo>
                      <a:lnTo>
                        <a:pt x="10734" y="4862"/>
                      </a:lnTo>
                      <a:cubicBezTo>
                        <a:pt x="7756" y="4862"/>
                        <a:pt x="4942" y="4121"/>
                        <a:pt x="2811" y="2778"/>
                      </a:cubicBezTo>
                      <a:cubicBezTo>
                        <a:pt x="2125" y="2344"/>
                        <a:pt x="978" y="1621"/>
                        <a:pt x="2" y="52"/>
                      </a:cubicBezTo>
                      <a:cubicBezTo>
                        <a:pt x="2" y="72"/>
                        <a:pt x="0" y="92"/>
                        <a:pt x="0" y="114"/>
                      </a:cubicBezTo>
                      <a:lnTo>
                        <a:pt x="11" y="14832"/>
                      </a:lnTo>
                      <a:cubicBezTo>
                        <a:pt x="12" y="18580"/>
                        <a:pt x="4806" y="21600"/>
                        <a:pt x="10733" y="21600"/>
                      </a:cubicBezTo>
                      <a:cubicBezTo>
                        <a:pt x="10759" y="21600"/>
                        <a:pt x="10783" y="21600"/>
                        <a:pt x="10809" y="21600"/>
                      </a:cubicBezTo>
                      <a:cubicBezTo>
                        <a:pt x="16771" y="21576"/>
                        <a:pt x="21600" y="18502"/>
                        <a:pt x="21599" y="14739"/>
                      </a:cubicBezTo>
                      <a:lnTo>
                        <a:pt x="21588" y="21"/>
                      </a:lnTo>
                      <a:cubicBezTo>
                        <a:pt x="21588" y="21"/>
                        <a:pt x="21587" y="6"/>
                        <a:pt x="21587" y="0"/>
                      </a:cubicBezTo>
                      <a:cubicBezTo>
                        <a:pt x="20611" y="1562"/>
                        <a:pt x="19468" y="2289"/>
                        <a:pt x="18782" y="2725"/>
                      </a:cubicBezTo>
                      <a:cubicBezTo>
                        <a:pt x="16635" y="4091"/>
                        <a:pt x="13805" y="4850"/>
                        <a:pt x="10809" y="4862"/>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11" name="形状"/>
                <p:cNvSpPr/>
                <p:nvPr/>
              </p:nvSpPr>
              <p:spPr>
                <a:xfrm>
                  <a:off x="-1" y="-1"/>
                  <a:ext cx="685044" cy="275033"/>
                </a:xfrm>
                <a:custGeom>
                  <a:avLst/>
                  <a:gdLst/>
                  <a:ahLst/>
                  <a:cxnLst>
                    <a:cxn ang="0">
                      <a:pos x="wd2" y="hd2"/>
                    </a:cxn>
                    <a:cxn ang="5400000">
                      <a:pos x="wd2" y="hd2"/>
                    </a:cxn>
                    <a:cxn ang="10800000">
                      <a:pos x="wd2" y="hd2"/>
                    </a:cxn>
                    <a:cxn ang="16200000">
                      <a:pos x="wd2" y="hd2"/>
                    </a:cxn>
                  </a:cxnLst>
                  <a:rect l="0" t="0" r="r" b="b"/>
                  <a:pathLst>
                    <a:path w="21598" h="21600" extrusionOk="0">
                      <a:moveTo>
                        <a:pt x="10733" y="21600"/>
                      </a:moveTo>
                      <a:cubicBezTo>
                        <a:pt x="10758" y="21600"/>
                        <a:pt x="10783" y="21600"/>
                        <a:pt x="10808" y="21600"/>
                      </a:cubicBezTo>
                      <a:cubicBezTo>
                        <a:pt x="16770" y="21581"/>
                        <a:pt x="21599" y="19239"/>
                        <a:pt x="21598" y="16373"/>
                      </a:cubicBezTo>
                      <a:lnTo>
                        <a:pt x="21587" y="5156"/>
                      </a:lnTo>
                      <a:cubicBezTo>
                        <a:pt x="21586" y="2300"/>
                        <a:pt x="16796" y="0"/>
                        <a:pt x="10870" y="0"/>
                      </a:cubicBezTo>
                      <a:cubicBezTo>
                        <a:pt x="10844" y="0"/>
                        <a:pt x="10818" y="0"/>
                        <a:pt x="10792" y="0"/>
                      </a:cubicBezTo>
                      <a:cubicBezTo>
                        <a:pt x="4830" y="19"/>
                        <a:pt x="-1" y="2359"/>
                        <a:pt x="0" y="5227"/>
                      </a:cubicBezTo>
                      <a:lnTo>
                        <a:pt x="11" y="16442"/>
                      </a:lnTo>
                      <a:cubicBezTo>
                        <a:pt x="12" y="19298"/>
                        <a:pt x="4806" y="21600"/>
                        <a:pt x="10733" y="21600"/>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13" name="圆形"/>
              <p:cNvSpPr/>
              <p:nvPr/>
            </p:nvSpPr>
            <p:spPr>
              <a:xfrm>
                <a:off x="0" y="0"/>
                <a:ext cx="1561081" cy="1561082"/>
              </a:xfrm>
              <a:prstGeom prst="ellipse">
                <a:avLst/>
              </a:prstGeom>
              <a:noFill/>
              <a:ln w="12700" cap="flat">
                <a:solidFill>
                  <a:schemeClr val="accent5">
                    <a:hueOff val="-444211"/>
                    <a:satOff val="-14915"/>
                    <a:lumOff val="22857"/>
                  </a:schemeClr>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15" name="企业云盘"/>
            <p:cNvSpPr txBox="1"/>
            <p:nvPr/>
          </p:nvSpPr>
          <p:spPr>
            <a:xfrm>
              <a:off x="0" y="1648475"/>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企业云盘</a:t>
              </a:r>
            </a:p>
          </p:txBody>
        </p:sp>
      </p:grpSp>
      <p:grpSp>
        <p:nvGrpSpPr>
          <p:cNvPr id="923" name="成组"/>
          <p:cNvGrpSpPr/>
          <p:nvPr/>
        </p:nvGrpSpPr>
        <p:grpSpPr>
          <a:xfrm>
            <a:off x="3750998" y="4790977"/>
            <a:ext cx="834895" cy="835771"/>
            <a:chOff x="-82408" y="0"/>
            <a:chExt cx="2226385" cy="2228722"/>
          </a:xfrm>
        </p:grpSpPr>
        <p:grpSp>
          <p:nvGrpSpPr>
            <p:cNvPr id="921" name="成组"/>
            <p:cNvGrpSpPr/>
            <p:nvPr/>
          </p:nvGrpSpPr>
          <p:grpSpPr>
            <a:xfrm>
              <a:off x="115779" y="0"/>
              <a:ext cx="1561082" cy="1561082"/>
              <a:chOff x="0" y="0"/>
              <a:chExt cx="1561080" cy="1561081"/>
            </a:xfrm>
          </p:grpSpPr>
          <p:grpSp>
            <p:nvGrpSpPr>
              <p:cNvPr id="919" name="成组"/>
              <p:cNvGrpSpPr/>
              <p:nvPr/>
            </p:nvGrpSpPr>
            <p:grpSpPr>
              <a:xfrm>
                <a:off x="361886" y="361886"/>
                <a:ext cx="837308" cy="837308"/>
                <a:chOff x="0" y="0"/>
                <a:chExt cx="837307" cy="837307"/>
              </a:xfrm>
            </p:grpSpPr>
            <p:sp>
              <p:nvSpPr>
                <p:cNvPr id="917" name="形状"/>
                <p:cNvSpPr/>
                <p:nvPr/>
              </p:nvSpPr>
              <p:spPr>
                <a:xfrm>
                  <a:off x="524227" y="-1"/>
                  <a:ext cx="313081" cy="313082"/>
                </a:xfrm>
                <a:custGeom>
                  <a:avLst/>
                  <a:gdLst/>
                  <a:ahLst/>
                  <a:cxnLst>
                    <a:cxn ang="0">
                      <a:pos x="wd2" y="hd2"/>
                    </a:cxn>
                    <a:cxn ang="5400000">
                      <a:pos x="wd2" y="hd2"/>
                    </a:cxn>
                    <a:cxn ang="10800000">
                      <a:pos x="wd2" y="hd2"/>
                    </a:cxn>
                    <a:cxn ang="16200000">
                      <a:pos x="wd2" y="hd2"/>
                    </a:cxn>
                  </a:cxnLst>
                  <a:rect l="0" t="0" r="r" b="b"/>
                  <a:pathLst>
                    <a:path w="21600" h="21600" extrusionOk="0">
                      <a:moveTo>
                        <a:pt x="21031" y="8861"/>
                      </a:moveTo>
                      <a:lnTo>
                        <a:pt x="17805" y="8267"/>
                      </a:lnTo>
                      <a:cubicBezTo>
                        <a:pt x="17492" y="8210"/>
                        <a:pt x="17382" y="7947"/>
                        <a:pt x="17559" y="7682"/>
                      </a:cubicBezTo>
                      <a:lnTo>
                        <a:pt x="19409" y="4939"/>
                      </a:lnTo>
                      <a:cubicBezTo>
                        <a:pt x="19588" y="4676"/>
                        <a:pt x="19549" y="4276"/>
                        <a:pt x="19324" y="4051"/>
                      </a:cubicBezTo>
                      <a:lnTo>
                        <a:pt x="17549" y="2276"/>
                      </a:lnTo>
                      <a:cubicBezTo>
                        <a:pt x="17324" y="2052"/>
                        <a:pt x="16924" y="2013"/>
                        <a:pt x="16661" y="2191"/>
                      </a:cubicBezTo>
                      <a:lnTo>
                        <a:pt x="13918" y="4042"/>
                      </a:lnTo>
                      <a:cubicBezTo>
                        <a:pt x="13654" y="4220"/>
                        <a:pt x="13391" y="4109"/>
                        <a:pt x="13333" y="3796"/>
                      </a:cubicBezTo>
                      <a:lnTo>
                        <a:pt x="12739" y="569"/>
                      </a:lnTo>
                      <a:cubicBezTo>
                        <a:pt x="12681" y="255"/>
                        <a:pt x="12374" y="0"/>
                        <a:pt x="12056" y="0"/>
                      </a:cubicBezTo>
                      <a:lnTo>
                        <a:pt x="9545" y="0"/>
                      </a:lnTo>
                      <a:cubicBezTo>
                        <a:pt x="9227" y="0"/>
                        <a:pt x="8919" y="255"/>
                        <a:pt x="8861" y="569"/>
                      </a:cubicBezTo>
                      <a:lnTo>
                        <a:pt x="8267" y="3796"/>
                      </a:lnTo>
                      <a:cubicBezTo>
                        <a:pt x="8210" y="4109"/>
                        <a:pt x="7947" y="4219"/>
                        <a:pt x="7682" y="4041"/>
                      </a:cubicBezTo>
                      <a:lnTo>
                        <a:pt x="4939" y="2191"/>
                      </a:lnTo>
                      <a:cubicBezTo>
                        <a:pt x="4676" y="2013"/>
                        <a:pt x="4276" y="2052"/>
                        <a:pt x="4051" y="2276"/>
                      </a:cubicBezTo>
                      <a:lnTo>
                        <a:pt x="2276" y="4051"/>
                      </a:lnTo>
                      <a:cubicBezTo>
                        <a:pt x="2051" y="4277"/>
                        <a:pt x="2012" y="4677"/>
                        <a:pt x="2191" y="4939"/>
                      </a:cubicBezTo>
                      <a:lnTo>
                        <a:pt x="4041" y="7682"/>
                      </a:lnTo>
                      <a:cubicBezTo>
                        <a:pt x="4220" y="7946"/>
                        <a:pt x="4108" y="8209"/>
                        <a:pt x="3796" y="8267"/>
                      </a:cubicBezTo>
                      <a:lnTo>
                        <a:pt x="569" y="8861"/>
                      </a:lnTo>
                      <a:cubicBezTo>
                        <a:pt x="255" y="8919"/>
                        <a:pt x="0" y="9226"/>
                        <a:pt x="0" y="9545"/>
                      </a:cubicBezTo>
                      <a:lnTo>
                        <a:pt x="0" y="12055"/>
                      </a:lnTo>
                      <a:cubicBezTo>
                        <a:pt x="0" y="12373"/>
                        <a:pt x="255" y="12681"/>
                        <a:pt x="569" y="12739"/>
                      </a:cubicBezTo>
                      <a:lnTo>
                        <a:pt x="3796" y="13333"/>
                      </a:lnTo>
                      <a:cubicBezTo>
                        <a:pt x="4110" y="13390"/>
                        <a:pt x="4219" y="13653"/>
                        <a:pt x="4042" y="13917"/>
                      </a:cubicBezTo>
                      <a:lnTo>
                        <a:pt x="2191" y="16661"/>
                      </a:lnTo>
                      <a:cubicBezTo>
                        <a:pt x="2012" y="16925"/>
                        <a:pt x="2051" y="17324"/>
                        <a:pt x="2276" y="17549"/>
                      </a:cubicBezTo>
                      <a:lnTo>
                        <a:pt x="4051" y="19324"/>
                      </a:lnTo>
                      <a:cubicBezTo>
                        <a:pt x="4276" y="19549"/>
                        <a:pt x="4676" y="19589"/>
                        <a:pt x="4939" y="19410"/>
                      </a:cubicBezTo>
                      <a:lnTo>
                        <a:pt x="7682" y="17559"/>
                      </a:lnTo>
                      <a:cubicBezTo>
                        <a:pt x="7946" y="17381"/>
                        <a:pt x="8209" y="17492"/>
                        <a:pt x="8267" y="17804"/>
                      </a:cubicBezTo>
                      <a:lnTo>
                        <a:pt x="8861" y="21031"/>
                      </a:lnTo>
                      <a:cubicBezTo>
                        <a:pt x="8919" y="21345"/>
                        <a:pt x="9226" y="21600"/>
                        <a:pt x="9545" y="21600"/>
                      </a:cubicBezTo>
                      <a:lnTo>
                        <a:pt x="12056" y="21600"/>
                      </a:lnTo>
                      <a:cubicBezTo>
                        <a:pt x="12374" y="21600"/>
                        <a:pt x="12681" y="21345"/>
                        <a:pt x="12739" y="21031"/>
                      </a:cubicBezTo>
                      <a:lnTo>
                        <a:pt x="13333" y="17804"/>
                      </a:lnTo>
                      <a:cubicBezTo>
                        <a:pt x="13390" y="17492"/>
                        <a:pt x="13653" y="17382"/>
                        <a:pt x="13918" y="17559"/>
                      </a:cubicBezTo>
                      <a:lnTo>
                        <a:pt x="16661" y="19410"/>
                      </a:lnTo>
                      <a:cubicBezTo>
                        <a:pt x="16924" y="19589"/>
                        <a:pt x="17324" y="19549"/>
                        <a:pt x="17549" y="19324"/>
                      </a:cubicBezTo>
                      <a:lnTo>
                        <a:pt x="19324" y="17551"/>
                      </a:lnTo>
                      <a:cubicBezTo>
                        <a:pt x="19549" y="17324"/>
                        <a:pt x="19588" y="16925"/>
                        <a:pt x="19409" y="16661"/>
                      </a:cubicBezTo>
                      <a:lnTo>
                        <a:pt x="17559" y="13917"/>
                      </a:lnTo>
                      <a:cubicBezTo>
                        <a:pt x="17380" y="13654"/>
                        <a:pt x="17491" y="13391"/>
                        <a:pt x="17804" y="13333"/>
                      </a:cubicBezTo>
                      <a:lnTo>
                        <a:pt x="21031" y="12739"/>
                      </a:lnTo>
                      <a:cubicBezTo>
                        <a:pt x="21344" y="12681"/>
                        <a:pt x="21600" y="12374"/>
                        <a:pt x="21600" y="12055"/>
                      </a:cubicBezTo>
                      <a:lnTo>
                        <a:pt x="21600" y="9545"/>
                      </a:lnTo>
                      <a:cubicBezTo>
                        <a:pt x="21600" y="9227"/>
                        <a:pt x="21344" y="8919"/>
                        <a:pt x="21031" y="8861"/>
                      </a:cubicBezTo>
                      <a:close/>
                      <a:moveTo>
                        <a:pt x="10826" y="14160"/>
                      </a:moveTo>
                      <a:cubicBezTo>
                        <a:pt x="8974" y="14160"/>
                        <a:pt x="7473" y="12659"/>
                        <a:pt x="7473" y="10807"/>
                      </a:cubicBezTo>
                      <a:cubicBezTo>
                        <a:pt x="7473" y="8956"/>
                        <a:pt x="8974" y="7456"/>
                        <a:pt x="10826" y="7456"/>
                      </a:cubicBezTo>
                      <a:cubicBezTo>
                        <a:pt x="12677" y="7456"/>
                        <a:pt x="14178" y="8956"/>
                        <a:pt x="14178" y="10807"/>
                      </a:cubicBezTo>
                      <a:cubicBezTo>
                        <a:pt x="14178" y="12659"/>
                        <a:pt x="12677" y="14160"/>
                        <a:pt x="10826" y="14160"/>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18" name="形状"/>
                <p:cNvSpPr/>
                <p:nvPr/>
              </p:nvSpPr>
              <p:spPr>
                <a:xfrm>
                  <a:off x="0" y="208234"/>
                  <a:ext cx="627617" cy="629074"/>
                </a:xfrm>
                <a:custGeom>
                  <a:avLst/>
                  <a:gdLst/>
                  <a:ahLst/>
                  <a:cxnLst>
                    <a:cxn ang="0">
                      <a:pos x="wd2" y="hd2"/>
                    </a:cxn>
                    <a:cxn ang="5400000">
                      <a:pos x="wd2" y="hd2"/>
                    </a:cxn>
                    <a:cxn ang="10800000">
                      <a:pos x="wd2" y="hd2"/>
                    </a:cxn>
                    <a:cxn ang="16200000">
                      <a:pos x="wd2" y="hd2"/>
                    </a:cxn>
                  </a:cxnLst>
                  <a:rect l="0" t="0" r="r" b="b"/>
                  <a:pathLst>
                    <a:path w="21600" h="21600" extrusionOk="0">
                      <a:moveTo>
                        <a:pt x="21032" y="8862"/>
                      </a:moveTo>
                      <a:lnTo>
                        <a:pt x="17805" y="8267"/>
                      </a:lnTo>
                      <a:cubicBezTo>
                        <a:pt x="17492" y="8210"/>
                        <a:pt x="17382" y="7947"/>
                        <a:pt x="17560" y="7684"/>
                      </a:cubicBezTo>
                      <a:lnTo>
                        <a:pt x="19410" y="4940"/>
                      </a:lnTo>
                      <a:cubicBezTo>
                        <a:pt x="19588" y="4676"/>
                        <a:pt x="19550" y="4276"/>
                        <a:pt x="19324" y="4051"/>
                      </a:cubicBezTo>
                      <a:lnTo>
                        <a:pt x="17549" y="2276"/>
                      </a:lnTo>
                      <a:cubicBezTo>
                        <a:pt x="17324" y="2051"/>
                        <a:pt x="16924" y="2013"/>
                        <a:pt x="16661" y="2191"/>
                      </a:cubicBezTo>
                      <a:lnTo>
                        <a:pt x="13917" y="4041"/>
                      </a:lnTo>
                      <a:cubicBezTo>
                        <a:pt x="13653" y="4219"/>
                        <a:pt x="13390" y="4108"/>
                        <a:pt x="13332" y="3796"/>
                      </a:cubicBezTo>
                      <a:lnTo>
                        <a:pt x="12739" y="569"/>
                      </a:lnTo>
                      <a:cubicBezTo>
                        <a:pt x="12681" y="256"/>
                        <a:pt x="12374" y="0"/>
                        <a:pt x="12055" y="0"/>
                      </a:cubicBezTo>
                      <a:lnTo>
                        <a:pt x="9545" y="0"/>
                      </a:lnTo>
                      <a:cubicBezTo>
                        <a:pt x="9226" y="0"/>
                        <a:pt x="8919" y="256"/>
                        <a:pt x="8861" y="569"/>
                      </a:cubicBezTo>
                      <a:lnTo>
                        <a:pt x="8268" y="3796"/>
                      </a:lnTo>
                      <a:cubicBezTo>
                        <a:pt x="8210" y="4108"/>
                        <a:pt x="7947" y="4219"/>
                        <a:pt x="7683" y="4041"/>
                      </a:cubicBezTo>
                      <a:lnTo>
                        <a:pt x="4940" y="2191"/>
                      </a:lnTo>
                      <a:cubicBezTo>
                        <a:pt x="4676" y="2013"/>
                        <a:pt x="4276" y="2051"/>
                        <a:pt x="4051" y="2276"/>
                      </a:cubicBezTo>
                      <a:lnTo>
                        <a:pt x="2276" y="4051"/>
                      </a:lnTo>
                      <a:cubicBezTo>
                        <a:pt x="2051" y="4276"/>
                        <a:pt x="2012" y="4677"/>
                        <a:pt x="2190" y="4940"/>
                      </a:cubicBezTo>
                      <a:lnTo>
                        <a:pt x="4040" y="7684"/>
                      </a:lnTo>
                      <a:cubicBezTo>
                        <a:pt x="4218" y="7947"/>
                        <a:pt x="4108" y="8210"/>
                        <a:pt x="3795" y="8267"/>
                      </a:cubicBezTo>
                      <a:lnTo>
                        <a:pt x="568" y="8862"/>
                      </a:lnTo>
                      <a:cubicBezTo>
                        <a:pt x="256" y="8920"/>
                        <a:pt x="0" y="9227"/>
                        <a:pt x="0" y="9545"/>
                      </a:cubicBezTo>
                      <a:lnTo>
                        <a:pt x="0" y="12055"/>
                      </a:lnTo>
                      <a:cubicBezTo>
                        <a:pt x="0" y="12374"/>
                        <a:pt x="256" y="12681"/>
                        <a:pt x="568" y="12738"/>
                      </a:cubicBezTo>
                      <a:lnTo>
                        <a:pt x="3796" y="13333"/>
                      </a:lnTo>
                      <a:cubicBezTo>
                        <a:pt x="4108" y="13391"/>
                        <a:pt x="4219" y="13654"/>
                        <a:pt x="4041" y="13917"/>
                      </a:cubicBezTo>
                      <a:lnTo>
                        <a:pt x="2190" y="16661"/>
                      </a:lnTo>
                      <a:cubicBezTo>
                        <a:pt x="2012" y="16924"/>
                        <a:pt x="2050" y="17324"/>
                        <a:pt x="2276" y="17549"/>
                      </a:cubicBezTo>
                      <a:lnTo>
                        <a:pt x="4051" y="19324"/>
                      </a:lnTo>
                      <a:cubicBezTo>
                        <a:pt x="4276" y="19549"/>
                        <a:pt x="4676" y="19588"/>
                        <a:pt x="4940" y="19410"/>
                      </a:cubicBezTo>
                      <a:lnTo>
                        <a:pt x="7683" y="17560"/>
                      </a:lnTo>
                      <a:cubicBezTo>
                        <a:pt x="7947" y="17382"/>
                        <a:pt x="8210" y="17493"/>
                        <a:pt x="8268" y="17805"/>
                      </a:cubicBezTo>
                      <a:lnTo>
                        <a:pt x="8861" y="21031"/>
                      </a:lnTo>
                      <a:cubicBezTo>
                        <a:pt x="8919" y="21344"/>
                        <a:pt x="9226" y="21600"/>
                        <a:pt x="9545" y="21600"/>
                      </a:cubicBezTo>
                      <a:lnTo>
                        <a:pt x="12055" y="21600"/>
                      </a:lnTo>
                      <a:cubicBezTo>
                        <a:pt x="12374" y="21600"/>
                        <a:pt x="12681" y="21344"/>
                        <a:pt x="12739" y="21031"/>
                      </a:cubicBezTo>
                      <a:lnTo>
                        <a:pt x="13332" y="17805"/>
                      </a:lnTo>
                      <a:cubicBezTo>
                        <a:pt x="13390" y="17492"/>
                        <a:pt x="13653" y="17381"/>
                        <a:pt x="13917" y="17560"/>
                      </a:cubicBezTo>
                      <a:lnTo>
                        <a:pt x="16661" y="19410"/>
                      </a:lnTo>
                      <a:cubicBezTo>
                        <a:pt x="16924" y="19588"/>
                        <a:pt x="17324" y="19550"/>
                        <a:pt x="17549" y="19324"/>
                      </a:cubicBezTo>
                      <a:lnTo>
                        <a:pt x="19324" y="17550"/>
                      </a:lnTo>
                      <a:cubicBezTo>
                        <a:pt x="19549" y="17324"/>
                        <a:pt x="19588" y="16924"/>
                        <a:pt x="19410" y="16661"/>
                      </a:cubicBezTo>
                      <a:lnTo>
                        <a:pt x="17559" y="13917"/>
                      </a:lnTo>
                      <a:cubicBezTo>
                        <a:pt x="17381" y="13654"/>
                        <a:pt x="17492" y="13391"/>
                        <a:pt x="17804" y="13333"/>
                      </a:cubicBezTo>
                      <a:lnTo>
                        <a:pt x="21032" y="12738"/>
                      </a:lnTo>
                      <a:cubicBezTo>
                        <a:pt x="21344" y="12681"/>
                        <a:pt x="21600" y="12374"/>
                        <a:pt x="21600" y="12055"/>
                      </a:cubicBezTo>
                      <a:lnTo>
                        <a:pt x="21600" y="9545"/>
                      </a:lnTo>
                      <a:cubicBezTo>
                        <a:pt x="21600" y="9227"/>
                        <a:pt x="21344" y="8920"/>
                        <a:pt x="21032" y="8862"/>
                      </a:cubicBezTo>
                      <a:close/>
                      <a:moveTo>
                        <a:pt x="10799" y="14712"/>
                      </a:moveTo>
                      <a:cubicBezTo>
                        <a:pt x="8643" y="14712"/>
                        <a:pt x="6896" y="12964"/>
                        <a:pt x="6896" y="10809"/>
                      </a:cubicBezTo>
                      <a:cubicBezTo>
                        <a:pt x="6896" y="8654"/>
                        <a:pt x="8643" y="6907"/>
                        <a:pt x="10799" y="6907"/>
                      </a:cubicBezTo>
                      <a:cubicBezTo>
                        <a:pt x="12954" y="6907"/>
                        <a:pt x="14701" y="8654"/>
                        <a:pt x="14701" y="10809"/>
                      </a:cubicBezTo>
                      <a:cubicBezTo>
                        <a:pt x="14701" y="12964"/>
                        <a:pt x="12954" y="14712"/>
                        <a:pt x="10799" y="14712"/>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20" name="圆形"/>
              <p:cNvSpPr/>
              <p:nvPr/>
            </p:nvSpPr>
            <p:spPr>
              <a:xfrm>
                <a:off x="0" y="0"/>
                <a:ext cx="1561081" cy="1561082"/>
              </a:xfrm>
              <a:prstGeom prst="ellipse">
                <a:avLst/>
              </a:prstGeom>
              <a:noFill/>
              <a:ln w="12700" cap="flat">
                <a:solidFill>
                  <a:schemeClr val="accent5">
                    <a:hueOff val="-444211"/>
                    <a:satOff val="-14915"/>
                    <a:lumOff val="22857"/>
                  </a:schemeClr>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22" name="Hybrid插件"/>
            <p:cNvSpPr txBox="1"/>
            <p:nvPr/>
          </p:nvSpPr>
          <p:spPr>
            <a:xfrm>
              <a:off x="-82408" y="1640634"/>
              <a:ext cx="2226385" cy="588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Hybrid插件</a:t>
              </a:r>
            </a:p>
          </p:txBody>
        </p:sp>
      </p:grpSp>
      <p:grpSp>
        <p:nvGrpSpPr>
          <p:cNvPr id="931" name="成组"/>
          <p:cNvGrpSpPr/>
          <p:nvPr/>
        </p:nvGrpSpPr>
        <p:grpSpPr>
          <a:xfrm>
            <a:off x="2781363" y="4791804"/>
            <a:ext cx="888099" cy="856535"/>
            <a:chOff x="-217430" y="0"/>
            <a:chExt cx="2368263" cy="2284092"/>
          </a:xfrm>
        </p:grpSpPr>
        <p:grpSp>
          <p:nvGrpSpPr>
            <p:cNvPr id="929" name="成组"/>
            <p:cNvGrpSpPr/>
            <p:nvPr/>
          </p:nvGrpSpPr>
          <p:grpSpPr>
            <a:xfrm>
              <a:off x="79690" y="0"/>
              <a:ext cx="1561082" cy="1561082"/>
              <a:chOff x="0" y="0"/>
              <a:chExt cx="1561080" cy="1561081"/>
            </a:xfrm>
          </p:grpSpPr>
          <p:grpSp>
            <p:nvGrpSpPr>
              <p:cNvPr id="927" name="成组"/>
              <p:cNvGrpSpPr/>
              <p:nvPr/>
            </p:nvGrpSpPr>
            <p:grpSpPr>
              <a:xfrm>
                <a:off x="361889" y="361886"/>
                <a:ext cx="837301" cy="837309"/>
                <a:chOff x="0" y="-10"/>
                <a:chExt cx="837299" cy="837307"/>
              </a:xfrm>
            </p:grpSpPr>
            <p:sp>
              <p:nvSpPr>
                <p:cNvPr id="924" name="形状"/>
                <p:cNvSpPr/>
                <p:nvPr/>
              </p:nvSpPr>
              <p:spPr>
                <a:xfrm>
                  <a:off x="495748" y="486732"/>
                  <a:ext cx="341549" cy="350565"/>
                </a:xfrm>
                <a:custGeom>
                  <a:avLst/>
                  <a:gdLst/>
                  <a:ahLst/>
                  <a:cxnLst>
                    <a:cxn ang="0">
                      <a:pos x="wd2" y="hd2"/>
                    </a:cxn>
                    <a:cxn ang="5400000">
                      <a:pos x="wd2" y="hd2"/>
                    </a:cxn>
                    <a:cxn ang="10800000">
                      <a:pos x="wd2" y="hd2"/>
                    </a:cxn>
                    <a:cxn ang="16200000">
                      <a:pos x="wd2" y="hd2"/>
                    </a:cxn>
                  </a:cxnLst>
                  <a:rect l="0" t="0" r="r" b="b"/>
                  <a:pathLst>
                    <a:path w="21600" h="21600" extrusionOk="0">
                      <a:moveTo>
                        <a:pt x="0" y="7065"/>
                      </a:moveTo>
                      <a:lnTo>
                        <a:pt x="8317" y="15192"/>
                      </a:lnTo>
                      <a:lnTo>
                        <a:pt x="12736" y="20980"/>
                      </a:lnTo>
                      <a:lnTo>
                        <a:pt x="15082" y="21600"/>
                      </a:lnTo>
                      <a:lnTo>
                        <a:pt x="21600" y="15192"/>
                      </a:lnTo>
                      <a:lnTo>
                        <a:pt x="20968" y="12848"/>
                      </a:lnTo>
                      <a:lnTo>
                        <a:pt x="15089" y="8571"/>
                      </a:lnTo>
                      <a:lnTo>
                        <a:pt x="6319" y="0"/>
                      </a:lnTo>
                      <a:lnTo>
                        <a:pt x="111" y="6067"/>
                      </a:lnTo>
                      <a:cubicBezTo>
                        <a:pt x="103" y="6407"/>
                        <a:pt x="62" y="6739"/>
                        <a:pt x="0" y="7065"/>
                      </a:cubicBezTo>
                      <a:close/>
                      <a:moveTo>
                        <a:pt x="14454" y="11832"/>
                      </a:moveTo>
                      <a:cubicBezTo>
                        <a:pt x="15979" y="11832"/>
                        <a:pt x="17215" y="13039"/>
                        <a:pt x="17215" y="14528"/>
                      </a:cubicBezTo>
                      <a:cubicBezTo>
                        <a:pt x="17215" y="16018"/>
                        <a:pt x="15979" y="17224"/>
                        <a:pt x="14454" y="17224"/>
                      </a:cubicBezTo>
                      <a:cubicBezTo>
                        <a:pt x="12932" y="17224"/>
                        <a:pt x="11695" y="16018"/>
                        <a:pt x="11695" y="14528"/>
                      </a:cubicBezTo>
                      <a:cubicBezTo>
                        <a:pt x="11695" y="13039"/>
                        <a:pt x="12932" y="11832"/>
                        <a:pt x="14454" y="11832"/>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25" name="形状"/>
                <p:cNvSpPr/>
                <p:nvPr/>
              </p:nvSpPr>
              <p:spPr>
                <a:xfrm>
                  <a:off x="-1" y="-11"/>
                  <a:ext cx="433782" cy="428800"/>
                </a:xfrm>
                <a:custGeom>
                  <a:avLst/>
                  <a:gdLst/>
                  <a:ahLst/>
                  <a:cxnLst>
                    <a:cxn ang="0">
                      <a:pos x="wd2" y="hd2"/>
                    </a:cxn>
                    <a:cxn ang="5400000">
                      <a:pos x="wd2" y="hd2"/>
                    </a:cxn>
                    <a:cxn ang="10800000">
                      <a:pos x="wd2" y="hd2"/>
                    </a:cxn>
                    <a:cxn ang="16200000">
                      <a:pos x="wd2" y="hd2"/>
                    </a:cxn>
                  </a:cxnLst>
                  <a:rect l="0" t="0" r="r" b="b"/>
                  <a:pathLst>
                    <a:path w="21600" h="21542" extrusionOk="0">
                      <a:moveTo>
                        <a:pt x="21600" y="16502"/>
                      </a:moveTo>
                      <a:lnTo>
                        <a:pt x="17762" y="12618"/>
                      </a:lnTo>
                      <a:cubicBezTo>
                        <a:pt x="18256" y="11639"/>
                        <a:pt x="18551" y="10656"/>
                        <a:pt x="18551" y="9753"/>
                      </a:cubicBezTo>
                      <a:cubicBezTo>
                        <a:pt x="18551" y="4766"/>
                        <a:pt x="13841" y="-58"/>
                        <a:pt x="8917" y="1"/>
                      </a:cubicBezTo>
                      <a:cubicBezTo>
                        <a:pt x="8899" y="1"/>
                        <a:pt x="8342" y="573"/>
                        <a:pt x="8039" y="879"/>
                      </a:cubicBezTo>
                      <a:cubicBezTo>
                        <a:pt x="11985" y="4874"/>
                        <a:pt x="11660" y="4226"/>
                        <a:pt x="11660" y="6675"/>
                      </a:cubicBezTo>
                      <a:cubicBezTo>
                        <a:pt x="11660" y="8663"/>
                        <a:pt x="8514" y="11802"/>
                        <a:pt x="6594" y="11802"/>
                      </a:cubicBezTo>
                      <a:cubicBezTo>
                        <a:pt x="4109" y="11802"/>
                        <a:pt x="4901" y="12219"/>
                        <a:pt x="869" y="8137"/>
                      </a:cubicBezTo>
                      <a:cubicBezTo>
                        <a:pt x="555" y="8454"/>
                        <a:pt x="1" y="9008"/>
                        <a:pt x="0" y="9027"/>
                      </a:cubicBezTo>
                      <a:cubicBezTo>
                        <a:pt x="60" y="14012"/>
                        <a:pt x="4710" y="18779"/>
                        <a:pt x="9634" y="18779"/>
                      </a:cubicBezTo>
                      <a:cubicBezTo>
                        <a:pt x="10526" y="18779"/>
                        <a:pt x="11479" y="18491"/>
                        <a:pt x="12420" y="18012"/>
                      </a:cubicBezTo>
                      <a:lnTo>
                        <a:pt x="15907" y="21542"/>
                      </a:lnTo>
                      <a:cubicBezTo>
                        <a:pt x="16169" y="21492"/>
                        <a:pt x="16436" y="21459"/>
                        <a:pt x="16708" y="21453"/>
                      </a:cubicBezTo>
                      <a:lnTo>
                        <a:pt x="21600" y="16502"/>
                      </a:ln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26" name="形状"/>
                <p:cNvSpPr/>
                <p:nvPr/>
              </p:nvSpPr>
              <p:spPr>
                <a:xfrm>
                  <a:off x="92241" y="-1"/>
                  <a:ext cx="745059" cy="837298"/>
                </a:xfrm>
                <a:custGeom>
                  <a:avLst/>
                  <a:gdLst/>
                  <a:ahLst/>
                  <a:cxnLst>
                    <a:cxn ang="0">
                      <a:pos x="wd2" y="hd2"/>
                    </a:cxn>
                    <a:cxn ang="5400000">
                      <a:pos x="wd2" y="hd2"/>
                    </a:cxn>
                    <a:cxn ang="10800000">
                      <a:pos x="wd2" y="hd2"/>
                    </a:cxn>
                    <a:cxn ang="16200000">
                      <a:pos x="wd2" y="hd2"/>
                    </a:cxn>
                  </a:cxnLst>
                  <a:rect l="0" t="0" r="r" b="b"/>
                  <a:pathLst>
                    <a:path w="19649" h="21600" extrusionOk="0">
                      <a:moveTo>
                        <a:pt x="17472" y="12888"/>
                      </a:moveTo>
                      <a:lnTo>
                        <a:pt x="18861" y="14219"/>
                      </a:lnTo>
                      <a:cubicBezTo>
                        <a:pt x="18861" y="14219"/>
                        <a:pt x="20862" y="8759"/>
                        <a:pt x="18487" y="6419"/>
                      </a:cubicBezTo>
                      <a:cubicBezTo>
                        <a:pt x="17628" y="5574"/>
                        <a:pt x="16359" y="4325"/>
                        <a:pt x="15362" y="3342"/>
                      </a:cubicBezTo>
                      <a:cubicBezTo>
                        <a:pt x="15146" y="3130"/>
                        <a:pt x="14541" y="3322"/>
                        <a:pt x="14385" y="3118"/>
                      </a:cubicBezTo>
                      <a:cubicBezTo>
                        <a:pt x="13948" y="2546"/>
                        <a:pt x="13787" y="2058"/>
                        <a:pt x="13753" y="1939"/>
                      </a:cubicBezTo>
                      <a:cubicBezTo>
                        <a:pt x="13658" y="1489"/>
                        <a:pt x="13171" y="1049"/>
                        <a:pt x="12778" y="661"/>
                      </a:cubicBezTo>
                      <a:lnTo>
                        <a:pt x="12632" y="517"/>
                      </a:lnTo>
                      <a:cubicBezTo>
                        <a:pt x="12305" y="195"/>
                        <a:pt x="12135" y="0"/>
                        <a:pt x="11936" y="0"/>
                      </a:cubicBezTo>
                      <a:cubicBezTo>
                        <a:pt x="11770" y="0"/>
                        <a:pt x="11583" y="136"/>
                        <a:pt x="11265" y="449"/>
                      </a:cubicBezTo>
                      <a:lnTo>
                        <a:pt x="9364" y="2322"/>
                      </a:lnTo>
                      <a:cubicBezTo>
                        <a:pt x="8667" y="3008"/>
                        <a:pt x="8832" y="3076"/>
                        <a:pt x="9433" y="3667"/>
                      </a:cubicBezTo>
                      <a:lnTo>
                        <a:pt x="9580" y="3811"/>
                      </a:lnTo>
                      <a:cubicBezTo>
                        <a:pt x="10017" y="4242"/>
                        <a:pt x="10522" y="4788"/>
                        <a:pt x="11033" y="4788"/>
                      </a:cubicBezTo>
                      <a:cubicBezTo>
                        <a:pt x="11039" y="4788"/>
                        <a:pt x="11045" y="4788"/>
                        <a:pt x="11051" y="4788"/>
                      </a:cubicBezTo>
                      <a:cubicBezTo>
                        <a:pt x="11444" y="4860"/>
                        <a:pt x="12257" y="5087"/>
                        <a:pt x="12630" y="5763"/>
                      </a:cubicBezTo>
                      <a:cubicBezTo>
                        <a:pt x="13041" y="6658"/>
                        <a:pt x="12460" y="7273"/>
                        <a:pt x="12228" y="7616"/>
                      </a:cubicBezTo>
                      <a:lnTo>
                        <a:pt x="7130" y="12636"/>
                      </a:lnTo>
                      <a:cubicBezTo>
                        <a:pt x="6967" y="12585"/>
                        <a:pt x="6805" y="12557"/>
                        <a:pt x="6649" y="12557"/>
                      </a:cubicBezTo>
                      <a:cubicBezTo>
                        <a:pt x="6373" y="12557"/>
                        <a:pt x="6118" y="12645"/>
                        <a:pt x="5910" y="12849"/>
                      </a:cubicBezTo>
                      <a:cubicBezTo>
                        <a:pt x="5872" y="12887"/>
                        <a:pt x="5816" y="12942"/>
                        <a:pt x="5748" y="13009"/>
                      </a:cubicBezTo>
                      <a:cubicBezTo>
                        <a:pt x="5748" y="13009"/>
                        <a:pt x="1550" y="17143"/>
                        <a:pt x="461" y="18215"/>
                      </a:cubicBezTo>
                      <a:cubicBezTo>
                        <a:pt x="392" y="18283"/>
                        <a:pt x="337" y="18337"/>
                        <a:pt x="298" y="18375"/>
                      </a:cubicBezTo>
                      <a:cubicBezTo>
                        <a:pt x="-738" y="19396"/>
                        <a:pt x="1154" y="21600"/>
                        <a:pt x="2534" y="21600"/>
                      </a:cubicBezTo>
                      <a:cubicBezTo>
                        <a:pt x="2811" y="21600"/>
                        <a:pt x="3067" y="21511"/>
                        <a:pt x="3275" y="21307"/>
                      </a:cubicBezTo>
                      <a:cubicBezTo>
                        <a:pt x="3314" y="21269"/>
                        <a:pt x="3369" y="21214"/>
                        <a:pt x="3438" y="21147"/>
                      </a:cubicBezTo>
                      <a:cubicBezTo>
                        <a:pt x="4530" y="20071"/>
                        <a:pt x="8725" y="15940"/>
                        <a:pt x="8725" y="15940"/>
                      </a:cubicBezTo>
                      <a:cubicBezTo>
                        <a:pt x="8793" y="15873"/>
                        <a:pt x="8848" y="15819"/>
                        <a:pt x="8887" y="15780"/>
                      </a:cubicBezTo>
                      <a:cubicBezTo>
                        <a:pt x="9211" y="15461"/>
                        <a:pt x="9247" y="15026"/>
                        <a:pt x="9104" y="14578"/>
                      </a:cubicBezTo>
                      <a:lnTo>
                        <a:pt x="14816" y="8953"/>
                      </a:lnTo>
                      <a:cubicBezTo>
                        <a:pt x="15172" y="8659"/>
                        <a:pt x="15527" y="8388"/>
                        <a:pt x="15729" y="8388"/>
                      </a:cubicBezTo>
                      <a:cubicBezTo>
                        <a:pt x="15759" y="8388"/>
                        <a:pt x="15786" y="8395"/>
                        <a:pt x="15809" y="8408"/>
                      </a:cubicBezTo>
                      <a:cubicBezTo>
                        <a:pt x="17877" y="9576"/>
                        <a:pt x="17472" y="12888"/>
                        <a:pt x="17472" y="12888"/>
                      </a:cubicBezTo>
                      <a:close/>
                    </a:path>
                  </a:pathLst>
                </a:custGeom>
                <a:solidFill>
                  <a:schemeClr val="accent5">
                    <a:hueOff val="-444211"/>
                    <a:satOff val="-14915"/>
                    <a:lumOff val="22857"/>
                  </a:schemeClr>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28" name="圆形"/>
              <p:cNvSpPr/>
              <p:nvPr/>
            </p:nvSpPr>
            <p:spPr>
              <a:xfrm>
                <a:off x="0" y="0"/>
                <a:ext cx="1561081" cy="1561082"/>
              </a:xfrm>
              <a:prstGeom prst="ellipse">
                <a:avLst/>
              </a:prstGeom>
              <a:noFill/>
              <a:ln w="12700" cap="flat">
                <a:solidFill>
                  <a:schemeClr val="accent5">
                    <a:hueOff val="-444211"/>
                    <a:satOff val="-14915"/>
                    <a:lumOff val="22857"/>
                  </a:schemeClr>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30" name="轻应用开发"/>
            <p:cNvSpPr txBox="1"/>
            <p:nvPr/>
          </p:nvSpPr>
          <p:spPr>
            <a:xfrm>
              <a:off x="-217430" y="1714842"/>
              <a:ext cx="2368263" cy="569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轻应用开发</a:t>
              </a:r>
            </a:p>
          </p:txBody>
        </p:sp>
      </p:grpSp>
      <p:grpSp>
        <p:nvGrpSpPr>
          <p:cNvPr id="936" name="成组"/>
          <p:cNvGrpSpPr/>
          <p:nvPr/>
        </p:nvGrpSpPr>
        <p:grpSpPr>
          <a:xfrm>
            <a:off x="5801229" y="3807550"/>
            <a:ext cx="672240" cy="854005"/>
            <a:chOff x="0" y="0"/>
            <a:chExt cx="1792639" cy="2277345"/>
          </a:xfrm>
        </p:grpSpPr>
        <p:grpSp>
          <p:nvGrpSpPr>
            <p:cNvPr id="934" name="成组"/>
            <p:cNvGrpSpPr/>
            <p:nvPr/>
          </p:nvGrpSpPr>
          <p:grpSpPr>
            <a:xfrm>
              <a:off x="119295" y="0"/>
              <a:ext cx="1554051" cy="1554051"/>
              <a:chOff x="0" y="0"/>
              <a:chExt cx="1554050" cy="1554050"/>
            </a:xfrm>
          </p:grpSpPr>
          <p:sp>
            <p:nvSpPr>
              <p:cNvPr id="932" name="形状"/>
              <p:cNvSpPr/>
              <p:nvPr/>
            </p:nvSpPr>
            <p:spPr>
              <a:xfrm>
                <a:off x="460846" y="419499"/>
                <a:ext cx="632358" cy="715052"/>
              </a:xfrm>
              <a:custGeom>
                <a:avLst/>
                <a:gdLst/>
                <a:ahLst/>
                <a:cxnLst>
                  <a:cxn ang="0">
                    <a:pos x="wd2" y="hd2"/>
                  </a:cxn>
                  <a:cxn ang="5400000">
                    <a:pos x="wd2" y="hd2"/>
                  </a:cxn>
                  <a:cxn ang="10800000">
                    <a:pos x="wd2" y="hd2"/>
                  </a:cxn>
                  <a:cxn ang="16200000">
                    <a:pos x="wd2" y="hd2"/>
                  </a:cxn>
                </a:cxnLst>
                <a:rect l="0" t="0" r="r" b="b"/>
                <a:pathLst>
                  <a:path w="21600" h="21600" extrusionOk="0">
                    <a:moveTo>
                      <a:pt x="2137" y="0"/>
                    </a:moveTo>
                    <a:lnTo>
                      <a:pt x="2137" y="1388"/>
                    </a:lnTo>
                    <a:lnTo>
                      <a:pt x="1306" y="1388"/>
                    </a:lnTo>
                    <a:cubicBezTo>
                      <a:pt x="488" y="1388"/>
                      <a:pt x="0" y="1845"/>
                      <a:pt x="0" y="2610"/>
                    </a:cubicBezTo>
                    <a:cubicBezTo>
                      <a:pt x="0" y="3375"/>
                      <a:pt x="488" y="3832"/>
                      <a:pt x="1306" y="3832"/>
                    </a:cubicBezTo>
                    <a:lnTo>
                      <a:pt x="2137" y="3832"/>
                    </a:lnTo>
                    <a:lnTo>
                      <a:pt x="2137" y="4660"/>
                    </a:lnTo>
                    <a:lnTo>
                      <a:pt x="1306" y="4660"/>
                    </a:lnTo>
                    <a:cubicBezTo>
                      <a:pt x="488" y="4660"/>
                      <a:pt x="0" y="5117"/>
                      <a:pt x="0" y="5882"/>
                    </a:cubicBezTo>
                    <a:cubicBezTo>
                      <a:pt x="0" y="6647"/>
                      <a:pt x="488" y="7104"/>
                      <a:pt x="1306" y="7104"/>
                    </a:cubicBezTo>
                    <a:lnTo>
                      <a:pt x="2137" y="7104"/>
                    </a:lnTo>
                    <a:lnTo>
                      <a:pt x="2137" y="7933"/>
                    </a:lnTo>
                    <a:lnTo>
                      <a:pt x="1306" y="7933"/>
                    </a:lnTo>
                    <a:cubicBezTo>
                      <a:pt x="488" y="7933"/>
                      <a:pt x="0" y="8389"/>
                      <a:pt x="0" y="9154"/>
                    </a:cubicBezTo>
                    <a:cubicBezTo>
                      <a:pt x="0" y="9919"/>
                      <a:pt x="488" y="10376"/>
                      <a:pt x="1306" y="10376"/>
                    </a:cubicBezTo>
                    <a:lnTo>
                      <a:pt x="2137" y="10376"/>
                    </a:lnTo>
                    <a:lnTo>
                      <a:pt x="2137" y="11223"/>
                    </a:lnTo>
                    <a:lnTo>
                      <a:pt x="1306" y="11223"/>
                    </a:lnTo>
                    <a:cubicBezTo>
                      <a:pt x="488" y="11223"/>
                      <a:pt x="0" y="11680"/>
                      <a:pt x="0" y="12445"/>
                    </a:cubicBezTo>
                    <a:cubicBezTo>
                      <a:pt x="0" y="13210"/>
                      <a:pt x="488" y="13667"/>
                      <a:pt x="1306" y="13667"/>
                    </a:cubicBezTo>
                    <a:lnTo>
                      <a:pt x="2137" y="13667"/>
                    </a:lnTo>
                    <a:lnTo>
                      <a:pt x="2137" y="14496"/>
                    </a:lnTo>
                    <a:lnTo>
                      <a:pt x="1306" y="14496"/>
                    </a:lnTo>
                    <a:cubicBezTo>
                      <a:pt x="488" y="14496"/>
                      <a:pt x="0" y="14952"/>
                      <a:pt x="0" y="15717"/>
                    </a:cubicBezTo>
                    <a:cubicBezTo>
                      <a:pt x="0" y="16483"/>
                      <a:pt x="488" y="16939"/>
                      <a:pt x="1306" y="16939"/>
                    </a:cubicBezTo>
                    <a:lnTo>
                      <a:pt x="2137" y="16939"/>
                    </a:lnTo>
                    <a:lnTo>
                      <a:pt x="2137" y="17768"/>
                    </a:lnTo>
                    <a:lnTo>
                      <a:pt x="1306" y="17768"/>
                    </a:lnTo>
                    <a:cubicBezTo>
                      <a:pt x="488" y="17768"/>
                      <a:pt x="0" y="18225"/>
                      <a:pt x="0" y="18990"/>
                    </a:cubicBezTo>
                    <a:cubicBezTo>
                      <a:pt x="0" y="19755"/>
                      <a:pt x="488" y="20212"/>
                      <a:pt x="1306" y="20212"/>
                    </a:cubicBezTo>
                    <a:lnTo>
                      <a:pt x="2137" y="20212"/>
                    </a:lnTo>
                    <a:lnTo>
                      <a:pt x="2137" y="21600"/>
                    </a:lnTo>
                    <a:lnTo>
                      <a:pt x="21600" y="21600"/>
                    </a:lnTo>
                    <a:lnTo>
                      <a:pt x="21600" y="0"/>
                    </a:lnTo>
                    <a:lnTo>
                      <a:pt x="2137" y="0"/>
                    </a:lnTo>
                    <a:close/>
                    <a:moveTo>
                      <a:pt x="3528" y="19558"/>
                    </a:moveTo>
                    <a:lnTo>
                      <a:pt x="1306" y="19558"/>
                    </a:lnTo>
                    <a:cubicBezTo>
                      <a:pt x="903" y="19558"/>
                      <a:pt x="739" y="19394"/>
                      <a:pt x="739" y="18990"/>
                    </a:cubicBezTo>
                    <a:cubicBezTo>
                      <a:pt x="739" y="18586"/>
                      <a:pt x="903" y="18422"/>
                      <a:pt x="1306" y="18422"/>
                    </a:cubicBezTo>
                    <a:lnTo>
                      <a:pt x="3528" y="18422"/>
                    </a:lnTo>
                    <a:cubicBezTo>
                      <a:pt x="3931" y="18422"/>
                      <a:pt x="4095" y="18586"/>
                      <a:pt x="4095" y="18990"/>
                    </a:cubicBezTo>
                    <a:cubicBezTo>
                      <a:pt x="4095" y="19394"/>
                      <a:pt x="3931" y="19558"/>
                      <a:pt x="3528" y="19558"/>
                    </a:cubicBezTo>
                    <a:close/>
                    <a:moveTo>
                      <a:pt x="3528" y="16286"/>
                    </a:moveTo>
                    <a:lnTo>
                      <a:pt x="1306" y="16286"/>
                    </a:lnTo>
                    <a:cubicBezTo>
                      <a:pt x="903" y="16286"/>
                      <a:pt x="739" y="16121"/>
                      <a:pt x="739" y="15718"/>
                    </a:cubicBezTo>
                    <a:cubicBezTo>
                      <a:pt x="739" y="15313"/>
                      <a:pt x="903" y="15150"/>
                      <a:pt x="1306" y="15150"/>
                    </a:cubicBezTo>
                    <a:lnTo>
                      <a:pt x="3528" y="15150"/>
                    </a:lnTo>
                    <a:cubicBezTo>
                      <a:pt x="3931" y="15150"/>
                      <a:pt x="4095" y="15313"/>
                      <a:pt x="4095" y="15718"/>
                    </a:cubicBezTo>
                    <a:cubicBezTo>
                      <a:pt x="4095" y="16122"/>
                      <a:pt x="3931" y="16286"/>
                      <a:pt x="3528" y="16286"/>
                    </a:cubicBezTo>
                    <a:close/>
                    <a:moveTo>
                      <a:pt x="3528" y="13014"/>
                    </a:moveTo>
                    <a:lnTo>
                      <a:pt x="1306" y="13014"/>
                    </a:lnTo>
                    <a:cubicBezTo>
                      <a:pt x="903" y="13014"/>
                      <a:pt x="739" y="12850"/>
                      <a:pt x="739" y="12446"/>
                    </a:cubicBezTo>
                    <a:cubicBezTo>
                      <a:pt x="739" y="12042"/>
                      <a:pt x="903" y="11878"/>
                      <a:pt x="1306" y="11878"/>
                    </a:cubicBezTo>
                    <a:lnTo>
                      <a:pt x="3528" y="11878"/>
                    </a:lnTo>
                    <a:cubicBezTo>
                      <a:pt x="3931" y="11878"/>
                      <a:pt x="4095" y="12042"/>
                      <a:pt x="4095" y="12446"/>
                    </a:cubicBezTo>
                    <a:cubicBezTo>
                      <a:pt x="4095" y="12850"/>
                      <a:pt x="3931" y="13014"/>
                      <a:pt x="3528" y="13014"/>
                    </a:cubicBezTo>
                    <a:close/>
                    <a:moveTo>
                      <a:pt x="3528" y="9722"/>
                    </a:moveTo>
                    <a:lnTo>
                      <a:pt x="1306" y="9722"/>
                    </a:lnTo>
                    <a:cubicBezTo>
                      <a:pt x="903" y="9722"/>
                      <a:pt x="739" y="9559"/>
                      <a:pt x="739" y="9154"/>
                    </a:cubicBezTo>
                    <a:cubicBezTo>
                      <a:pt x="739" y="8750"/>
                      <a:pt x="903" y="8586"/>
                      <a:pt x="1306" y="8586"/>
                    </a:cubicBezTo>
                    <a:lnTo>
                      <a:pt x="3528" y="8586"/>
                    </a:lnTo>
                    <a:cubicBezTo>
                      <a:pt x="3931" y="8586"/>
                      <a:pt x="4095" y="8750"/>
                      <a:pt x="4095" y="9154"/>
                    </a:cubicBezTo>
                    <a:cubicBezTo>
                      <a:pt x="4095" y="9559"/>
                      <a:pt x="3931" y="9722"/>
                      <a:pt x="3528" y="9722"/>
                    </a:cubicBezTo>
                    <a:close/>
                    <a:moveTo>
                      <a:pt x="3528" y="6450"/>
                    </a:moveTo>
                    <a:lnTo>
                      <a:pt x="1306" y="6450"/>
                    </a:lnTo>
                    <a:cubicBezTo>
                      <a:pt x="903" y="6450"/>
                      <a:pt x="739" y="6287"/>
                      <a:pt x="739" y="5882"/>
                    </a:cubicBezTo>
                    <a:cubicBezTo>
                      <a:pt x="739" y="5479"/>
                      <a:pt x="903" y="5315"/>
                      <a:pt x="1306" y="5315"/>
                    </a:cubicBezTo>
                    <a:lnTo>
                      <a:pt x="3528" y="5315"/>
                    </a:lnTo>
                    <a:cubicBezTo>
                      <a:pt x="3931" y="5315"/>
                      <a:pt x="4095" y="5479"/>
                      <a:pt x="4095" y="5882"/>
                    </a:cubicBezTo>
                    <a:cubicBezTo>
                      <a:pt x="4095" y="6287"/>
                      <a:pt x="3931" y="6450"/>
                      <a:pt x="3528" y="6450"/>
                    </a:cubicBezTo>
                    <a:close/>
                    <a:moveTo>
                      <a:pt x="3528" y="3178"/>
                    </a:moveTo>
                    <a:lnTo>
                      <a:pt x="1306" y="3178"/>
                    </a:lnTo>
                    <a:cubicBezTo>
                      <a:pt x="903" y="3178"/>
                      <a:pt x="739" y="3014"/>
                      <a:pt x="739" y="2610"/>
                    </a:cubicBezTo>
                    <a:cubicBezTo>
                      <a:pt x="739" y="2207"/>
                      <a:pt x="903" y="2042"/>
                      <a:pt x="1306" y="2042"/>
                    </a:cubicBezTo>
                    <a:lnTo>
                      <a:pt x="3528" y="2042"/>
                    </a:lnTo>
                    <a:cubicBezTo>
                      <a:pt x="3931" y="2042"/>
                      <a:pt x="4095" y="2207"/>
                      <a:pt x="4095" y="2610"/>
                    </a:cubicBezTo>
                    <a:cubicBezTo>
                      <a:pt x="4095" y="3014"/>
                      <a:pt x="3931" y="3178"/>
                      <a:pt x="3528" y="3178"/>
                    </a:cubicBezTo>
                    <a:close/>
                    <a:moveTo>
                      <a:pt x="18121" y="15392"/>
                    </a:moveTo>
                    <a:lnTo>
                      <a:pt x="6442" y="15393"/>
                    </a:lnTo>
                    <a:lnTo>
                      <a:pt x="6442" y="14328"/>
                    </a:lnTo>
                    <a:cubicBezTo>
                      <a:pt x="6442" y="14328"/>
                      <a:pt x="6449" y="13701"/>
                      <a:pt x="7899" y="13129"/>
                    </a:cubicBezTo>
                    <a:cubicBezTo>
                      <a:pt x="8600" y="12852"/>
                      <a:pt x="9639" y="12142"/>
                      <a:pt x="11176" y="11892"/>
                    </a:cubicBezTo>
                    <a:cubicBezTo>
                      <a:pt x="10781" y="11518"/>
                      <a:pt x="10486" y="10932"/>
                      <a:pt x="10175" y="10232"/>
                    </a:cubicBezTo>
                    <a:cubicBezTo>
                      <a:pt x="9996" y="9828"/>
                      <a:pt x="10025" y="9484"/>
                      <a:pt x="10025" y="8993"/>
                    </a:cubicBezTo>
                    <a:cubicBezTo>
                      <a:pt x="10025" y="8632"/>
                      <a:pt x="9948" y="8054"/>
                      <a:pt x="10049" y="7736"/>
                    </a:cubicBezTo>
                    <a:cubicBezTo>
                      <a:pt x="10390" y="6656"/>
                      <a:pt x="11255" y="6357"/>
                      <a:pt x="12267" y="6357"/>
                    </a:cubicBezTo>
                    <a:cubicBezTo>
                      <a:pt x="13279" y="6357"/>
                      <a:pt x="14142" y="6655"/>
                      <a:pt x="14485" y="7732"/>
                    </a:cubicBezTo>
                    <a:cubicBezTo>
                      <a:pt x="14586" y="8051"/>
                      <a:pt x="14509" y="8631"/>
                      <a:pt x="14509" y="8993"/>
                    </a:cubicBezTo>
                    <a:cubicBezTo>
                      <a:pt x="14509" y="9482"/>
                      <a:pt x="14540" y="9826"/>
                      <a:pt x="14361" y="10229"/>
                    </a:cubicBezTo>
                    <a:cubicBezTo>
                      <a:pt x="14052" y="10925"/>
                      <a:pt x="13752" y="11512"/>
                      <a:pt x="13356" y="11888"/>
                    </a:cubicBezTo>
                    <a:cubicBezTo>
                      <a:pt x="14906" y="12133"/>
                      <a:pt x="15952" y="12848"/>
                      <a:pt x="16657" y="13126"/>
                    </a:cubicBezTo>
                    <a:cubicBezTo>
                      <a:pt x="18113" y="13699"/>
                      <a:pt x="18120" y="14328"/>
                      <a:pt x="18120" y="14328"/>
                    </a:cubicBezTo>
                    <a:lnTo>
                      <a:pt x="18120" y="15392"/>
                    </a:lnTo>
                    <a:lnTo>
                      <a:pt x="18121" y="15392"/>
                    </a:lnTo>
                    <a:close/>
                  </a:path>
                </a:pathLst>
              </a:custGeom>
              <a:solidFill>
                <a:srgbClr val="60CB6C"/>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sp>
            <p:nvSpPr>
              <p:cNvPr id="933" name="圆形"/>
              <p:cNvSpPr/>
              <p:nvPr/>
            </p:nvSpPr>
            <p:spPr>
              <a:xfrm>
                <a:off x="0" y="0"/>
                <a:ext cx="1554051" cy="1554051"/>
              </a:xfrm>
              <a:prstGeom prst="ellipse">
                <a:avLst/>
              </a:prstGeom>
              <a:noFill/>
              <a:ln w="12700" cap="flat">
                <a:solidFill>
                  <a:srgbClr val="31CA6C"/>
                </a:solidFill>
                <a:prstDash val="solid"/>
                <a:round/>
              </a:ln>
              <a:effectLst/>
            </p:spPr>
            <p:txBody>
              <a:bodyPr wrap="square" lIns="17145" tIns="17145" rIns="17145" bIns="17145" numCol="1" anchor="ctr">
                <a:noAutofit/>
              </a:bodyPr>
              <a:lstStyle/>
              <a:p>
                <a:pPr defTabSz="171450">
                  <a:defRPr sz="2000">
                    <a:uFill>
                      <a:solidFill>
                        <a:srgbClr val="000000"/>
                      </a:solidFill>
                    </a:uFill>
                    <a:latin typeface="Calibri"/>
                    <a:ea typeface="Calibri"/>
                    <a:cs typeface="Calibri"/>
                    <a:sym typeface="Calibri"/>
                  </a:defRPr>
                </a:pPr>
                <a:endParaRPr sz="1100">
                  <a:latin typeface="SimHei" charset="-122"/>
                  <a:ea typeface="SimHei" charset="-122"/>
                  <a:cs typeface="SimHei" charset="-122"/>
                </a:endParaRPr>
              </a:p>
            </p:txBody>
          </p:sp>
        </p:grpSp>
        <p:sp>
          <p:nvSpPr>
            <p:cNvPr id="935" name="通讯录"/>
            <p:cNvSpPr txBox="1"/>
            <p:nvPr/>
          </p:nvSpPr>
          <p:spPr>
            <a:xfrm>
              <a:off x="0" y="1703700"/>
              <a:ext cx="1792640" cy="573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rPr sz="1100">
                  <a:latin typeface="SimHei" charset="-122"/>
                  <a:ea typeface="SimHei" charset="-122"/>
                  <a:cs typeface="SimHei" charset="-122"/>
                </a:rPr>
                <a:t>通讯录</a:t>
              </a:r>
            </a:p>
          </p:txBody>
        </p:sp>
      </p:grpSp>
      <p:sp>
        <p:nvSpPr>
          <p:cNvPr id="131" name="产品价值"/>
          <p:cNvSpPr txBox="1">
            <a:spLocks noGrp="1"/>
          </p:cNvSpPr>
          <p:nvPr>
            <p:ph type="title"/>
          </p:nvPr>
        </p:nvSpPr>
        <p:spPr>
          <a:xfrm>
            <a:off x="211601" y="146687"/>
            <a:ext cx="4547659" cy="698501"/>
          </a:xfrm>
          <a:prstGeom prst="rect">
            <a:avLst/>
          </a:prstGeom>
        </p:spPr>
        <p:txBody>
          <a:bodyPr>
            <a:normAutofit/>
          </a:bodyPr>
          <a:lstStyle/>
          <a:p>
            <a:r>
              <a:rPr sz="1600" dirty="0" smtClean="0">
                <a:latin typeface="SimHei" charset="-122"/>
                <a:ea typeface="SimHei" charset="-122"/>
                <a:cs typeface="SimHei" charset="-122"/>
              </a:rPr>
              <a:t>产品</a:t>
            </a:r>
            <a:r>
              <a:rPr lang="zh-CN" altLang="en-US" sz="1600" dirty="0" smtClean="0">
                <a:latin typeface="SimHei" charset="-122"/>
                <a:ea typeface="SimHei" charset="-122"/>
                <a:cs typeface="SimHei" charset="-122"/>
              </a:rPr>
              <a:t>对比</a:t>
            </a:r>
            <a:endParaRPr sz="1600" dirty="0">
              <a:latin typeface="SimHei" charset="-122"/>
              <a:ea typeface="SimHei" charset="-122"/>
              <a:cs typeface="SimHei"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hape 74"/>
          <p:cNvSpPr txBox="1">
            <a:spLocks noGrp="1"/>
          </p:cNvSpPr>
          <p:nvPr>
            <p:ph type="sldNum" sz="quarter" idx="4294967295"/>
          </p:nvPr>
        </p:nvSpPr>
        <p:spPr>
          <a:xfrm>
            <a:off x="8778918" y="1014413"/>
            <a:ext cx="153089"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fontScale="92500" lnSpcReduction="20000"/>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sz="1400">
                <a:latin typeface="SimHei" charset="-122"/>
                <a:ea typeface="SimHei" charset="-122"/>
                <a:cs typeface="SimHei" charset="-122"/>
              </a:rPr>
              <a:t>32</a:t>
            </a:fld>
            <a:endParaRPr sz="1400">
              <a:latin typeface="SimHei" charset="-122"/>
              <a:ea typeface="SimHei" charset="-122"/>
              <a:cs typeface="SimHei" charset="-122"/>
            </a:endParaRPr>
          </a:p>
        </p:txBody>
      </p:sp>
      <p:sp>
        <p:nvSpPr>
          <p:cNvPr id="943" name="Shape 75"/>
          <p:cNvSpPr txBox="1">
            <a:spLocks noGrp="1"/>
          </p:cNvSpPr>
          <p:nvPr>
            <p:ph type="title"/>
          </p:nvPr>
        </p:nvSpPr>
        <p:spPr>
          <a:xfrm>
            <a:off x="333504" y="109339"/>
            <a:ext cx="4800601" cy="383348"/>
          </a:xfrm>
          <a:prstGeom prst="rect">
            <a:avLst/>
          </a:prstGeom>
        </p:spPr>
        <p:txBody>
          <a:bodyPr>
            <a:noAutofit/>
          </a:bodyPr>
          <a:lstStyle>
            <a:lvl1pPr>
              <a:defRPr>
                <a:latin typeface="Heiti SC Light"/>
                <a:ea typeface="Heiti SC Light"/>
                <a:cs typeface="Heiti SC Light"/>
                <a:sym typeface="Heiti SC Light"/>
              </a:defRPr>
            </a:lvl1pPr>
          </a:lstStyle>
          <a:p>
            <a:r>
              <a:rPr sz="1600" dirty="0">
                <a:latin typeface="SimHei" charset="-122"/>
                <a:ea typeface="SimHei" charset="-122"/>
                <a:cs typeface="SimHei" charset="-122"/>
              </a:rPr>
              <a:t>产品体系优势</a:t>
            </a:r>
          </a:p>
        </p:txBody>
      </p:sp>
      <p:sp>
        <p:nvSpPr>
          <p:cNvPr id="944" name="线条"/>
          <p:cNvSpPr/>
          <p:nvPr/>
        </p:nvSpPr>
        <p:spPr>
          <a:xfrm flipV="1">
            <a:off x="2594927" y="3627532"/>
            <a:ext cx="846608" cy="846608"/>
          </a:xfrm>
          <a:prstGeom prst="line">
            <a:avLst/>
          </a:prstGeom>
          <a:ln w="25400">
            <a:solidFill>
              <a:srgbClr val="A6AAA9"/>
            </a:solidFill>
            <a:prstDash val="sysDot"/>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grpSp>
        <p:nvGrpSpPr>
          <p:cNvPr id="950" name="成组"/>
          <p:cNvGrpSpPr/>
          <p:nvPr/>
        </p:nvGrpSpPr>
        <p:grpSpPr>
          <a:xfrm>
            <a:off x="649073" y="4366916"/>
            <a:ext cx="2619476" cy="1165451"/>
            <a:chOff x="0" y="0"/>
            <a:chExt cx="6985267" cy="3107868"/>
          </a:xfrm>
        </p:grpSpPr>
        <p:sp>
          <p:nvSpPr>
            <p:cNvPr id="945" name="MDM"/>
            <p:cNvSpPr/>
            <p:nvPr/>
          </p:nvSpPr>
          <p:spPr>
            <a:xfrm>
              <a:off x="386475" y="999182"/>
              <a:ext cx="1933136" cy="1933136"/>
            </a:xfrm>
            <a:prstGeom prst="ellipse">
              <a:avLst/>
            </a:prstGeom>
            <a:solidFill>
              <a:schemeClr val="accent1">
                <a:satOff val="-3355"/>
                <a:lumOff val="26614"/>
              </a:schemeClr>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MDM</a:t>
              </a:r>
            </a:p>
          </p:txBody>
        </p:sp>
        <p:sp>
          <p:nvSpPr>
            <p:cNvPr id="946" name="MAM"/>
            <p:cNvSpPr/>
            <p:nvPr/>
          </p:nvSpPr>
          <p:spPr>
            <a:xfrm>
              <a:off x="2550818" y="1039109"/>
              <a:ext cx="1933135" cy="1933135"/>
            </a:xfrm>
            <a:prstGeom prst="ellipse">
              <a:avLst/>
            </a:prstGeom>
            <a:solidFill>
              <a:schemeClr val="accent1"/>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MAM</a:t>
              </a:r>
            </a:p>
          </p:txBody>
        </p:sp>
        <p:sp>
          <p:nvSpPr>
            <p:cNvPr id="947" name="MCM"/>
            <p:cNvSpPr/>
            <p:nvPr/>
          </p:nvSpPr>
          <p:spPr>
            <a:xfrm>
              <a:off x="4715160" y="999319"/>
              <a:ext cx="1933135" cy="1933136"/>
            </a:xfrm>
            <a:prstGeom prst="ellipse">
              <a:avLst/>
            </a:prstGeom>
            <a:solidFill>
              <a:schemeClr val="accent1">
                <a:hueOff val="47394"/>
                <a:satOff val="-25753"/>
                <a:lumOff val="-7544"/>
              </a:schemeClr>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MCM</a:t>
              </a:r>
            </a:p>
          </p:txBody>
        </p:sp>
        <p:sp>
          <p:nvSpPr>
            <p:cNvPr id="948" name="矩形"/>
            <p:cNvSpPr/>
            <p:nvPr/>
          </p:nvSpPr>
          <p:spPr>
            <a:xfrm>
              <a:off x="49502" y="850248"/>
              <a:ext cx="6935766" cy="2257621"/>
            </a:xfrm>
            <a:prstGeom prst="rect">
              <a:avLst/>
            </a:prstGeom>
            <a:noFill/>
            <a:ln w="25400" cap="flat">
              <a:solidFill>
                <a:srgbClr val="A6AAA9"/>
              </a:solidFill>
              <a:prstDash val="sysDot"/>
              <a:miter lim="400000"/>
            </a:ln>
            <a:effectLst>
              <a:outerShdw blurRad="38100" dist="25400" dir="5400000" rotWithShape="0">
                <a:srgbClr val="000000">
                  <a:alpha val="50000"/>
                </a:srgbClr>
              </a:outerShdw>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49" name="EMM"/>
            <p:cNvSpPr txBox="1"/>
            <p:nvPr/>
          </p:nvSpPr>
          <p:spPr>
            <a:xfrm>
              <a:off x="-1" y="0"/>
              <a:ext cx="1413263" cy="85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600">
                  <a:solidFill>
                    <a:srgbClr val="53585F"/>
                  </a:solidFill>
                  <a:latin typeface="Gill Sans"/>
                  <a:ea typeface="Gill Sans"/>
                  <a:cs typeface="Gill Sans"/>
                  <a:sym typeface="Gill Sans"/>
                </a:defRPr>
              </a:lvl1pPr>
            </a:lstStyle>
            <a:p>
              <a:r>
                <a:rPr sz="1400">
                  <a:latin typeface="SimHei" charset="-122"/>
                  <a:ea typeface="SimHei" charset="-122"/>
                  <a:cs typeface="SimHei" charset="-122"/>
                </a:rPr>
                <a:t>EMM</a:t>
              </a:r>
            </a:p>
          </p:txBody>
        </p:sp>
      </p:grpSp>
      <p:sp>
        <p:nvSpPr>
          <p:cNvPr id="951" name="用户中心"/>
          <p:cNvSpPr/>
          <p:nvPr/>
        </p:nvSpPr>
        <p:spPr>
          <a:xfrm>
            <a:off x="2395172" y="1839387"/>
            <a:ext cx="1246116" cy="397906"/>
          </a:xfrm>
          <a:prstGeom prst="rect">
            <a:avLst/>
          </a:prstGeom>
          <a:solidFill>
            <a:schemeClr val="accent4">
              <a:hueOff val="384618"/>
              <a:satOff val="3869"/>
              <a:lumOff val="5802"/>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1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用户中心</a:t>
            </a:r>
          </a:p>
        </p:txBody>
      </p:sp>
      <p:sp>
        <p:nvSpPr>
          <p:cNvPr id="952" name="文件存储"/>
          <p:cNvSpPr/>
          <p:nvPr/>
        </p:nvSpPr>
        <p:spPr>
          <a:xfrm>
            <a:off x="3786535" y="1839387"/>
            <a:ext cx="1246116" cy="397906"/>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1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文件存储</a:t>
            </a:r>
          </a:p>
        </p:txBody>
      </p:sp>
      <p:sp>
        <p:nvSpPr>
          <p:cNvPr id="953" name="安全代理网关"/>
          <p:cNvSpPr/>
          <p:nvPr/>
        </p:nvSpPr>
        <p:spPr>
          <a:xfrm>
            <a:off x="5174588" y="1839387"/>
            <a:ext cx="1246116" cy="397906"/>
          </a:xfrm>
          <a:prstGeom prst="rect">
            <a:avLst/>
          </a:prstGeom>
          <a:solidFill>
            <a:schemeClr val="accent4">
              <a:satOff val="1488"/>
              <a:lumOff val="-7242"/>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nchor="ctr"/>
          <a:lstStyle>
            <a:lvl1pPr defTabSz="584200">
              <a:defRPr sz="1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安全代理网关</a:t>
            </a:r>
          </a:p>
        </p:txBody>
      </p:sp>
      <p:grpSp>
        <p:nvGrpSpPr>
          <p:cNvPr id="958" name="成组"/>
          <p:cNvGrpSpPr/>
          <p:nvPr/>
        </p:nvGrpSpPr>
        <p:grpSpPr>
          <a:xfrm>
            <a:off x="3411138" y="4369411"/>
            <a:ext cx="2153205" cy="1160460"/>
            <a:chOff x="0" y="0"/>
            <a:chExt cx="5741880" cy="3094559"/>
          </a:xfrm>
        </p:grpSpPr>
        <p:sp>
          <p:nvSpPr>
            <p:cNvPr id="954" name="BeTalk"/>
            <p:cNvSpPr/>
            <p:nvPr/>
          </p:nvSpPr>
          <p:spPr>
            <a:xfrm>
              <a:off x="328404" y="1249822"/>
              <a:ext cx="2404226" cy="1485091"/>
            </a:xfrm>
            <a:prstGeom prst="roundRect">
              <a:avLst>
                <a:gd name="adj" fmla="val 22803"/>
              </a:avLst>
            </a:prstGeom>
            <a:solidFill>
              <a:schemeClr val="accent2">
                <a:hueOff val="-2473793"/>
                <a:satOff val="-50209"/>
                <a:lumOff val="23543"/>
              </a:schemeClr>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BeTalk</a:t>
              </a:r>
            </a:p>
          </p:txBody>
        </p:sp>
        <p:sp>
          <p:nvSpPr>
            <p:cNvPr id="955" name="BeMail"/>
            <p:cNvSpPr/>
            <p:nvPr/>
          </p:nvSpPr>
          <p:spPr>
            <a:xfrm>
              <a:off x="3035763" y="1249822"/>
              <a:ext cx="2404227" cy="1485091"/>
            </a:xfrm>
            <a:prstGeom prst="roundRect">
              <a:avLst>
                <a:gd name="adj" fmla="val 22803"/>
              </a:avLst>
            </a:prstGeom>
            <a:solidFill>
              <a:schemeClr val="accent2"/>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BeMail</a:t>
              </a:r>
            </a:p>
          </p:txBody>
        </p:sp>
        <p:sp>
          <p:nvSpPr>
            <p:cNvPr id="956" name="矩形"/>
            <p:cNvSpPr/>
            <p:nvPr/>
          </p:nvSpPr>
          <p:spPr>
            <a:xfrm>
              <a:off x="34984" y="836939"/>
              <a:ext cx="5706897" cy="2257621"/>
            </a:xfrm>
            <a:prstGeom prst="rect">
              <a:avLst/>
            </a:prstGeom>
            <a:noFill/>
            <a:ln w="25400" cap="flat">
              <a:solidFill>
                <a:srgbClr val="A6AAA9"/>
              </a:solidFill>
              <a:prstDash val="sysDot"/>
              <a:miter lim="400000"/>
            </a:ln>
            <a:effectLst>
              <a:outerShdw blurRad="38100" dist="25400" dir="5400000" rotWithShape="0">
                <a:srgbClr val="000000">
                  <a:alpha val="50000"/>
                </a:srgbClr>
              </a:outerShdw>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57" name="APP Suits"/>
            <p:cNvSpPr txBox="1"/>
            <p:nvPr/>
          </p:nvSpPr>
          <p:spPr>
            <a:xfrm>
              <a:off x="0" y="0"/>
              <a:ext cx="2468567" cy="85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600">
                  <a:solidFill>
                    <a:srgbClr val="53585F"/>
                  </a:solidFill>
                  <a:latin typeface="Gill Sans"/>
                  <a:ea typeface="Gill Sans"/>
                  <a:cs typeface="Gill Sans"/>
                  <a:sym typeface="Gill Sans"/>
                </a:defRPr>
              </a:lvl1pPr>
            </a:lstStyle>
            <a:p>
              <a:r>
                <a:rPr sz="1400">
                  <a:latin typeface="SimHei" charset="-122"/>
                  <a:ea typeface="SimHei" charset="-122"/>
                  <a:cs typeface="SimHei" charset="-122"/>
                </a:rPr>
                <a:t>APP Suits</a:t>
              </a:r>
            </a:p>
          </p:txBody>
        </p:sp>
      </p:grpSp>
      <p:grpSp>
        <p:nvGrpSpPr>
          <p:cNvPr id="965" name="成组"/>
          <p:cNvGrpSpPr/>
          <p:nvPr/>
        </p:nvGrpSpPr>
        <p:grpSpPr>
          <a:xfrm>
            <a:off x="5706932" y="4351574"/>
            <a:ext cx="2959335" cy="1178298"/>
            <a:chOff x="0" y="0"/>
            <a:chExt cx="7891558" cy="3142127"/>
          </a:xfrm>
        </p:grpSpPr>
        <p:sp>
          <p:nvSpPr>
            <p:cNvPr id="959" name="Mobile Security"/>
            <p:cNvSpPr txBox="1"/>
            <p:nvPr/>
          </p:nvSpPr>
          <p:spPr>
            <a:xfrm>
              <a:off x="-1" y="0"/>
              <a:ext cx="3894748" cy="857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2600">
                  <a:solidFill>
                    <a:srgbClr val="53585F"/>
                  </a:solidFill>
                  <a:latin typeface="Gill Sans"/>
                  <a:ea typeface="Gill Sans"/>
                  <a:cs typeface="Gill Sans"/>
                  <a:sym typeface="Gill Sans"/>
                </a:defRPr>
              </a:lvl1pPr>
            </a:lstStyle>
            <a:p>
              <a:r>
                <a:rPr sz="1400">
                  <a:latin typeface="SimHei" charset="-122"/>
                  <a:ea typeface="SimHei" charset="-122"/>
                  <a:cs typeface="SimHei" charset="-122"/>
                </a:rPr>
                <a:t>Mobile Security</a:t>
              </a:r>
            </a:p>
          </p:txBody>
        </p:sp>
        <p:grpSp>
          <p:nvGrpSpPr>
            <p:cNvPr id="964" name="成组"/>
            <p:cNvGrpSpPr/>
            <p:nvPr/>
          </p:nvGrpSpPr>
          <p:grpSpPr>
            <a:xfrm>
              <a:off x="0" y="884507"/>
              <a:ext cx="7891559" cy="2257621"/>
              <a:chOff x="0" y="0"/>
              <a:chExt cx="7891558" cy="2257619"/>
            </a:xfrm>
          </p:grpSpPr>
          <p:sp>
            <p:nvSpPr>
              <p:cNvPr id="960" name="安全查杀"/>
              <p:cNvSpPr/>
              <p:nvPr/>
            </p:nvSpPr>
            <p:spPr>
              <a:xfrm>
                <a:off x="217440" y="386265"/>
                <a:ext cx="2404227" cy="1485091"/>
              </a:xfrm>
              <a:prstGeom prst="roundRect">
                <a:avLst>
                  <a:gd name="adj" fmla="val 22803"/>
                </a:avLst>
              </a:prstGeom>
              <a:solidFill>
                <a:schemeClr val="accent5">
                  <a:hueOff val="-444211"/>
                  <a:satOff val="-14915"/>
                  <a:lumOff val="22857"/>
                </a:schemeClr>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1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安全查杀</a:t>
                </a:r>
              </a:p>
            </p:txBody>
          </p:sp>
          <p:sp>
            <p:nvSpPr>
              <p:cNvPr id="961" name="安全浏览器"/>
              <p:cNvSpPr/>
              <p:nvPr/>
            </p:nvSpPr>
            <p:spPr>
              <a:xfrm>
                <a:off x="2743666" y="386264"/>
                <a:ext cx="2404227" cy="1485092"/>
              </a:xfrm>
              <a:prstGeom prst="roundRect">
                <a:avLst>
                  <a:gd name="adj" fmla="val 22803"/>
                </a:avLst>
              </a:prstGeom>
              <a:solidFill>
                <a:schemeClr val="accent5"/>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1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200" dirty="0">
                    <a:latin typeface="SimHei" charset="-122"/>
                    <a:ea typeface="SimHei" charset="-122"/>
                    <a:cs typeface="SimHei" charset="-122"/>
                  </a:rPr>
                  <a:t>安全浏览器</a:t>
                </a:r>
              </a:p>
            </p:txBody>
          </p:sp>
          <p:sp>
            <p:nvSpPr>
              <p:cNvPr id="962" name="矩形"/>
              <p:cNvSpPr/>
              <p:nvPr/>
            </p:nvSpPr>
            <p:spPr>
              <a:xfrm>
                <a:off x="0" y="0"/>
                <a:ext cx="7891559" cy="2257620"/>
              </a:xfrm>
              <a:prstGeom prst="rect">
                <a:avLst/>
              </a:prstGeom>
              <a:noFill/>
              <a:ln w="25400" cap="flat">
                <a:solidFill>
                  <a:srgbClr val="A6AAA9"/>
                </a:solidFill>
                <a:prstDash val="sysDot"/>
                <a:miter lim="400000"/>
              </a:ln>
              <a:effectLst>
                <a:outerShdw blurRad="38100" dist="25400" dir="5400000" rotWithShape="0">
                  <a:srgbClr val="000000">
                    <a:alpha val="50000"/>
                  </a:srgbClr>
                </a:outerShdw>
              </a:effectLst>
            </p:spPr>
            <p:txBody>
              <a:bodyPr wrap="square" lIns="19050" tIns="19050" rIns="19050" bIns="19050" numCol="1" anchor="ctr">
                <a:noAutofit/>
              </a:bodyP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63" name="安全沙箱"/>
              <p:cNvSpPr/>
              <p:nvPr/>
            </p:nvSpPr>
            <p:spPr>
              <a:xfrm>
                <a:off x="5269891" y="386265"/>
                <a:ext cx="2404227" cy="1485091"/>
              </a:xfrm>
              <a:prstGeom prst="roundRect">
                <a:avLst>
                  <a:gd name="adj" fmla="val 22803"/>
                </a:avLst>
              </a:prstGeom>
              <a:solidFill>
                <a:schemeClr val="accent5">
                  <a:hueOff val="-176146"/>
                  <a:satOff val="3665"/>
                  <a:lumOff val="-13986"/>
                </a:schemeClr>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defTabSz="584200">
                  <a:defRPr sz="1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rPr sz="1400">
                    <a:latin typeface="SimHei" charset="-122"/>
                    <a:ea typeface="SimHei" charset="-122"/>
                    <a:cs typeface="SimHei" charset="-122"/>
                  </a:rPr>
                  <a:t>安全沙箱</a:t>
                </a:r>
              </a:p>
            </p:txBody>
          </p:sp>
        </p:grpSp>
      </p:grpSp>
      <p:sp>
        <p:nvSpPr>
          <p:cNvPr id="966" name="矩形"/>
          <p:cNvSpPr/>
          <p:nvPr/>
        </p:nvSpPr>
        <p:spPr>
          <a:xfrm>
            <a:off x="2230494" y="1743075"/>
            <a:ext cx="4358198" cy="590531"/>
          </a:xfrm>
          <a:prstGeom prst="rect">
            <a:avLst/>
          </a:prstGeom>
          <a:ln w="25400">
            <a:solidFill>
              <a:srgbClr val="A6AAA9"/>
            </a:solidFill>
            <a:prstDash val="sysDot"/>
            <a:miter lim="400000"/>
          </a:ln>
          <a:effectLst>
            <a:outerShdw blurRad="38100" dist="25400" dir="5400000" rotWithShape="0">
              <a:srgbClr val="000000">
                <a:alpha val="50000"/>
              </a:srgbClr>
            </a:outerShdw>
          </a:effectLst>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67" name="Backend Service"/>
          <p:cNvSpPr txBox="1"/>
          <p:nvPr/>
        </p:nvSpPr>
        <p:spPr>
          <a:xfrm>
            <a:off x="2255882" y="2317652"/>
            <a:ext cx="1524696" cy="32171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584200">
              <a:defRPr sz="2600">
                <a:solidFill>
                  <a:srgbClr val="53585F"/>
                </a:solidFill>
                <a:latin typeface="Gill Sans"/>
                <a:ea typeface="Gill Sans"/>
                <a:cs typeface="Gill Sans"/>
                <a:sym typeface="Gill Sans"/>
              </a:defRPr>
            </a:lvl1pPr>
          </a:lstStyle>
          <a:p>
            <a:r>
              <a:rPr sz="1400">
                <a:latin typeface="SimHei" charset="-122"/>
                <a:ea typeface="SimHei" charset="-122"/>
                <a:cs typeface="SimHei" charset="-122"/>
              </a:rPr>
              <a:t>Backend Service</a:t>
            </a:r>
          </a:p>
        </p:txBody>
      </p:sp>
      <p:sp>
        <p:nvSpPr>
          <p:cNvPr id="968" name="线条"/>
          <p:cNvSpPr/>
          <p:nvPr/>
        </p:nvSpPr>
        <p:spPr>
          <a:xfrm flipV="1">
            <a:off x="4487741" y="3697740"/>
            <a:ext cx="0" cy="846608"/>
          </a:xfrm>
          <a:prstGeom prst="line">
            <a:avLst/>
          </a:prstGeom>
          <a:ln w="25400">
            <a:solidFill>
              <a:srgbClr val="A6AAA9"/>
            </a:solidFill>
            <a:prstDash val="sysDot"/>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69" name="线条"/>
          <p:cNvSpPr/>
          <p:nvPr/>
        </p:nvSpPr>
        <p:spPr>
          <a:xfrm flipH="1" flipV="1">
            <a:off x="5377652" y="3550642"/>
            <a:ext cx="846608" cy="846608"/>
          </a:xfrm>
          <a:prstGeom prst="line">
            <a:avLst/>
          </a:prstGeom>
          <a:ln w="25400">
            <a:solidFill>
              <a:srgbClr val="A6AAA9"/>
            </a:solidFill>
            <a:prstDash val="sysDot"/>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sp>
        <p:nvSpPr>
          <p:cNvPr id="970" name="线条"/>
          <p:cNvSpPr/>
          <p:nvPr/>
        </p:nvSpPr>
        <p:spPr>
          <a:xfrm flipV="1">
            <a:off x="4487740" y="2396081"/>
            <a:ext cx="0" cy="397906"/>
          </a:xfrm>
          <a:prstGeom prst="line">
            <a:avLst/>
          </a:prstGeom>
          <a:ln w="25400">
            <a:solidFill>
              <a:srgbClr val="A6AAA9"/>
            </a:solidFill>
            <a:prstDash val="sysDot"/>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latin typeface="SimHei" charset="-122"/>
              <a:ea typeface="SimHei" charset="-122"/>
              <a:cs typeface="SimHei" charset="-122"/>
            </a:endParaRPr>
          </a:p>
        </p:txBody>
      </p:sp>
      <p:grpSp>
        <p:nvGrpSpPr>
          <p:cNvPr id="973" name="成组"/>
          <p:cNvGrpSpPr/>
          <p:nvPr/>
        </p:nvGrpSpPr>
        <p:grpSpPr>
          <a:xfrm>
            <a:off x="3685081" y="3040406"/>
            <a:ext cx="1449024" cy="410914"/>
            <a:chOff x="0" y="73540"/>
            <a:chExt cx="3864062" cy="1095769"/>
          </a:xfrm>
        </p:grpSpPr>
        <p:sp>
          <p:nvSpPr>
            <p:cNvPr id="971" name="AppNest+"/>
            <p:cNvSpPr txBox="1"/>
            <p:nvPr/>
          </p:nvSpPr>
          <p:spPr>
            <a:xfrm>
              <a:off x="1243854" y="158590"/>
              <a:ext cx="2620209" cy="925553"/>
            </a:xfrm>
            <a:prstGeom prst="rect">
              <a:avLst/>
            </a:prstGeom>
            <a:noFill/>
            <a:ln w="12700" cap="flat">
              <a:noFill/>
              <a:miter lim="400000"/>
            </a:ln>
            <a:effectLst>
              <a:outerShdw blurRad="190500" dist="8455" dir="5400000" rotWithShape="0">
                <a:srgbClr val="000000"/>
              </a:outerShdw>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p>
              <a:pPr defTabSz="219075">
                <a:defRPr sz="3600">
                  <a:latin typeface="Haettenschweiler"/>
                  <a:ea typeface="Haettenschweiler"/>
                  <a:cs typeface="Haettenschweiler"/>
                  <a:sym typeface="Haettenschweiler"/>
                </a:defRPr>
              </a:pPr>
              <a:r>
                <a:rPr sz="1400">
                  <a:solidFill>
                    <a:schemeClr val="accent1">
                      <a:hueOff val="47394"/>
                      <a:satOff val="-25753"/>
                      <a:lumOff val="-7544"/>
                    </a:schemeClr>
                  </a:solidFill>
                  <a:latin typeface="SimHei" charset="-122"/>
                  <a:ea typeface="SimHei" charset="-122"/>
                  <a:cs typeface="SimHei" charset="-122"/>
                </a:rPr>
                <a:t>App</a:t>
              </a:r>
              <a:r>
                <a:rPr sz="1400">
                  <a:solidFill>
                    <a:schemeClr val="accent5"/>
                  </a:solidFill>
                  <a:latin typeface="SimHei" charset="-122"/>
                  <a:ea typeface="SimHei" charset="-122"/>
                  <a:cs typeface="SimHei" charset="-122"/>
                </a:rPr>
                <a:t>Nest+</a:t>
              </a:r>
            </a:p>
          </p:txBody>
        </p:sp>
        <p:pic>
          <p:nvPicPr>
            <p:cNvPr id="972" name="AppNest+2.png" descr="AppNest+2.png"/>
            <p:cNvPicPr>
              <a:picLocks noChangeAspect="1"/>
            </p:cNvPicPr>
            <p:nvPr/>
          </p:nvPicPr>
          <p:blipFill>
            <a:blip r:embed="rId2">
              <a:extLst/>
            </a:blip>
            <a:srcRect l="262" r="262"/>
            <a:stretch>
              <a:fillRect/>
            </a:stretch>
          </p:blipFill>
          <p:spPr>
            <a:xfrm>
              <a:off x="0" y="73540"/>
              <a:ext cx="1090020" cy="1095770"/>
            </a:xfrm>
            <a:prstGeom prst="rect">
              <a:avLst/>
            </a:prstGeom>
            <a:ln w="12700" cap="flat">
              <a:noFill/>
              <a:miter lim="400000"/>
            </a:ln>
            <a:effectLst/>
          </p:spPr>
        </p:pic>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71"/>
          <p:cNvSpPr txBox="1">
            <a:spLocks noGrp="1"/>
          </p:cNvSpPr>
          <p:nvPr>
            <p:ph type="body" sz="half" idx="1"/>
          </p:nvPr>
        </p:nvSpPr>
        <p:spPr>
          <a:xfrm>
            <a:off x="329908" y="1702594"/>
            <a:ext cx="3290334" cy="3452813"/>
          </a:xfrm>
          <a:prstGeom prst="rect">
            <a:avLst/>
          </a:prstGeom>
        </p:spPr>
        <p:txBody>
          <a:bodyPr>
            <a:normAutofit/>
          </a:bodyPr>
          <a:lstStyle/>
          <a:p>
            <a:pPr>
              <a:lnSpc>
                <a:spcPct val="90000"/>
              </a:lnSpc>
              <a:defRPr>
                <a:latin typeface="Heiti SC Light"/>
                <a:ea typeface="Heiti SC Light"/>
                <a:cs typeface="Heiti SC Light"/>
                <a:sym typeface="Heiti SC Light"/>
              </a:defRPr>
            </a:pPr>
            <a:r>
              <a:rPr sz="2000" dirty="0">
                <a:latin typeface="SimHei" charset="-122"/>
                <a:ea typeface="SimHei" charset="-122"/>
                <a:cs typeface="SimHei" charset="-122"/>
              </a:rPr>
              <a:t>目录</a:t>
            </a:r>
          </a:p>
          <a:p>
            <a:pPr>
              <a:lnSpc>
                <a:spcPct val="90000"/>
              </a:lnSpc>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1、关于AppNest+</a:t>
            </a:r>
          </a:p>
          <a:p>
            <a:pPr defTabSz="220133">
              <a:lnSpc>
                <a:spcPct val="90000"/>
              </a:lnSpc>
              <a:spcBef>
                <a:spcPts val="1538"/>
              </a:spcBef>
              <a:defRPr>
                <a:solidFill>
                  <a:srgbClr val="AFC8DF"/>
                </a:solidFill>
                <a:latin typeface="Heiti SC Light"/>
                <a:ea typeface="Heiti SC Light"/>
                <a:cs typeface="Heiti SC Light"/>
                <a:sym typeface="Heiti SC Light"/>
              </a:defRPr>
            </a:pPr>
            <a:r>
              <a:rPr sz="2000" dirty="0">
                <a:latin typeface="SimHei" charset="-122"/>
                <a:ea typeface="SimHei" charset="-122"/>
                <a:cs typeface="SimHei" charset="-122"/>
              </a:rPr>
              <a:t>2、产品形态及架构</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3、功能价值及优势</a:t>
            </a:r>
          </a:p>
          <a:p>
            <a:pPr defTabSz="220133">
              <a:lnSpc>
                <a:spcPct val="90000"/>
              </a:lnSpc>
              <a:spcBef>
                <a:spcPts val="1538"/>
              </a:spcBef>
              <a:defRPr>
                <a:latin typeface="Heiti SC Medium"/>
                <a:ea typeface="Heiti SC Medium"/>
                <a:cs typeface="Heiti SC Medium"/>
                <a:sym typeface="Heiti SC Medium"/>
              </a:defRPr>
            </a:pPr>
            <a:r>
              <a:rPr sz="2000" dirty="0" smtClean="0">
                <a:latin typeface="SimHei" charset="-122"/>
                <a:ea typeface="SimHei" charset="-122"/>
                <a:cs typeface="SimHei" charset="-122"/>
              </a:rPr>
              <a:t>4、</a:t>
            </a:r>
            <a:r>
              <a:rPr lang="zh-CN" altLang="en-US" sz="2000" dirty="0" smtClean="0">
                <a:latin typeface="SimHei" charset="-122"/>
                <a:ea typeface="SimHei" charset="-122"/>
                <a:cs typeface="SimHei" charset="-122"/>
              </a:rPr>
              <a:t>典型案例</a:t>
            </a:r>
            <a:endParaRPr sz="2000" dirty="0">
              <a:latin typeface="SimHei" charset="-122"/>
              <a:ea typeface="SimHei" charset="-122"/>
              <a:cs typeface="SimHei" charset="-122"/>
            </a:endParaRPr>
          </a:p>
        </p:txBody>
      </p:sp>
      <p:sp>
        <p:nvSpPr>
          <p:cNvPr id="5" name="Shape 72"/>
          <p:cNvSpPr txBox="1">
            <a:spLocks/>
          </p:cNvSpPr>
          <p:nvPr/>
        </p:nvSpPr>
        <p:spPr>
          <a:xfrm>
            <a:off x="5775355" y="2857500"/>
            <a:ext cx="315371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309563" rtl="0" latinLnBrk="0">
              <a:lnSpc>
                <a:spcPct val="100000"/>
              </a:lnSpc>
              <a:spcBef>
                <a:spcPts val="0"/>
              </a:spcBef>
              <a:spcAft>
                <a:spcPts val="0"/>
              </a:spcAft>
              <a:buClrTx/>
              <a:buSzTx/>
              <a:buFontTx/>
              <a:buNone/>
              <a:tabLst/>
              <a:defRPr sz="1875" b="0" i="0" u="none" strike="noStrike" cap="none" spc="0" baseline="0">
                <a:ln>
                  <a:noFill/>
                </a:ln>
                <a:solidFill>
                  <a:srgbClr val="53585F"/>
                </a:solidFill>
                <a:uFillTx/>
                <a:latin typeface="Heiti SC Light"/>
                <a:ea typeface="Heiti SC Light"/>
                <a:cs typeface="Heiti SC Light"/>
                <a:sym typeface="Heiti SC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a:lstStyle>
          <a:p>
            <a:pPr hangingPunct="1"/>
            <a:r>
              <a:rPr lang="en-US" sz="2400" b="1" dirty="0" err="1" smtClean="0">
                <a:latin typeface="SimHei" charset="-122"/>
                <a:ea typeface="SimHei" charset="-122"/>
                <a:cs typeface="SimHei" charset="-122"/>
              </a:rPr>
              <a:t>AppNest</a:t>
            </a:r>
            <a:r>
              <a:rPr lang="en-US" sz="2400" b="1" dirty="0" smtClean="0">
                <a:latin typeface="SimHei" charset="-122"/>
                <a:ea typeface="SimHei" charset="-122"/>
                <a:cs typeface="SimHei" charset="-122"/>
              </a:rPr>
              <a:t>+ 3.</a:t>
            </a:r>
            <a:r>
              <a:rPr lang="en-US" altLang="zh-CN" sz="2400" b="1" dirty="0" smtClean="0">
                <a:latin typeface="SimHei" charset="-122"/>
                <a:ea typeface="SimHei" charset="-122"/>
                <a:cs typeface="SimHei" charset="-122"/>
              </a:rPr>
              <a:t>1</a:t>
            </a:r>
            <a:endParaRPr lang="en-US" sz="2400" b="1" dirty="0">
              <a:latin typeface="SimHei" charset="-122"/>
              <a:ea typeface="SimHei" charset="-122"/>
              <a:cs typeface="SimHei"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金融街集团</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34</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34</a:t>
            </a:fld>
            <a:r>
              <a:rPr sz="1575">
                <a:latin typeface="SimHei" charset="-122"/>
                <a:ea typeface="SimHei" charset="-122"/>
                <a:cs typeface="SimHei" charset="-122"/>
              </a:rPr>
              <a:t>￼</a:t>
            </a:r>
          </a:p>
        </p:txBody>
      </p:sp>
      <p:sp>
        <p:nvSpPr>
          <p:cNvPr id="2" name="文本框 1"/>
          <p:cNvSpPr txBox="1"/>
          <p:nvPr/>
        </p:nvSpPr>
        <p:spPr>
          <a:xfrm>
            <a:off x="157898" y="1645788"/>
            <a:ext cx="8906203" cy="5365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项目背景</a:t>
            </a:r>
            <a:endParaRPr lang="en-US" altLang="zh-CN" sz="20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a:t>
            </a:r>
            <a:r>
              <a:rPr lang="zh-CN" altLang="zh-CN" sz="1400" dirty="0" smtClean="0">
                <a:latin typeface="SimHei" charset="-122"/>
                <a:ea typeface="SimHei" charset="-122"/>
                <a:cs typeface="SimHei" charset="-122"/>
              </a:rPr>
              <a:t>北京</a:t>
            </a:r>
            <a:r>
              <a:rPr lang="zh-CN" altLang="zh-CN" sz="1400" dirty="0">
                <a:latin typeface="SimHei" charset="-122"/>
                <a:ea typeface="SimHei" charset="-122"/>
                <a:cs typeface="SimHei" charset="-122"/>
              </a:rPr>
              <a:t>金融街投资（集团）有限公司（以下简称金融街集团）成立于</a:t>
            </a:r>
            <a:r>
              <a:rPr lang="en-US" altLang="zh-CN" sz="1400" dirty="0">
                <a:latin typeface="SimHei" charset="-122"/>
                <a:ea typeface="SimHei" charset="-122"/>
                <a:cs typeface="SimHei" charset="-122"/>
              </a:rPr>
              <a:t>1992</a:t>
            </a:r>
            <a:r>
              <a:rPr lang="zh-CN" altLang="zh-CN" sz="1400" dirty="0">
                <a:latin typeface="SimHei" charset="-122"/>
                <a:ea typeface="SimHei" charset="-122"/>
                <a:cs typeface="SimHei" charset="-122"/>
              </a:rPr>
              <a:t>年</a:t>
            </a:r>
            <a:r>
              <a:rPr lang="en-US" altLang="zh-CN" sz="1400" dirty="0">
                <a:latin typeface="SimHei" charset="-122"/>
                <a:ea typeface="SimHei" charset="-122"/>
                <a:cs typeface="SimHei" charset="-122"/>
              </a:rPr>
              <a:t>4</a:t>
            </a:r>
            <a:r>
              <a:rPr lang="zh-CN" altLang="zh-CN" sz="1400" dirty="0">
                <a:latin typeface="SimHei" charset="-122"/>
                <a:ea typeface="SimHei" charset="-122"/>
                <a:cs typeface="SimHei" charset="-122"/>
              </a:rPr>
              <a:t>月，是国有大型综合投资公司。业务领域涉及房地产开发、政府重点工程、物业经营、物业管理、金融及教育等多个产业，业务范围遍及全国各地。</a:t>
            </a:r>
          </a:p>
          <a:p>
            <a:pPr algn="l"/>
            <a:r>
              <a:rPr lang="zh-CN" altLang="en-US" sz="1400" dirty="0" smtClean="0">
                <a:latin typeface="SimHei" charset="-122"/>
                <a:ea typeface="SimHei" charset="-122"/>
                <a:cs typeface="SimHei" charset="-122"/>
              </a:rPr>
              <a:t>    </a:t>
            </a:r>
            <a:r>
              <a:rPr lang="zh-CN" altLang="zh-CN" sz="1400" dirty="0" smtClean="0">
                <a:latin typeface="SimHei" charset="-122"/>
                <a:ea typeface="SimHei" charset="-122"/>
                <a:cs typeface="SimHei" charset="-122"/>
              </a:rPr>
              <a:t>为</a:t>
            </a:r>
            <a:r>
              <a:rPr lang="zh-CN" altLang="zh-CN" sz="1400" dirty="0">
                <a:latin typeface="SimHei" charset="-122"/>
                <a:ea typeface="SimHei" charset="-122"/>
                <a:cs typeface="SimHei" charset="-122"/>
              </a:rPr>
              <a:t>顺应“移动技术对企业经营管理工作和员工工作生活的影响变革”，实现“更便捷、高效的工作方式和专业、及时的内部沟通”，金融街集团拟打造移动化工作和企业生活平台，实现工作效率提升、内部沟通便捷、员工关怀等目标，将企业中的工作、沟通、生活通过移动化技术有机的联系起来，在移动端形成统一的功能门户。特招标采购和实施移动平台项目</a:t>
            </a:r>
            <a:r>
              <a:rPr lang="zh-CN" altLang="zh-CN" sz="1400" dirty="0" smtClean="0">
                <a:latin typeface="SimHei" charset="-122"/>
                <a:ea typeface="SimHei" charset="-122"/>
                <a:cs typeface="SimHei" charset="-122"/>
              </a:rPr>
              <a:t>。</a:t>
            </a:r>
            <a:endParaRPr lang="en-US" altLang="zh-CN" sz="1400" dirty="0" smtClean="0">
              <a:latin typeface="SimHei" charset="-122"/>
              <a:ea typeface="SimHei" charset="-122"/>
              <a:cs typeface="SimHei" charset="-122"/>
            </a:endParaRPr>
          </a:p>
          <a:p>
            <a:pPr algn="l"/>
            <a:endParaRPr lang="en-US" altLang="zh-CN" sz="2400" dirty="0" smtClean="0">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项目要求</a:t>
            </a:r>
            <a:endParaRPr lang="en-US" altLang="zh-CN" sz="20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a:t>
            </a:r>
            <a:r>
              <a:rPr lang="zh-CN" altLang="zh-CN" sz="1400" dirty="0" smtClean="0">
                <a:latin typeface="SimHei" charset="-122"/>
                <a:ea typeface="SimHei" charset="-122"/>
                <a:cs typeface="SimHei" charset="-122"/>
              </a:rPr>
              <a:t>通过</a:t>
            </a:r>
            <a:r>
              <a:rPr lang="zh-CN" altLang="zh-CN" sz="1400" dirty="0">
                <a:latin typeface="SimHei" charset="-122"/>
                <a:ea typeface="SimHei" charset="-122"/>
                <a:cs typeface="SimHei" charset="-122"/>
              </a:rPr>
              <a:t>打造一套移动平台系统，实现一个移动应用（</a:t>
            </a:r>
            <a:r>
              <a:rPr lang="en-US" altLang="zh-CN" sz="1400" dirty="0">
                <a:latin typeface="SimHei" charset="-122"/>
                <a:ea typeface="SimHei" charset="-122"/>
                <a:cs typeface="SimHei" charset="-122"/>
              </a:rPr>
              <a:t>APP</a:t>
            </a:r>
            <a:r>
              <a:rPr lang="zh-CN" altLang="zh-CN" sz="1400" dirty="0">
                <a:latin typeface="SimHei" charset="-122"/>
                <a:ea typeface="SimHei" charset="-122"/>
                <a:cs typeface="SimHei" charset="-122"/>
              </a:rPr>
              <a:t>）和一个微信企业号为全集团内部员工提供所需的移动功能，包括移动审批、即时通讯、消息中心、员工管理、日常办公等五大块功能。</a:t>
            </a:r>
            <a:r>
              <a:rPr lang="en-US" altLang="zh-CN" sz="1400" dirty="0">
                <a:latin typeface="SimHei" charset="-122"/>
                <a:ea typeface="SimHei" charset="-122"/>
                <a:cs typeface="SimHei" charset="-122"/>
              </a:rPr>
              <a:t>	</a:t>
            </a:r>
            <a:endParaRPr lang="zh-CN" altLang="zh-CN" sz="1400" dirty="0">
              <a:latin typeface="SimHei" charset="-122"/>
              <a:ea typeface="SimHei" charset="-122"/>
              <a:cs typeface="SimHei" charset="-122"/>
            </a:endParaRPr>
          </a:p>
          <a:p>
            <a:pPr lvl="0" algn="l"/>
            <a:r>
              <a:rPr lang="en-US" altLang="zh-CN" sz="1400" dirty="0" smtClean="0">
                <a:latin typeface="SimHei" charset="-122"/>
                <a:ea typeface="SimHei" charset="-122"/>
                <a:cs typeface="SimHei" charset="-122"/>
              </a:rPr>
              <a:t>1</a:t>
            </a:r>
            <a:r>
              <a:rPr lang="zh-CN" altLang="en-US" sz="1400" dirty="0" smtClean="0">
                <a:latin typeface="SimHei" charset="-122"/>
                <a:ea typeface="SimHei" charset="-122"/>
                <a:cs typeface="SimHei" charset="-122"/>
              </a:rPr>
              <a:t>）</a:t>
            </a:r>
            <a:r>
              <a:rPr lang="zh-CN" altLang="zh-CN" sz="1400" dirty="0" smtClean="0">
                <a:latin typeface="SimHei" charset="-122"/>
                <a:ea typeface="SimHei" charset="-122"/>
                <a:cs typeface="SimHei" charset="-122"/>
              </a:rPr>
              <a:t>采购</a:t>
            </a:r>
            <a:r>
              <a:rPr lang="zh-CN" altLang="zh-CN" sz="1400" dirty="0">
                <a:latin typeface="SimHei" charset="-122"/>
                <a:ea typeface="SimHei" charset="-122"/>
                <a:cs typeface="SimHei" charset="-122"/>
              </a:rPr>
              <a:t>成熟的移动开发、管理平台和即时通讯工具。</a:t>
            </a:r>
          </a:p>
          <a:p>
            <a:pPr lvl="0" algn="l"/>
            <a:r>
              <a:rPr lang="en-US" altLang="zh-CN" sz="1400" dirty="0" smtClean="0">
                <a:latin typeface="SimHei" charset="-122"/>
                <a:ea typeface="SimHei" charset="-122"/>
                <a:cs typeface="SimHei" charset="-122"/>
              </a:rPr>
              <a:t>2</a:t>
            </a:r>
            <a:r>
              <a:rPr lang="zh-CN" altLang="en-US" sz="1400" dirty="0" smtClean="0">
                <a:latin typeface="SimHei" charset="-122"/>
                <a:ea typeface="SimHei" charset="-122"/>
                <a:cs typeface="SimHei" charset="-122"/>
              </a:rPr>
              <a:t>）</a:t>
            </a:r>
            <a:r>
              <a:rPr lang="zh-CN" altLang="zh-CN" sz="1400" dirty="0" smtClean="0">
                <a:latin typeface="SimHei" charset="-122"/>
                <a:ea typeface="SimHei" charset="-122"/>
                <a:cs typeface="SimHei" charset="-122"/>
              </a:rPr>
              <a:t>移动</a:t>
            </a:r>
            <a:r>
              <a:rPr lang="zh-CN" altLang="zh-CN" sz="1400" dirty="0">
                <a:latin typeface="SimHei" charset="-122"/>
                <a:ea typeface="SimHei" charset="-122"/>
                <a:cs typeface="SimHei" charset="-122"/>
              </a:rPr>
              <a:t>平台项目要求在合同签订后的</a:t>
            </a:r>
            <a:r>
              <a:rPr lang="en-US" altLang="zh-CN" sz="1400" dirty="0">
                <a:latin typeface="SimHei" charset="-122"/>
                <a:ea typeface="SimHei" charset="-122"/>
                <a:cs typeface="SimHei" charset="-122"/>
              </a:rPr>
              <a:t>6</a:t>
            </a:r>
            <a:r>
              <a:rPr lang="zh-CN" altLang="zh-CN" sz="1400" dirty="0">
                <a:latin typeface="SimHei" charset="-122"/>
                <a:ea typeface="SimHei" charset="-122"/>
                <a:cs typeface="SimHei" charset="-122"/>
              </a:rPr>
              <a:t>到</a:t>
            </a:r>
            <a:r>
              <a:rPr lang="en-US" altLang="zh-CN" sz="1400" dirty="0">
                <a:latin typeface="SimHei" charset="-122"/>
                <a:ea typeface="SimHei" charset="-122"/>
                <a:cs typeface="SimHei" charset="-122"/>
              </a:rPr>
              <a:t>9</a:t>
            </a:r>
            <a:r>
              <a:rPr lang="zh-CN" altLang="zh-CN" sz="1400" dirty="0">
                <a:latin typeface="SimHei" charset="-122"/>
                <a:ea typeface="SimHei" charset="-122"/>
                <a:cs typeface="SimHei" charset="-122"/>
              </a:rPr>
              <a:t>个月内完成，可分期上线。</a:t>
            </a:r>
          </a:p>
          <a:p>
            <a:pPr lvl="0" algn="l"/>
            <a:r>
              <a:rPr lang="en-US" altLang="zh-CN" sz="1400" dirty="0" smtClean="0">
                <a:latin typeface="SimHei" charset="-122"/>
                <a:ea typeface="SimHei" charset="-122"/>
                <a:cs typeface="SimHei" charset="-122"/>
              </a:rPr>
              <a:t>3</a:t>
            </a:r>
            <a:r>
              <a:rPr lang="zh-CN" altLang="en-US" sz="1400" dirty="0" smtClean="0">
                <a:latin typeface="SimHei" charset="-122"/>
                <a:ea typeface="SimHei" charset="-122"/>
                <a:cs typeface="SimHei" charset="-122"/>
              </a:rPr>
              <a:t>）</a:t>
            </a:r>
            <a:r>
              <a:rPr lang="zh-CN" altLang="zh-CN" sz="1400" dirty="0" smtClean="0">
                <a:latin typeface="SimHei" charset="-122"/>
                <a:ea typeface="SimHei" charset="-122"/>
                <a:cs typeface="SimHei" charset="-122"/>
              </a:rPr>
              <a:t>可以</a:t>
            </a:r>
            <a:r>
              <a:rPr lang="zh-CN" altLang="zh-CN" sz="1400" dirty="0">
                <a:latin typeface="SimHei" charset="-122"/>
                <a:ea typeface="SimHei" charset="-122"/>
                <a:cs typeface="SimHei" charset="-122"/>
              </a:rPr>
              <a:t>支持集团统一建设、各二级公司灵活部署推广</a:t>
            </a:r>
            <a:r>
              <a:rPr lang="zh-CN" altLang="zh-CN" sz="1400" dirty="0" smtClean="0">
                <a:latin typeface="SimHei" charset="-122"/>
                <a:ea typeface="SimHei" charset="-122"/>
                <a:cs typeface="SimHei" charset="-122"/>
              </a:rPr>
              <a:t>。</a:t>
            </a:r>
            <a:endParaRPr lang="en-US" altLang="zh-CN" sz="1400" dirty="0" smtClean="0">
              <a:latin typeface="SimHei" charset="-122"/>
              <a:ea typeface="SimHei" charset="-122"/>
              <a:cs typeface="SimHei" charset="-122"/>
            </a:endParaRPr>
          </a:p>
          <a:p>
            <a:pPr lvl="0" algn="l"/>
            <a:endParaRPr kumimoji="0" lang="en-US" altLang="zh-CN" sz="2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客户收益</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形成金融街集团移动平台信息管理一体化</a:t>
            </a:r>
            <a:endParaRPr lang="en-US" altLang="zh-CN" sz="1400" dirty="0" smtClean="0">
              <a:latin typeface="SimHei" charset="-122"/>
              <a:ea typeface="SimHei" charset="-122"/>
              <a:cs typeface="SimHei" charset="-122"/>
            </a:endParaRPr>
          </a:p>
          <a:p>
            <a:pPr algn="l" defTabSz="825500"/>
            <a:r>
              <a:rPr lang="zh-CN" altLang="en-US" sz="1400" dirty="0" smtClean="0">
                <a:latin typeface="SimHei" charset="-122"/>
                <a:ea typeface="SimHei" charset="-122"/>
                <a:cs typeface="SimHei" charset="-122"/>
              </a:rPr>
              <a:t>加速移动办公信息的流转，实现</a:t>
            </a:r>
            <a:r>
              <a:rPr lang="zh-CN" altLang="zh-CN" sz="1400" dirty="0" smtClean="0">
                <a:latin typeface="SimHei" charset="-122"/>
                <a:ea typeface="SimHei" charset="-122"/>
                <a:cs typeface="SimHei" charset="-122"/>
              </a:rPr>
              <a:t>移动</a:t>
            </a:r>
            <a:r>
              <a:rPr lang="zh-CN" altLang="zh-CN" sz="1400" dirty="0">
                <a:latin typeface="SimHei" charset="-122"/>
                <a:ea typeface="SimHei" charset="-122"/>
                <a:cs typeface="SimHei" charset="-122"/>
              </a:rPr>
              <a:t>审批、即时通讯、消息中心、员工管理、日常办公</a:t>
            </a:r>
            <a:r>
              <a:rPr lang="zh-CN" altLang="zh-CN" sz="1400" dirty="0" smtClean="0">
                <a:latin typeface="SimHei" charset="-122"/>
                <a:ea typeface="SimHei" charset="-122"/>
                <a:cs typeface="SimHei" charset="-122"/>
              </a:rPr>
              <a:t>等</a:t>
            </a:r>
            <a:r>
              <a:rPr lang="zh-CN" altLang="en-US" sz="1400" dirty="0" smtClean="0">
                <a:latin typeface="SimHei" charset="-122"/>
                <a:ea typeface="SimHei" charset="-122"/>
                <a:cs typeface="SimHei" charset="-122"/>
              </a:rPr>
              <a:t>功能</a:t>
            </a:r>
            <a:endParaRPr lang="en-US" altLang="zh-CN" sz="1400" dirty="0" smtClean="0">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灵活部署，节约成本，提高效率</a:t>
            </a:r>
            <a:endParaRPr lang="en-US" altLang="zh-CN" sz="1400" dirty="0" smtClean="0">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417" y="731479"/>
            <a:ext cx="2537164" cy="969864"/>
          </a:xfrm>
          <a:prstGeom prst="rect">
            <a:avLst/>
          </a:prstGeom>
        </p:spPr>
      </p:pic>
    </p:spTree>
    <p:extLst>
      <p:ext uri="{BB962C8B-B14F-4D97-AF65-F5344CB8AC3E}">
        <p14:creationId xmlns:p14="http://schemas.microsoft.com/office/powerpoint/2010/main" val="10991653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金融街集团</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35</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35</a:t>
            </a:fld>
            <a:r>
              <a:rPr sz="1575">
                <a:latin typeface="SimHei" charset="-122"/>
                <a:ea typeface="SimHei" charset="-122"/>
                <a:cs typeface="SimHei" charset="-122"/>
              </a:rPr>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848" y="1473691"/>
            <a:ext cx="2539291" cy="4514295"/>
          </a:xfrm>
          <a:prstGeom prst="rect">
            <a:avLst/>
          </a:prstGeom>
          <a:effectLst>
            <a:outerShdw blurRad="50800" dist="76200" dir="2700000" algn="tl" rotWithShape="0">
              <a:prstClr val="black">
                <a:alpha val="40000"/>
              </a:prst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780" y="1473691"/>
            <a:ext cx="2539290" cy="4514295"/>
          </a:xfrm>
          <a:prstGeom prst="rect">
            <a:avLst/>
          </a:prstGeom>
          <a:effectLst>
            <a:outerShdw blurRad="50800" dist="76200" dir="2700000" algn="tl" rotWithShape="0">
              <a:prstClr val="black">
                <a:alpha val="40000"/>
              </a:prst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18" y="1473691"/>
            <a:ext cx="2539290" cy="4514295"/>
          </a:xfrm>
          <a:prstGeom prst="rect">
            <a:avLst/>
          </a:prstGeom>
          <a:ln>
            <a:solidFill>
              <a:schemeClr val="tx1">
                <a:alpha val="0"/>
              </a:schemeClr>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6926118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金融街集团</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36</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36</a:t>
            </a:fld>
            <a:r>
              <a:rPr sz="1575">
                <a:latin typeface="SimHei" charset="-122"/>
                <a:ea typeface="SimHei" charset="-122"/>
                <a:cs typeface="SimHei"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755" y="881927"/>
            <a:ext cx="5670004" cy="3523760"/>
          </a:xfrm>
          <a:prstGeom prst="rect">
            <a:avLst/>
          </a:prstGeom>
          <a:effectLst>
            <a:outerShdw blurRad="50800" dist="76200" dir="2700000" algn="tl" rotWithShape="0">
              <a:prstClr val="black">
                <a:alpha val="40000"/>
              </a:prstClr>
            </a:outerShdw>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8" y="4069010"/>
            <a:ext cx="4545367" cy="264651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8713857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邮储银行</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37</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37</a:t>
            </a:fld>
            <a:r>
              <a:rPr sz="1575">
                <a:latin typeface="SimHei" charset="-122"/>
                <a:ea typeface="SimHei" charset="-122"/>
                <a:cs typeface="SimHei" charset="-122"/>
              </a:rPr>
              <a:t>￼</a:t>
            </a:r>
          </a:p>
        </p:txBody>
      </p:sp>
      <p:sp>
        <p:nvSpPr>
          <p:cNvPr id="27" name="文本框 26"/>
          <p:cNvSpPr txBox="1"/>
          <p:nvPr/>
        </p:nvSpPr>
        <p:spPr>
          <a:xfrm>
            <a:off x="157898" y="2359610"/>
            <a:ext cx="8826304"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项目背景</a:t>
            </a:r>
            <a:endParaRPr lang="en-US" altLang="zh-CN" sz="2000" dirty="0" smtClean="0">
              <a:latin typeface="SimHei" charset="-122"/>
              <a:ea typeface="SimHei" charset="-122"/>
              <a:cs typeface="SimHei" charset="-122"/>
            </a:endParaRPr>
          </a:p>
          <a:p>
            <a:pPr algn="l"/>
            <a:r>
              <a:rPr lang="en-US" altLang="zh-CN" sz="1400" dirty="0" smtClean="0">
                <a:latin typeface="SimHei" charset="-122"/>
                <a:ea typeface="SimHei" charset="-122"/>
                <a:cs typeface="SimHei" charset="-122"/>
              </a:rPr>
              <a:t>      </a:t>
            </a:r>
            <a:r>
              <a:rPr lang="zh-CN" altLang="zh-CN" sz="1400" dirty="0" smtClean="0">
                <a:latin typeface="SimHei" charset="-122"/>
                <a:ea typeface="SimHei" charset="-122"/>
                <a:cs typeface="SimHei" charset="-122"/>
              </a:rPr>
              <a:t>随着</a:t>
            </a:r>
            <a:r>
              <a:rPr lang="zh-CN" altLang="zh-CN" sz="1400" dirty="0">
                <a:latin typeface="SimHei" charset="-122"/>
                <a:ea typeface="SimHei" charset="-122"/>
                <a:cs typeface="SimHei" charset="-122"/>
              </a:rPr>
              <a:t>邮储的不断发展，业务规模不断扩大，对于即时通讯要求越来越高。目前，邮储正在使用的即时通讯系统腾讯通存在诸多问题，注册账户已超过</a:t>
            </a:r>
            <a:r>
              <a:rPr lang="en-US" altLang="zh-CN" sz="1400" dirty="0">
                <a:latin typeface="SimHei" charset="-122"/>
                <a:ea typeface="SimHei" charset="-122"/>
                <a:cs typeface="SimHei" charset="-122"/>
              </a:rPr>
              <a:t>5</a:t>
            </a:r>
            <a:r>
              <a:rPr lang="zh-CN" altLang="zh-CN" sz="1400" dirty="0">
                <a:latin typeface="SimHei" charset="-122"/>
                <a:ea typeface="SimHei" charset="-122"/>
                <a:cs typeface="SimHei" charset="-122"/>
              </a:rPr>
              <a:t>万，严重超出系统设计承载能力，客户端卡顿现象频发，已经不能满足邮储员工工作交流的需要，迫切需要建立一套更加高效、可靠的通讯系统</a:t>
            </a:r>
            <a:r>
              <a:rPr lang="zh-CN" altLang="zh-CN" sz="1400" dirty="0" smtClean="0">
                <a:latin typeface="SimHei" charset="-122"/>
                <a:ea typeface="SimHei" charset="-122"/>
                <a:cs typeface="SimHei" charset="-122"/>
              </a:rPr>
              <a:t>。</a:t>
            </a:r>
            <a:endParaRPr lang="en-US" altLang="zh-CN" sz="1400" dirty="0" smtClean="0">
              <a:latin typeface="SimHei" charset="-122"/>
              <a:ea typeface="SimHei" charset="-122"/>
              <a:cs typeface="SimHei" charset="-122"/>
            </a:endParaRPr>
          </a:p>
          <a:p>
            <a:pPr algn="l"/>
            <a:endParaRPr lang="en-US" altLang="zh-CN" sz="1400" dirty="0" smtClean="0">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项目要求</a:t>
            </a:r>
            <a:endParaRPr lang="en-US" altLang="zh-CN" sz="20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a:t>
            </a:r>
            <a:r>
              <a:rPr lang="zh-CN" altLang="zh-CN" sz="1400" dirty="0" smtClean="0">
                <a:latin typeface="SimHei" charset="-122"/>
                <a:ea typeface="SimHei" charset="-122"/>
                <a:cs typeface="SimHei" charset="-122"/>
              </a:rPr>
              <a:t>建立</a:t>
            </a:r>
            <a:r>
              <a:rPr lang="zh-CN" altLang="zh-CN" sz="1400" dirty="0">
                <a:latin typeface="SimHei" charset="-122"/>
                <a:ea typeface="SimHei" charset="-122"/>
                <a:cs typeface="SimHei" charset="-122"/>
              </a:rPr>
              <a:t>中国邮政储蓄银行即时通讯系统，为我行员工提供丰富、高效、便捷、安全的沟通平台，</a:t>
            </a:r>
            <a:r>
              <a:rPr lang="zh-CN" altLang="zh-CN" sz="1400" dirty="0" smtClean="0">
                <a:latin typeface="SimHei" charset="-122"/>
                <a:ea typeface="SimHei" charset="-122"/>
                <a:cs typeface="SimHei" charset="-122"/>
              </a:rPr>
              <a:t>提升</a:t>
            </a:r>
            <a:r>
              <a:rPr lang="zh-CN" altLang="en-US" sz="1400" dirty="0" smtClean="0">
                <a:latin typeface="SimHei" charset="-122"/>
                <a:ea typeface="SimHei" charset="-122"/>
                <a:cs typeface="SimHei" charset="-122"/>
              </a:rPr>
              <a:t>邮储银行</a:t>
            </a:r>
            <a:r>
              <a:rPr lang="zh-CN" altLang="zh-CN" sz="1400" dirty="0" smtClean="0">
                <a:latin typeface="SimHei" charset="-122"/>
                <a:ea typeface="SimHei" charset="-122"/>
                <a:cs typeface="SimHei" charset="-122"/>
              </a:rPr>
              <a:t>的</a:t>
            </a:r>
            <a:r>
              <a:rPr lang="zh-CN" altLang="zh-CN" sz="1400" dirty="0">
                <a:latin typeface="SimHei" charset="-122"/>
                <a:ea typeface="SimHei" charset="-122"/>
                <a:cs typeface="SimHei" charset="-122"/>
              </a:rPr>
              <a:t>沟通协作水平，提高办公效率。</a:t>
            </a:r>
          </a:p>
          <a:p>
            <a:pPr algn="l"/>
            <a:endParaRPr kumimoji="0" lang="en-US" altLang="zh-CN" sz="2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客户收益</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285750" indent="-285750" algn="l" defTabSz="825500">
              <a:buFont typeface="Arial" charset="0"/>
              <a:buChar char="•"/>
            </a:pPr>
            <a:r>
              <a:rPr lang="zh-CN" altLang="zh-CN" sz="1400" dirty="0" smtClean="0">
                <a:latin typeface="SimHei" charset="-122"/>
                <a:ea typeface="SimHei" charset="-122"/>
                <a:cs typeface="SimHei" charset="-122"/>
              </a:rPr>
              <a:t>新</a:t>
            </a:r>
            <a:r>
              <a:rPr lang="zh-CN" altLang="zh-CN" sz="1400" dirty="0">
                <a:latin typeface="SimHei" charset="-122"/>
                <a:ea typeface="SimHei" charset="-122"/>
                <a:cs typeface="SimHei" charset="-122"/>
              </a:rPr>
              <a:t>的即时通信系统能够保留原有系统的基本通讯功能，增加新的功能</a:t>
            </a:r>
            <a:r>
              <a:rPr lang="zh-CN" altLang="zh-CN" sz="1400" dirty="0" smtClean="0">
                <a:latin typeface="SimHei" charset="-122"/>
                <a:ea typeface="SimHei" charset="-122"/>
                <a:cs typeface="SimHei" charset="-122"/>
              </a:rPr>
              <a:t>模块</a:t>
            </a:r>
            <a:endParaRPr lang="en-US" altLang="zh-CN" sz="1400" dirty="0" smtClean="0">
              <a:latin typeface="SimHei" charset="-122"/>
              <a:ea typeface="SimHei" charset="-122"/>
              <a:cs typeface="SimHei" charset="-122"/>
            </a:endParaRPr>
          </a:p>
          <a:p>
            <a:pPr marL="285750" indent="-285750" algn="l" defTabSz="825500">
              <a:buFont typeface="Arial" charset="0"/>
              <a:buChar char="•"/>
            </a:pPr>
            <a:r>
              <a:rPr lang="zh-CN" altLang="zh-CN" sz="1400" dirty="0" smtClean="0">
                <a:latin typeface="SimHei" charset="-122"/>
                <a:ea typeface="SimHei" charset="-122"/>
                <a:cs typeface="SimHei" charset="-122"/>
              </a:rPr>
              <a:t>解决</a:t>
            </a:r>
            <a:r>
              <a:rPr lang="zh-CN" altLang="zh-CN" sz="1400" dirty="0">
                <a:latin typeface="SimHei" charset="-122"/>
                <a:ea typeface="SimHei" charset="-122"/>
                <a:cs typeface="SimHei" charset="-122"/>
              </a:rPr>
              <a:t>现有系统存在的一系列</a:t>
            </a:r>
            <a:r>
              <a:rPr lang="zh-CN" altLang="zh-CN" sz="1400" dirty="0" smtClean="0">
                <a:latin typeface="SimHei" charset="-122"/>
                <a:ea typeface="SimHei" charset="-122"/>
                <a:cs typeface="SimHei" charset="-122"/>
              </a:rPr>
              <a:t>问题</a:t>
            </a:r>
            <a:endParaRPr lang="en-US" altLang="zh-CN" sz="1400" dirty="0" smtClean="0">
              <a:latin typeface="SimHei" charset="-122"/>
              <a:ea typeface="SimHei" charset="-122"/>
              <a:cs typeface="SimHei" charset="-122"/>
            </a:endParaRPr>
          </a:p>
          <a:p>
            <a:pPr marL="285750" indent="-285750" algn="l" defTabSz="825500">
              <a:buFont typeface="Arial" charset="0"/>
              <a:buChar char="•"/>
            </a:pPr>
            <a:r>
              <a:rPr lang="zh-CN" altLang="zh-CN" sz="1400" dirty="0" smtClean="0">
                <a:latin typeface="SimHei" charset="-122"/>
                <a:ea typeface="SimHei" charset="-122"/>
                <a:cs typeface="SimHei" charset="-122"/>
              </a:rPr>
              <a:t>满足</a:t>
            </a:r>
            <a:r>
              <a:rPr lang="zh-CN" altLang="en-US" sz="1400" dirty="0" smtClean="0">
                <a:latin typeface="SimHei" charset="-122"/>
                <a:ea typeface="SimHei" charset="-122"/>
                <a:cs typeface="SimHei" charset="-122"/>
              </a:rPr>
              <a:t>邮储</a:t>
            </a:r>
            <a:r>
              <a:rPr lang="zh-CN" altLang="zh-CN" sz="1400" dirty="0" smtClean="0">
                <a:latin typeface="SimHei" charset="-122"/>
                <a:ea typeface="SimHei" charset="-122"/>
                <a:cs typeface="SimHei" charset="-122"/>
              </a:rPr>
              <a:t>绝大多数</a:t>
            </a:r>
            <a:r>
              <a:rPr lang="zh-CN" altLang="zh-CN" sz="1400" dirty="0">
                <a:latin typeface="SimHei" charset="-122"/>
                <a:ea typeface="SimHei" charset="-122"/>
                <a:cs typeface="SimHei" charset="-122"/>
              </a:rPr>
              <a:t>用户的即时通讯需求，降低沟通</a:t>
            </a:r>
            <a:r>
              <a:rPr lang="zh-CN" altLang="zh-CN" sz="1400" dirty="0" smtClean="0">
                <a:latin typeface="SimHei" charset="-122"/>
                <a:ea typeface="SimHei" charset="-122"/>
                <a:cs typeface="SimHei" charset="-122"/>
              </a:rPr>
              <a:t>成本</a:t>
            </a:r>
            <a:endParaRPr kumimoji="0" lang="zh-CN" altLang="en-US" sz="2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448" y="787034"/>
            <a:ext cx="3603101" cy="1431284"/>
          </a:xfrm>
          <a:prstGeom prst="rect">
            <a:avLst/>
          </a:prstGeom>
        </p:spPr>
      </p:pic>
    </p:spTree>
    <p:extLst>
      <p:ext uri="{BB962C8B-B14F-4D97-AF65-F5344CB8AC3E}">
        <p14:creationId xmlns:p14="http://schemas.microsoft.com/office/powerpoint/2010/main" val="19684811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邮储银行</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38</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38</a:t>
            </a:fld>
            <a:r>
              <a:rPr sz="1575">
                <a:latin typeface="SimHei" charset="-122"/>
                <a:ea typeface="SimHei" charset="-122"/>
                <a:cs typeface="SimHei" charset="-122"/>
              </a:rPr>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483" y="1473691"/>
            <a:ext cx="2538021" cy="4514295"/>
          </a:xfrm>
          <a:prstGeom prst="rect">
            <a:avLst/>
          </a:prstGeom>
          <a:effectLst>
            <a:outerShdw blurRad="50800" dist="76200" dir="2700000" algn="tl" rotWithShape="0">
              <a:prstClr val="black">
                <a:alpha val="40000"/>
              </a:prst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414" y="1473691"/>
            <a:ext cx="2538021" cy="4514295"/>
          </a:xfrm>
          <a:prstGeom prst="rect">
            <a:avLst/>
          </a:prstGeom>
          <a:effectLst>
            <a:outerShdw blurRad="50800" dist="76200" dir="2700000" algn="tl" rotWithShape="0">
              <a:prstClr val="black">
                <a:alpha val="40000"/>
              </a:prst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52" y="1473691"/>
            <a:ext cx="2538021" cy="4514295"/>
          </a:xfrm>
          <a:prstGeom prst="rect">
            <a:avLst/>
          </a:prstGeom>
          <a:ln>
            <a:solidFill>
              <a:schemeClr val="tx1">
                <a:alpha val="0"/>
              </a:schemeClr>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49665781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smtClean="0">
                <a:latin typeface="SimHei" charset="-122"/>
                <a:ea typeface="SimHei" charset="-122"/>
                <a:cs typeface="SimHei" charset="-122"/>
              </a:rPr>
              <a:t>邮储银行</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39</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39</a:t>
            </a:fld>
            <a:r>
              <a:rPr sz="1575">
                <a:latin typeface="SimHei" charset="-122"/>
                <a:ea typeface="SimHei" charset="-122"/>
                <a:cs typeface="SimHei"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443" y="881927"/>
            <a:ext cx="5378628" cy="3523760"/>
          </a:xfrm>
          <a:prstGeom prst="rect">
            <a:avLst/>
          </a:prstGeom>
          <a:effectLst>
            <a:outerShdw blurRad="50800" dist="76200" dir="2700000" algn="tl" rotWithShape="0">
              <a:prstClr val="black">
                <a:alpha val="40000"/>
              </a:prstClr>
            </a:outerShdw>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8" y="4077888"/>
            <a:ext cx="4054241" cy="264651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8009714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74"/>
          <p:cNvSpPr txBox="1">
            <a:spLocks noGrp="1"/>
          </p:cNvSpPr>
          <p:nvPr>
            <p:ph type="sldNum" sz="quarter" idx="4294967295"/>
          </p:nvPr>
        </p:nvSpPr>
        <p:spPr>
          <a:xfrm>
            <a:off x="8816000" y="1014413"/>
            <a:ext cx="78926"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4</a:t>
            </a:fld>
            <a:endParaRPr/>
          </a:p>
        </p:txBody>
      </p:sp>
      <p:sp>
        <p:nvSpPr>
          <p:cNvPr id="181" name="Shape 75"/>
          <p:cNvSpPr txBox="1">
            <a:spLocks noGrp="1"/>
          </p:cNvSpPr>
          <p:nvPr>
            <p:ph type="title"/>
          </p:nvPr>
        </p:nvSpPr>
        <p:spPr>
          <a:xfrm>
            <a:off x="115367" y="104089"/>
            <a:ext cx="4800601" cy="383348"/>
          </a:xfrm>
          <a:prstGeom prst="rect">
            <a:avLst/>
          </a:prstGeom>
        </p:spPr>
        <p:txBody>
          <a:bodyP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企业移动信息化诉求</a:t>
            </a:r>
          </a:p>
        </p:txBody>
      </p:sp>
      <p:sp>
        <p:nvSpPr>
          <p:cNvPr id="182" name="近些年越来越多的企业部署职能级IT架构，在企业内部实施人事、财务、行政、ERP、CRM、SCM等能够独立运行的“孤立”系统。…"/>
          <p:cNvSpPr txBox="1"/>
          <p:nvPr/>
        </p:nvSpPr>
        <p:spPr>
          <a:xfrm>
            <a:off x="551701" y="1176338"/>
            <a:ext cx="3640186" cy="4556184"/>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p>
            <a:pPr algn="l" defTabSz="171450">
              <a:lnSpc>
                <a:spcPts val="2250"/>
              </a:lnSpc>
              <a:spcBef>
                <a:spcPts val="450"/>
              </a:spcBef>
              <a:defRPr sz="3600">
                <a:latin typeface="Heiti SC Light"/>
                <a:ea typeface="Heiti SC Light"/>
                <a:cs typeface="Heiti SC Light"/>
                <a:sym typeface="Heiti SC Light"/>
              </a:defRPr>
            </a:pPr>
            <a:r>
              <a:rPr lang="zh-CN" altLang="en-US" sz="1800" dirty="0" smtClean="0">
                <a:latin typeface="SimHei" charset="-122"/>
                <a:ea typeface="SimHei" charset="-122"/>
                <a:cs typeface="SimHei" charset="-122"/>
              </a:rPr>
              <a:t>     </a:t>
            </a:r>
            <a:r>
              <a:rPr sz="1800" dirty="0" smtClean="0">
                <a:latin typeface="SimHei" charset="-122"/>
                <a:ea typeface="SimHei" charset="-122"/>
                <a:cs typeface="SimHei" charset="-122"/>
              </a:rPr>
              <a:t>近些年越来越多的企业部署职能级</a:t>
            </a:r>
            <a:r>
              <a:rPr sz="1800" dirty="0">
                <a:latin typeface="SimHei" charset="-122"/>
                <a:ea typeface="SimHei" charset="-122"/>
                <a:cs typeface="SimHei" charset="-122"/>
              </a:rPr>
              <a:t>IT架构，在企业内部实施人事、财务、行政、ERP、CRM、SCM等能够独立运行的“孤立”系统。</a:t>
            </a:r>
          </a:p>
          <a:p>
            <a:pPr algn="l" defTabSz="171450">
              <a:lnSpc>
                <a:spcPts val="2250"/>
              </a:lnSpc>
              <a:spcBef>
                <a:spcPts val="450"/>
              </a:spcBef>
              <a:defRPr sz="3600">
                <a:latin typeface="Heiti SC Light"/>
                <a:ea typeface="Heiti SC Light"/>
                <a:cs typeface="Heiti SC Light"/>
                <a:sym typeface="Heiti SC Light"/>
              </a:defRPr>
            </a:pPr>
            <a:endParaRPr sz="1800" dirty="0">
              <a:latin typeface="SimHei" charset="-122"/>
              <a:ea typeface="SimHei" charset="-122"/>
              <a:cs typeface="SimHei" charset="-122"/>
            </a:endParaRPr>
          </a:p>
          <a:p>
            <a:pPr algn="l" defTabSz="171450">
              <a:lnSpc>
                <a:spcPts val="2250"/>
              </a:lnSpc>
              <a:spcBef>
                <a:spcPts val="450"/>
              </a:spcBef>
              <a:defRPr sz="3600">
                <a:latin typeface="Heiti SC Light"/>
                <a:ea typeface="Heiti SC Light"/>
                <a:cs typeface="Heiti SC Light"/>
                <a:sym typeface="Heiti SC Light"/>
              </a:defRPr>
            </a:pPr>
            <a:r>
              <a:rPr lang="zh-CN" altLang="en-US" sz="1800" dirty="0" smtClean="0">
                <a:latin typeface="SimHei" charset="-122"/>
                <a:ea typeface="SimHei" charset="-122"/>
                <a:cs typeface="SimHei" charset="-122"/>
              </a:rPr>
              <a:t>    </a:t>
            </a:r>
            <a:r>
              <a:rPr sz="1800" dirty="0" smtClean="0">
                <a:latin typeface="SimHei" charset="-122"/>
                <a:ea typeface="SimHei" charset="-122"/>
                <a:cs typeface="SimHei" charset="-122"/>
              </a:rPr>
              <a:t>与此同时</a:t>
            </a:r>
            <a:r>
              <a:rPr sz="1800" dirty="0">
                <a:latin typeface="SimHei" charset="-122"/>
                <a:ea typeface="SimHei" charset="-122"/>
                <a:cs typeface="SimHei" charset="-122"/>
              </a:rPr>
              <a:t>，随着应用的增多，尤其是和后台业务做相应集成的移动化应用越来越多，企业已意识到移动化建设不能单独从应用入口，而应该建立入口统一，便于快速实现信息整合，同时保护企业信息资产安全的管理平台，用于满足企业在移动应用管理、信息保护和移动设备安全管控中所面临的诸多问题。 </a:t>
            </a:r>
          </a:p>
        </p:txBody>
      </p:sp>
      <p:grpSp>
        <p:nvGrpSpPr>
          <p:cNvPr id="204" name="成组"/>
          <p:cNvGrpSpPr/>
          <p:nvPr/>
        </p:nvGrpSpPr>
        <p:grpSpPr>
          <a:xfrm>
            <a:off x="4552853" y="2149699"/>
            <a:ext cx="4435403" cy="3127509"/>
            <a:chOff x="0" y="0"/>
            <a:chExt cx="11827740" cy="8340023"/>
          </a:xfrm>
        </p:grpSpPr>
        <p:sp>
          <p:nvSpPr>
            <p:cNvPr id="183" name="Freeform 132"/>
            <p:cNvSpPr/>
            <p:nvPr/>
          </p:nvSpPr>
          <p:spPr>
            <a:xfrm>
              <a:off x="4068889" y="64183"/>
              <a:ext cx="1290465" cy="22108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14256"/>
                  </a:lnTo>
                  <a:lnTo>
                    <a:pt x="0" y="21600"/>
                  </a:lnTo>
                  <a:close/>
                </a:path>
              </a:pathLst>
            </a:custGeom>
            <a:solidFill>
              <a:srgbClr val="A2DADB"/>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4" name="Freeform 133"/>
            <p:cNvSpPr/>
            <p:nvPr/>
          </p:nvSpPr>
          <p:spPr>
            <a:xfrm>
              <a:off x="2991265" y="64183"/>
              <a:ext cx="1077625" cy="22108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556"/>
                  </a:lnTo>
                  <a:lnTo>
                    <a:pt x="21600" y="21600"/>
                  </a:lnTo>
                  <a:lnTo>
                    <a:pt x="21600" y="0"/>
                  </a:lnTo>
                  <a:close/>
                </a:path>
              </a:pathLst>
            </a:custGeom>
            <a:solidFill>
              <a:srgbClr val="91C1C1"/>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5" name="Freeform 134"/>
            <p:cNvSpPr/>
            <p:nvPr/>
          </p:nvSpPr>
          <p:spPr>
            <a:xfrm>
              <a:off x="1018182" y="3350743"/>
              <a:ext cx="3027700" cy="2916488"/>
            </a:xfrm>
            <a:custGeom>
              <a:avLst/>
              <a:gdLst/>
              <a:ahLst/>
              <a:cxnLst>
                <a:cxn ang="0">
                  <a:pos x="wd2" y="hd2"/>
                </a:cxn>
                <a:cxn ang="5400000">
                  <a:pos x="wd2" y="hd2"/>
                </a:cxn>
                <a:cxn ang="10800000">
                  <a:pos x="wd2" y="hd2"/>
                </a:cxn>
                <a:cxn ang="16200000">
                  <a:pos x="wd2" y="hd2"/>
                </a:cxn>
              </a:cxnLst>
              <a:rect l="0" t="0" r="r" b="b"/>
              <a:pathLst>
                <a:path w="21600" h="21600" extrusionOk="0">
                  <a:moveTo>
                    <a:pt x="4651" y="0"/>
                  </a:moveTo>
                  <a:lnTo>
                    <a:pt x="0" y="6618"/>
                  </a:lnTo>
                  <a:lnTo>
                    <a:pt x="21600" y="21600"/>
                  </a:lnTo>
                  <a:lnTo>
                    <a:pt x="21600" y="11773"/>
                  </a:lnTo>
                  <a:lnTo>
                    <a:pt x="4651" y="0"/>
                  </a:lnTo>
                  <a:close/>
                </a:path>
              </a:pathLst>
            </a:custGeom>
            <a:solidFill>
              <a:srgbClr val="E2A45A"/>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6" name="Freeform 135"/>
            <p:cNvSpPr/>
            <p:nvPr/>
          </p:nvSpPr>
          <p:spPr>
            <a:xfrm>
              <a:off x="4045879" y="3281714"/>
              <a:ext cx="3670055" cy="2985516"/>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0" y="21600"/>
                  </a:lnTo>
                  <a:lnTo>
                    <a:pt x="21600" y="6631"/>
                  </a:lnTo>
                  <a:lnTo>
                    <a:pt x="16770" y="0"/>
                  </a:lnTo>
                  <a:lnTo>
                    <a:pt x="0" y="12000"/>
                  </a:lnTo>
                  <a:close/>
                </a:path>
              </a:pathLst>
            </a:custGeom>
            <a:solidFill>
              <a:srgbClr val="FDBB64"/>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7" name="Freeform 136"/>
            <p:cNvSpPr/>
            <p:nvPr/>
          </p:nvSpPr>
          <p:spPr>
            <a:xfrm>
              <a:off x="1823522" y="2470619"/>
              <a:ext cx="2230029" cy="2153331"/>
            </a:xfrm>
            <a:custGeom>
              <a:avLst/>
              <a:gdLst/>
              <a:ahLst/>
              <a:cxnLst>
                <a:cxn ang="0">
                  <a:pos x="wd2" y="hd2"/>
                </a:cxn>
                <a:cxn ang="5400000">
                  <a:pos x="wd2" y="hd2"/>
                </a:cxn>
                <a:cxn ang="10800000">
                  <a:pos x="wd2" y="hd2"/>
                </a:cxn>
                <a:cxn ang="16200000">
                  <a:pos x="wd2" y="hd2"/>
                </a:cxn>
              </a:cxnLst>
              <a:rect l="0" t="0" r="r" b="b"/>
              <a:pathLst>
                <a:path w="21600" h="21600" extrusionOk="0">
                  <a:moveTo>
                    <a:pt x="4717" y="0"/>
                  </a:moveTo>
                  <a:lnTo>
                    <a:pt x="0" y="6674"/>
                  </a:lnTo>
                  <a:lnTo>
                    <a:pt x="21600" y="21600"/>
                  </a:lnTo>
                  <a:lnTo>
                    <a:pt x="21600" y="11714"/>
                  </a:lnTo>
                  <a:lnTo>
                    <a:pt x="4717" y="0"/>
                  </a:lnTo>
                  <a:close/>
                </a:path>
              </a:pathLst>
            </a:custGeom>
            <a:solidFill>
              <a:srgbClr val="E2CD64"/>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8" name="Freeform 137"/>
            <p:cNvSpPr/>
            <p:nvPr/>
          </p:nvSpPr>
          <p:spPr>
            <a:xfrm>
              <a:off x="4061219" y="2416930"/>
              <a:ext cx="2692142" cy="2199351"/>
            </a:xfrm>
            <a:custGeom>
              <a:avLst/>
              <a:gdLst/>
              <a:ahLst/>
              <a:cxnLst>
                <a:cxn ang="0">
                  <a:pos x="wd2" y="hd2"/>
                </a:cxn>
                <a:cxn ang="5400000">
                  <a:pos x="wd2" y="hd2"/>
                </a:cxn>
                <a:cxn ang="10800000">
                  <a:pos x="wd2" y="hd2"/>
                </a:cxn>
                <a:cxn ang="16200000">
                  <a:pos x="wd2" y="hd2"/>
                </a:cxn>
              </a:cxnLst>
              <a:rect l="0" t="0" r="r" b="b"/>
              <a:pathLst>
                <a:path w="21600" h="21600" extrusionOk="0">
                  <a:moveTo>
                    <a:pt x="0" y="11920"/>
                  </a:moveTo>
                  <a:lnTo>
                    <a:pt x="0" y="21600"/>
                  </a:lnTo>
                  <a:lnTo>
                    <a:pt x="21600" y="6723"/>
                  </a:lnTo>
                  <a:lnTo>
                    <a:pt x="16662" y="0"/>
                  </a:lnTo>
                  <a:lnTo>
                    <a:pt x="0" y="11920"/>
                  </a:lnTo>
                  <a:close/>
                </a:path>
              </a:pathLst>
            </a:custGeom>
            <a:solidFill>
              <a:srgbClr val="FFEA6C"/>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89" name="Freeform 138"/>
            <p:cNvSpPr/>
            <p:nvPr/>
          </p:nvSpPr>
          <p:spPr>
            <a:xfrm>
              <a:off x="2475466" y="1761152"/>
              <a:ext cx="1589592" cy="1532067"/>
            </a:xfrm>
            <a:custGeom>
              <a:avLst/>
              <a:gdLst/>
              <a:ahLst/>
              <a:cxnLst>
                <a:cxn ang="0">
                  <a:pos x="wd2" y="hd2"/>
                </a:cxn>
                <a:cxn ang="5400000">
                  <a:pos x="wd2" y="hd2"/>
                </a:cxn>
                <a:cxn ang="10800000">
                  <a:pos x="wd2" y="hd2"/>
                </a:cxn>
                <a:cxn ang="16200000">
                  <a:pos x="wd2" y="hd2"/>
                </a:cxn>
              </a:cxnLst>
              <a:rect l="0" t="0" r="r" b="b"/>
              <a:pathLst>
                <a:path w="21600" h="21600" extrusionOk="0">
                  <a:moveTo>
                    <a:pt x="4768" y="0"/>
                  </a:moveTo>
                  <a:lnTo>
                    <a:pt x="0" y="6704"/>
                  </a:lnTo>
                  <a:lnTo>
                    <a:pt x="21600" y="21600"/>
                  </a:lnTo>
                  <a:lnTo>
                    <a:pt x="21600" y="11679"/>
                  </a:lnTo>
                  <a:lnTo>
                    <a:pt x="4768" y="0"/>
                  </a:lnTo>
                  <a:close/>
                </a:path>
              </a:pathLst>
            </a:custGeom>
            <a:solidFill>
              <a:srgbClr val="20ADCE"/>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90" name="Freeform 139"/>
            <p:cNvSpPr/>
            <p:nvPr/>
          </p:nvSpPr>
          <p:spPr>
            <a:xfrm>
              <a:off x="4065055" y="1730472"/>
              <a:ext cx="1907893" cy="1562747"/>
            </a:xfrm>
            <a:custGeom>
              <a:avLst/>
              <a:gdLst/>
              <a:ahLst/>
              <a:cxnLst>
                <a:cxn ang="0">
                  <a:pos x="wd2" y="hd2"/>
                </a:cxn>
                <a:cxn ang="5400000">
                  <a:pos x="wd2" y="hd2"/>
                </a:cxn>
                <a:cxn ang="10800000">
                  <a:pos x="wd2" y="hd2"/>
                </a:cxn>
                <a:cxn ang="16200000">
                  <a:pos x="wd2" y="hd2"/>
                </a:cxn>
              </a:cxnLst>
              <a:rect l="0" t="0" r="r" b="b"/>
              <a:pathLst>
                <a:path w="21600" h="21600" extrusionOk="0">
                  <a:moveTo>
                    <a:pt x="0" y="11873"/>
                  </a:moveTo>
                  <a:lnTo>
                    <a:pt x="0" y="21600"/>
                  </a:lnTo>
                  <a:lnTo>
                    <a:pt x="21600" y="6785"/>
                  </a:lnTo>
                  <a:lnTo>
                    <a:pt x="16650" y="0"/>
                  </a:lnTo>
                  <a:lnTo>
                    <a:pt x="0" y="11873"/>
                  </a:lnTo>
                  <a:close/>
                </a:path>
              </a:pathLst>
            </a:custGeom>
            <a:solidFill>
              <a:srgbClr val="20BBE8"/>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91" name="Freeform 140"/>
            <p:cNvSpPr/>
            <p:nvPr/>
          </p:nvSpPr>
          <p:spPr>
            <a:xfrm>
              <a:off x="0" y="4485891"/>
              <a:ext cx="4053551" cy="3854133"/>
            </a:xfrm>
            <a:custGeom>
              <a:avLst/>
              <a:gdLst/>
              <a:ahLst/>
              <a:cxnLst>
                <a:cxn ang="0">
                  <a:pos x="wd2" y="hd2"/>
                </a:cxn>
                <a:cxn ang="5400000">
                  <a:pos x="wd2" y="hd2"/>
                </a:cxn>
                <a:cxn ang="10800000">
                  <a:pos x="wd2" y="hd2"/>
                </a:cxn>
                <a:cxn ang="16200000">
                  <a:pos x="wd2" y="hd2"/>
                </a:cxn>
              </a:cxnLst>
              <a:rect l="0" t="0" r="r" b="b"/>
              <a:pathLst>
                <a:path w="21600" h="21600" extrusionOk="0">
                  <a:moveTo>
                    <a:pt x="4465" y="0"/>
                  </a:moveTo>
                  <a:lnTo>
                    <a:pt x="0" y="6437"/>
                  </a:lnTo>
                  <a:lnTo>
                    <a:pt x="21600" y="21600"/>
                  </a:lnTo>
                  <a:lnTo>
                    <a:pt x="21600" y="12090"/>
                  </a:lnTo>
                  <a:lnTo>
                    <a:pt x="4465" y="0"/>
                  </a:lnTo>
                  <a:close/>
                </a:path>
              </a:pathLst>
            </a:custGeom>
            <a:solidFill>
              <a:srgbClr val="D65843"/>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92" name="Freeform 141"/>
            <p:cNvSpPr/>
            <p:nvPr/>
          </p:nvSpPr>
          <p:spPr>
            <a:xfrm>
              <a:off x="4053548" y="4401521"/>
              <a:ext cx="4895324" cy="3938503"/>
            </a:xfrm>
            <a:custGeom>
              <a:avLst/>
              <a:gdLst/>
              <a:ahLst/>
              <a:cxnLst>
                <a:cxn ang="0">
                  <a:pos x="wd2" y="hd2"/>
                </a:cxn>
                <a:cxn ang="5400000">
                  <a:pos x="wd2" y="hd2"/>
                </a:cxn>
                <a:cxn ang="10800000">
                  <a:pos x="wd2" y="hd2"/>
                </a:cxn>
                <a:cxn ang="16200000">
                  <a:pos x="wd2" y="hd2"/>
                </a:cxn>
              </a:cxnLst>
              <a:rect l="0" t="0" r="r" b="b"/>
              <a:pathLst>
                <a:path w="21600" h="21600" extrusionOk="0">
                  <a:moveTo>
                    <a:pt x="0" y="12293"/>
                  </a:moveTo>
                  <a:lnTo>
                    <a:pt x="0" y="21600"/>
                  </a:lnTo>
                  <a:lnTo>
                    <a:pt x="21600" y="6488"/>
                  </a:lnTo>
                  <a:lnTo>
                    <a:pt x="16955" y="0"/>
                  </a:lnTo>
                  <a:lnTo>
                    <a:pt x="0" y="12293"/>
                  </a:lnTo>
                  <a:close/>
                </a:path>
              </a:pathLst>
            </a:custGeom>
            <a:solidFill>
              <a:srgbClr val="F26649"/>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93" name="Freeform 142"/>
            <p:cNvSpPr/>
            <p:nvPr/>
          </p:nvSpPr>
          <p:spPr>
            <a:xfrm>
              <a:off x="2991265" y="1235762"/>
              <a:ext cx="1077625" cy="1039274"/>
            </a:xfrm>
            <a:custGeom>
              <a:avLst/>
              <a:gdLst/>
              <a:ahLst/>
              <a:cxnLst>
                <a:cxn ang="0">
                  <a:pos x="wd2" y="hd2"/>
                </a:cxn>
                <a:cxn ang="5400000">
                  <a:pos x="wd2" y="hd2"/>
                </a:cxn>
                <a:cxn ang="10800000">
                  <a:pos x="wd2" y="hd2"/>
                </a:cxn>
                <a:cxn ang="16200000">
                  <a:pos x="wd2" y="hd2"/>
                </a:cxn>
              </a:cxnLst>
              <a:rect l="0" t="0" r="r" b="b"/>
              <a:pathLst>
                <a:path w="21600" h="21600" extrusionOk="0">
                  <a:moveTo>
                    <a:pt x="4689" y="0"/>
                  </a:moveTo>
                  <a:lnTo>
                    <a:pt x="0" y="6615"/>
                  </a:lnTo>
                  <a:lnTo>
                    <a:pt x="21600" y="21600"/>
                  </a:lnTo>
                  <a:lnTo>
                    <a:pt x="21600" y="11717"/>
                  </a:lnTo>
                  <a:lnTo>
                    <a:pt x="4689" y="0"/>
                  </a:lnTo>
                  <a:close/>
                </a:path>
              </a:pathLst>
            </a:custGeom>
            <a:solidFill>
              <a:srgbClr val="91C1C1"/>
            </a:solidFill>
            <a:ln w="12700" cap="flat">
              <a:noFill/>
              <a:miter lim="400000"/>
            </a:ln>
            <a:effectLst/>
          </p:spPr>
          <p:txBody>
            <a:bodyPr wrap="square" lIns="17145" tIns="17145" rIns="17145" bIns="17145" numCol="1" anchor="t">
              <a:noAutofit/>
            </a:bodyPr>
            <a:lstStyle/>
            <a:p>
              <a:pPr algn="l" defTabSz="342900">
                <a:defRPr sz="1800">
                  <a:latin typeface="Arial"/>
                  <a:ea typeface="Arial"/>
                  <a:cs typeface="Arial"/>
                  <a:sym typeface="Arial"/>
                </a:defRPr>
              </a:pPr>
              <a:endParaRPr sz="675"/>
            </a:p>
          </p:txBody>
        </p:sp>
        <p:sp>
          <p:nvSpPr>
            <p:cNvPr id="194" name="文本框 75"/>
            <p:cNvSpPr txBox="1"/>
            <p:nvPr/>
          </p:nvSpPr>
          <p:spPr>
            <a:xfrm>
              <a:off x="5852143" y="110949"/>
              <a:ext cx="2040191" cy="713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914400">
                <a:defRPr sz="2000">
                  <a:latin typeface="Heiti SC Medium"/>
                  <a:ea typeface="Heiti SC Medium"/>
                  <a:cs typeface="Heiti SC Medium"/>
                  <a:sym typeface="Heiti SC Medium"/>
                </a:defRPr>
              </a:lvl1pPr>
            </a:lstStyle>
            <a:p>
              <a:r>
                <a:rPr sz="750"/>
                <a:t>形成统一的移动门户</a:t>
              </a:r>
            </a:p>
          </p:txBody>
        </p:sp>
        <p:sp>
          <p:nvSpPr>
            <p:cNvPr id="195" name="文本框 76"/>
            <p:cNvSpPr txBox="1"/>
            <p:nvPr/>
          </p:nvSpPr>
          <p:spPr>
            <a:xfrm>
              <a:off x="6658165" y="1124534"/>
              <a:ext cx="2040192" cy="713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p>
              <a:pPr algn="l" defTabSz="342900">
                <a:defRPr sz="1800">
                  <a:latin typeface="Heiti SC Medium"/>
                  <a:ea typeface="Heiti SC Medium"/>
                  <a:cs typeface="Heiti SC Medium"/>
                  <a:sym typeface="Heiti SC Medium"/>
                </a:defRPr>
              </a:pPr>
              <a:r>
                <a:rPr sz="675"/>
                <a:t>移动应用分发、</a:t>
              </a:r>
            </a:p>
            <a:p>
              <a:pPr algn="l" defTabSz="342900">
                <a:defRPr sz="1800">
                  <a:latin typeface="Heiti SC Medium"/>
                  <a:ea typeface="Heiti SC Medium"/>
                  <a:cs typeface="Heiti SC Medium"/>
                  <a:sym typeface="Heiti SC Medium"/>
                </a:defRPr>
              </a:pPr>
              <a:r>
                <a:rPr sz="675"/>
                <a:t>管理</a:t>
              </a:r>
            </a:p>
          </p:txBody>
        </p:sp>
        <p:sp>
          <p:nvSpPr>
            <p:cNvPr id="196" name="文本框 77"/>
            <p:cNvSpPr txBox="1"/>
            <p:nvPr/>
          </p:nvSpPr>
          <p:spPr>
            <a:xfrm>
              <a:off x="7765874" y="1934866"/>
              <a:ext cx="2040192" cy="713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lvl1pPr algn="l" defTabSz="914400">
                <a:defRPr sz="1800">
                  <a:latin typeface="Heiti SC Medium"/>
                  <a:ea typeface="Heiti SC Medium"/>
                  <a:cs typeface="Heiti SC Medium"/>
                  <a:sym typeface="Heiti SC Medium"/>
                </a:defRPr>
              </a:lvl1pPr>
            </a:lstStyle>
            <a:p>
              <a:r>
                <a:rPr sz="675"/>
                <a:t>移动化安全管控</a:t>
              </a:r>
            </a:p>
          </p:txBody>
        </p:sp>
        <p:sp>
          <p:nvSpPr>
            <p:cNvPr id="197" name="文本框 78"/>
            <p:cNvSpPr txBox="1"/>
            <p:nvPr/>
          </p:nvSpPr>
          <p:spPr>
            <a:xfrm>
              <a:off x="8790986" y="3000238"/>
              <a:ext cx="2040192" cy="713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p>
              <a:pPr algn="l" defTabSz="342900">
                <a:defRPr sz="1800">
                  <a:latin typeface="Heiti SC Medium"/>
                  <a:ea typeface="Heiti SC Medium"/>
                  <a:cs typeface="Heiti SC Medium"/>
                  <a:sym typeface="Heiti SC Medium"/>
                </a:defRPr>
              </a:pPr>
              <a:r>
                <a:rPr sz="675"/>
                <a:t>移动化管理 </a:t>
              </a:r>
            </a:p>
            <a:p>
              <a:pPr algn="l" defTabSz="342900">
                <a:defRPr sz="1800">
                  <a:latin typeface="Heiti SC Medium"/>
                  <a:ea typeface="Heiti SC Medium"/>
                  <a:cs typeface="Heiti SC Medium"/>
                  <a:sym typeface="Heiti SC Medium"/>
                </a:defRPr>
              </a:pPr>
              <a:r>
                <a:rPr sz="675"/>
                <a:t>设备/应用/运维</a:t>
              </a:r>
            </a:p>
          </p:txBody>
        </p:sp>
        <p:sp>
          <p:nvSpPr>
            <p:cNvPr id="198" name="文本框 79"/>
            <p:cNvSpPr txBox="1"/>
            <p:nvPr/>
          </p:nvSpPr>
          <p:spPr>
            <a:xfrm>
              <a:off x="9787549" y="4335741"/>
              <a:ext cx="2040192" cy="713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5" tIns="17145" rIns="17145" bIns="17145" numCol="1" anchor="t">
              <a:noAutofit/>
            </a:bodyPr>
            <a:lstStyle/>
            <a:p>
              <a:pPr algn="l" defTabSz="171450">
                <a:spcBef>
                  <a:spcPts val="450"/>
                </a:spcBef>
                <a:defRPr sz="1800">
                  <a:latin typeface="Heiti SC Medium"/>
                  <a:ea typeface="Heiti SC Medium"/>
                  <a:cs typeface="Heiti SC Medium"/>
                  <a:sym typeface="Heiti SC Medium"/>
                </a:defRPr>
              </a:pPr>
              <a:r>
                <a:rPr sz="675"/>
                <a:t>后端服务接口</a:t>
              </a:r>
            </a:p>
            <a:p>
              <a:pPr algn="l" defTabSz="171450">
                <a:spcBef>
                  <a:spcPts val="450"/>
                </a:spcBef>
                <a:defRPr sz="1800">
                  <a:latin typeface="Heiti SC Medium"/>
                  <a:ea typeface="Heiti SC Medium"/>
                  <a:cs typeface="Heiti SC Medium"/>
                  <a:sym typeface="Heiti SC Medium"/>
                </a:defRPr>
              </a:pPr>
              <a:r>
                <a:rPr sz="675"/>
                <a:t>集成</a:t>
              </a:r>
            </a:p>
          </p:txBody>
        </p:sp>
        <p:pic>
          <p:nvPicPr>
            <p:cNvPr id="199" name="AD.png" descr="AD.png"/>
            <p:cNvPicPr>
              <a:picLocks noChangeAspect="1"/>
            </p:cNvPicPr>
            <p:nvPr/>
          </p:nvPicPr>
          <p:blipFill>
            <a:blip r:embed="rId2">
              <a:extLst/>
            </a:blip>
            <a:stretch>
              <a:fillRect/>
            </a:stretch>
          </p:blipFill>
          <p:spPr>
            <a:xfrm>
              <a:off x="8774816" y="4379221"/>
              <a:ext cx="856217" cy="846704"/>
            </a:xfrm>
            <a:prstGeom prst="rect">
              <a:avLst/>
            </a:prstGeom>
            <a:ln w="12700" cap="flat">
              <a:noFill/>
              <a:miter lim="400000"/>
            </a:ln>
            <a:effectLst/>
          </p:spPr>
        </p:pic>
        <p:pic>
          <p:nvPicPr>
            <p:cNvPr id="200" name="APP.png" descr="APP.png"/>
            <p:cNvPicPr>
              <a:picLocks noChangeAspect="1"/>
            </p:cNvPicPr>
            <p:nvPr/>
          </p:nvPicPr>
          <p:blipFill>
            <a:blip r:embed="rId3">
              <a:extLst/>
            </a:blip>
            <a:stretch>
              <a:fillRect/>
            </a:stretch>
          </p:blipFill>
          <p:spPr>
            <a:xfrm>
              <a:off x="5696109" y="1053338"/>
              <a:ext cx="856218" cy="856217"/>
            </a:xfrm>
            <a:prstGeom prst="rect">
              <a:avLst/>
            </a:prstGeom>
            <a:ln w="12700" cap="flat">
              <a:noFill/>
              <a:miter lim="400000"/>
            </a:ln>
            <a:effectLst/>
          </p:spPr>
        </p:pic>
        <p:pic>
          <p:nvPicPr>
            <p:cNvPr id="201" name="20150707043506580_easyicon_net_128.png" descr="20150707043506580_easyicon_net_128.png"/>
            <p:cNvPicPr>
              <a:picLocks noChangeAspect="1"/>
            </p:cNvPicPr>
            <p:nvPr/>
          </p:nvPicPr>
          <p:blipFill>
            <a:blip r:embed="rId4">
              <a:extLst/>
            </a:blip>
            <a:stretch>
              <a:fillRect/>
            </a:stretch>
          </p:blipFill>
          <p:spPr>
            <a:xfrm>
              <a:off x="6870428" y="1973346"/>
              <a:ext cx="778380" cy="778379"/>
            </a:xfrm>
            <a:prstGeom prst="rect">
              <a:avLst/>
            </a:prstGeom>
            <a:ln w="12700" cap="flat">
              <a:noFill/>
              <a:miter lim="400000"/>
            </a:ln>
            <a:effectLst/>
          </p:spPr>
        </p:pic>
        <p:pic>
          <p:nvPicPr>
            <p:cNvPr id="202" name="20131220032924643_easyicon_net_256.png" descr="20131220032924643_easyicon_net_256.png"/>
            <p:cNvPicPr>
              <a:picLocks noChangeAspect="1"/>
            </p:cNvPicPr>
            <p:nvPr/>
          </p:nvPicPr>
          <p:blipFill>
            <a:blip r:embed="rId5">
              <a:extLst/>
            </a:blip>
            <a:stretch>
              <a:fillRect/>
            </a:stretch>
          </p:blipFill>
          <p:spPr>
            <a:xfrm>
              <a:off x="5018102" y="0"/>
              <a:ext cx="856217" cy="856217"/>
            </a:xfrm>
            <a:prstGeom prst="rect">
              <a:avLst/>
            </a:prstGeom>
            <a:ln w="12700" cap="flat">
              <a:noFill/>
              <a:miter lim="400000"/>
            </a:ln>
            <a:effectLst/>
          </p:spPr>
        </p:pic>
        <p:pic>
          <p:nvPicPr>
            <p:cNvPr id="203" name="gear.png" descr="gear.png"/>
            <p:cNvPicPr>
              <a:picLocks noChangeAspect="1"/>
            </p:cNvPicPr>
            <p:nvPr/>
          </p:nvPicPr>
          <p:blipFill>
            <a:blip r:embed="rId6">
              <a:extLst/>
            </a:blip>
            <a:stretch>
              <a:fillRect/>
            </a:stretch>
          </p:blipFill>
          <p:spPr>
            <a:xfrm>
              <a:off x="7822802" y="2929041"/>
              <a:ext cx="856217" cy="856217"/>
            </a:xfrm>
            <a:prstGeom prst="rect">
              <a:avLst/>
            </a:prstGeom>
            <a:ln w="12700" cap="flat">
              <a:noFill/>
              <a:miter lim="400000"/>
            </a:ln>
            <a:effectLst/>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lstStyle/>
          <a:p>
            <a:r>
              <a:rPr lang="zh-CN" altLang="en-US" sz="1600" dirty="0">
                <a:latin typeface="SimHei" charset="-122"/>
                <a:ea typeface="SimHei" charset="-122"/>
                <a:cs typeface="SimHei" charset="-122"/>
              </a:rPr>
              <a:t>西部机场集团移动信息门户</a:t>
            </a:r>
            <a:r>
              <a:rPr lang="en-US" altLang="zh-CN" sz="1600" dirty="0">
                <a:latin typeface="SimHei" charset="-122"/>
                <a:ea typeface="SimHei" charset="-122"/>
                <a:cs typeface="SimHei" charset="-122"/>
              </a:rPr>
              <a:t>(</a:t>
            </a:r>
            <a:r>
              <a:rPr lang="zh-CN" altLang="en-US" sz="1600" dirty="0">
                <a:latin typeface="SimHei" charset="-122"/>
                <a:ea typeface="SimHei" charset="-122"/>
                <a:cs typeface="SimHei" charset="-122"/>
              </a:rPr>
              <a:t>二期</a:t>
            </a:r>
            <a:r>
              <a:rPr lang="en-US" altLang="zh-CN" sz="1600" dirty="0">
                <a:latin typeface="SimHei" charset="-122"/>
                <a:ea typeface="SimHei" charset="-122"/>
                <a:cs typeface="SimHei" charset="-122"/>
              </a:rPr>
              <a:t>) </a:t>
            </a:r>
            <a:r>
              <a:rPr lang="zh-CN" altLang="en-US" sz="1600" dirty="0">
                <a:latin typeface="SimHei" charset="-122"/>
                <a:ea typeface="SimHei" charset="-122"/>
                <a:cs typeface="SimHei" charset="-122"/>
              </a:rPr>
              <a:t>平台建设 </a:t>
            </a:r>
          </a:p>
        </p:txBody>
      </p:sp>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40</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40</a:t>
            </a:fld>
            <a:r>
              <a:rPr sz="1575">
                <a:latin typeface="SimHei" charset="-122"/>
                <a:ea typeface="SimHei" charset="-122"/>
                <a:cs typeface="SimHei" charset="-122"/>
              </a:rPr>
              <a:t>￼</a:t>
            </a:r>
          </a:p>
        </p:txBody>
      </p:sp>
      <p:sp>
        <p:nvSpPr>
          <p:cNvPr id="27" name="文本框 26"/>
          <p:cNvSpPr txBox="1"/>
          <p:nvPr/>
        </p:nvSpPr>
        <p:spPr>
          <a:xfrm>
            <a:off x="157898" y="1856510"/>
            <a:ext cx="8826304"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项目背景</a:t>
            </a:r>
            <a:endParaRPr lang="en-US" altLang="zh-CN" sz="20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企业</a:t>
            </a:r>
            <a:r>
              <a:rPr lang="zh-CN" altLang="en-US" sz="1400" dirty="0">
                <a:latin typeface="SimHei" charset="-122"/>
                <a:ea typeface="SimHei" charset="-122"/>
                <a:cs typeface="SimHei" charset="-122"/>
              </a:rPr>
              <a:t>信息门户作为集团公司“十三五”信息化规划六大基础支撑之一的</a:t>
            </a:r>
            <a:r>
              <a:rPr lang="zh-CN" altLang="en-US" sz="1400" dirty="0" smtClean="0">
                <a:latin typeface="SimHei" charset="-122"/>
                <a:ea typeface="SimHei" charset="-122"/>
                <a:cs typeface="SimHei" charset="-122"/>
              </a:rPr>
              <a:t>建设项目</a:t>
            </a:r>
            <a:r>
              <a:rPr lang="zh-CN" altLang="en-US" sz="1400" dirty="0">
                <a:latin typeface="SimHei" charset="-122"/>
                <a:ea typeface="SimHei" charset="-122"/>
                <a:cs typeface="SimHei" charset="-122"/>
              </a:rPr>
              <a:t>，分为桌面信息门户与移动信息门户两部分工作内容。项目建成后将满足集团</a:t>
            </a:r>
            <a:r>
              <a:rPr lang="zh-CN" altLang="en-US" sz="1400" dirty="0" smtClean="0">
                <a:latin typeface="SimHei" charset="-122"/>
                <a:ea typeface="SimHei" charset="-122"/>
                <a:cs typeface="SimHei" charset="-122"/>
              </a:rPr>
              <a:t>全员对</a:t>
            </a:r>
            <a:r>
              <a:rPr lang="zh-CN" altLang="en-US" sz="1400" dirty="0">
                <a:latin typeface="SimHei" charset="-122"/>
                <a:ea typeface="SimHei" charset="-122"/>
                <a:cs typeface="SimHei" charset="-122"/>
              </a:rPr>
              <a:t>协同办公、生产运行、创新研发、员工福利等方方面面的信息化需求。 </a:t>
            </a:r>
          </a:p>
          <a:p>
            <a:pPr algn="l"/>
            <a:r>
              <a:rPr lang="zh-CN" altLang="en-US" sz="1400" dirty="0" smtClean="0">
                <a:latin typeface="SimHei" charset="-122"/>
                <a:ea typeface="SimHei" charset="-122"/>
                <a:cs typeface="SimHei" charset="-122"/>
              </a:rPr>
              <a:t>    集团</a:t>
            </a:r>
            <a:r>
              <a:rPr lang="zh-CN" altLang="en-US" sz="1400" dirty="0">
                <a:latin typeface="SimHei" charset="-122"/>
                <a:ea typeface="SimHei" charset="-122"/>
                <a:cs typeface="SimHei" charset="-122"/>
              </a:rPr>
              <a:t>移动信息门户于</a:t>
            </a:r>
            <a:r>
              <a:rPr lang="en-US" altLang="zh-CN" sz="1400" dirty="0">
                <a:latin typeface="SimHei" charset="-122"/>
                <a:ea typeface="SimHei" charset="-122"/>
                <a:cs typeface="SimHei" charset="-122"/>
              </a:rPr>
              <a:t>2016</a:t>
            </a:r>
            <a:r>
              <a:rPr lang="zh-CN" altLang="en-US" sz="1400" dirty="0">
                <a:latin typeface="SimHei" charset="-122"/>
                <a:ea typeface="SimHei" charset="-122"/>
                <a:cs typeface="SimHei" charset="-122"/>
              </a:rPr>
              <a:t>年</a:t>
            </a:r>
            <a:r>
              <a:rPr lang="en-US" altLang="zh-CN" sz="1400" dirty="0">
                <a:latin typeface="SimHei" charset="-122"/>
                <a:ea typeface="SimHei" charset="-122"/>
                <a:cs typeface="SimHei" charset="-122"/>
              </a:rPr>
              <a:t>12</a:t>
            </a:r>
            <a:r>
              <a:rPr lang="zh-CN" altLang="en-US" sz="1400" dirty="0">
                <a:latin typeface="SimHei" charset="-122"/>
                <a:ea typeface="SimHei" charset="-122"/>
                <a:cs typeface="SimHei" charset="-122"/>
              </a:rPr>
              <a:t>月正式上线，项目一期完成了</a:t>
            </a:r>
            <a:r>
              <a:rPr lang="en-US" altLang="zh-CN" sz="1400" dirty="0">
                <a:latin typeface="SimHei" charset="-122"/>
                <a:ea typeface="SimHei" charset="-122"/>
                <a:cs typeface="SimHei" charset="-122"/>
              </a:rPr>
              <a:t>app</a:t>
            </a:r>
            <a:r>
              <a:rPr lang="zh-CN" altLang="en-US" sz="1400" dirty="0">
                <a:latin typeface="SimHei" charset="-122"/>
                <a:ea typeface="SimHei" charset="-122"/>
                <a:cs typeface="SimHei" charset="-122"/>
              </a:rPr>
              <a:t>基础架构</a:t>
            </a:r>
            <a:r>
              <a:rPr lang="zh-CN" altLang="en-US" sz="1400" dirty="0" smtClean="0">
                <a:latin typeface="SimHei" charset="-122"/>
                <a:ea typeface="SimHei" charset="-122"/>
                <a:cs typeface="SimHei" charset="-122"/>
              </a:rPr>
              <a:t>部署</a:t>
            </a:r>
            <a:r>
              <a:rPr lang="zh-CN" altLang="en-US" sz="1400" dirty="0">
                <a:latin typeface="SimHei" charset="-122"/>
                <a:ea typeface="SimHei" charset="-122"/>
                <a:cs typeface="SimHei" charset="-122"/>
              </a:rPr>
              <a:t>上线，核心应用移动端整合上架，集团全员账号推广等工作。截至目前注册用户数</a:t>
            </a:r>
            <a:r>
              <a:rPr lang="zh-CN" altLang="en-US" sz="1400" dirty="0" smtClean="0">
                <a:latin typeface="SimHei" charset="-122"/>
                <a:ea typeface="SimHei" charset="-122"/>
                <a:cs typeface="SimHei" charset="-122"/>
              </a:rPr>
              <a:t>已突破 </a:t>
            </a:r>
            <a:r>
              <a:rPr lang="en-US" altLang="zh-CN" sz="1400" dirty="0">
                <a:latin typeface="SimHei" charset="-122"/>
                <a:ea typeface="SimHei" charset="-122"/>
                <a:cs typeface="SimHei" charset="-122"/>
              </a:rPr>
              <a:t>9500 </a:t>
            </a:r>
            <a:r>
              <a:rPr lang="zh-CN" altLang="en-US" sz="1400" dirty="0">
                <a:latin typeface="SimHei" charset="-122"/>
                <a:ea typeface="SimHei" charset="-122"/>
                <a:cs typeface="SimHei" charset="-122"/>
              </a:rPr>
              <a:t>人。随着项目建设的不断推进，全员对移动应用需求的不断深入，在</a:t>
            </a:r>
            <a:r>
              <a:rPr lang="zh-CN" altLang="en-US" sz="1400" dirty="0" smtClean="0">
                <a:latin typeface="SimHei" charset="-122"/>
                <a:ea typeface="SimHei" charset="-122"/>
                <a:cs typeface="SimHei" charset="-122"/>
              </a:rPr>
              <a:t>丰富</a:t>
            </a:r>
            <a:r>
              <a:rPr lang="en-US" altLang="zh-CN" sz="1400" dirty="0" smtClean="0">
                <a:latin typeface="SimHei" charset="-122"/>
                <a:ea typeface="SimHei" charset="-122"/>
                <a:cs typeface="SimHei" charset="-122"/>
              </a:rPr>
              <a:t>app</a:t>
            </a:r>
            <a:r>
              <a:rPr lang="zh-CN" altLang="en-US" sz="1400" dirty="0" smtClean="0">
                <a:latin typeface="SimHei" charset="-122"/>
                <a:ea typeface="SimHei" charset="-122"/>
                <a:cs typeface="SimHei" charset="-122"/>
              </a:rPr>
              <a:t>内容</a:t>
            </a:r>
            <a:r>
              <a:rPr lang="zh-CN" altLang="en-US" sz="1400" dirty="0">
                <a:latin typeface="SimHei" charset="-122"/>
                <a:ea typeface="SimHei" charset="-122"/>
                <a:cs typeface="SimHei" charset="-122"/>
              </a:rPr>
              <a:t>与功能、培养内部团队定制化开发能力、提升用户使用体验等方面需求日益凸显</a:t>
            </a:r>
            <a:r>
              <a:rPr lang="zh-CN" altLang="en-US" sz="1400" dirty="0" smtClean="0">
                <a:latin typeface="SimHei" charset="-122"/>
                <a:ea typeface="SimHei" charset="-122"/>
                <a:cs typeface="SimHei" charset="-122"/>
              </a:rPr>
              <a:t>。</a:t>
            </a:r>
            <a:endParaRPr lang="en-US" altLang="zh-CN" sz="14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a:t>
            </a:r>
            <a:endParaRPr lang="zh-CN" altLang="en-US" sz="1400" dirty="0">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latin typeface="SimHei" charset="-122"/>
                <a:ea typeface="SimHei" charset="-122"/>
                <a:cs typeface="SimHei" charset="-122"/>
              </a:rPr>
              <a:t>项目要求</a:t>
            </a:r>
            <a:endParaRPr lang="en-US" altLang="zh-CN" sz="2000" dirty="0" smtClean="0">
              <a:latin typeface="SimHei" charset="-122"/>
              <a:ea typeface="SimHei" charset="-122"/>
              <a:cs typeface="SimHei" charset="-122"/>
            </a:endParaRPr>
          </a:p>
          <a:p>
            <a:pPr algn="l"/>
            <a:r>
              <a:rPr lang="zh-CN" altLang="en-US" sz="1400" dirty="0" smtClean="0">
                <a:latin typeface="SimHei" charset="-122"/>
                <a:ea typeface="SimHei" charset="-122"/>
                <a:cs typeface="SimHei" charset="-122"/>
              </a:rPr>
              <a:t>    该</a:t>
            </a:r>
            <a:r>
              <a:rPr lang="zh-CN" altLang="en-US" sz="1400" dirty="0">
                <a:latin typeface="SimHei" charset="-122"/>
                <a:ea typeface="SimHei" charset="-122"/>
                <a:cs typeface="SimHei" charset="-122"/>
              </a:rPr>
              <a:t>项目是集团规划的长期建设项目，项目采用一次规划、分期实施的建设方式， 本期是项目第二期建设内容。本期项目将在一期成果基础上，通过完善产品、深化场景、 灵活响应、提升服务等工作，助推平台未来平稳运营、提升服务用户体验。投标人</a:t>
            </a:r>
            <a:r>
              <a:rPr lang="zh-CN" altLang="en-US" sz="1400" dirty="0" smtClean="0">
                <a:latin typeface="SimHei" charset="-122"/>
                <a:ea typeface="SimHei" charset="-122"/>
                <a:cs typeface="SimHei" charset="-122"/>
              </a:rPr>
              <a:t>应对项目</a:t>
            </a:r>
            <a:r>
              <a:rPr lang="zh-CN" altLang="en-US" sz="1400" dirty="0">
                <a:latin typeface="SimHei" charset="-122"/>
                <a:ea typeface="SimHei" charset="-122"/>
                <a:cs typeface="SimHei" charset="-122"/>
              </a:rPr>
              <a:t>一期成果、二期需求进行合理评估，在实现一期完整功能的前提下可以提供新的</a:t>
            </a:r>
            <a:r>
              <a:rPr lang="zh-CN" altLang="en-US" sz="1400" dirty="0" smtClean="0">
                <a:latin typeface="SimHei" charset="-122"/>
                <a:ea typeface="SimHei" charset="-122"/>
                <a:cs typeface="SimHei" charset="-122"/>
              </a:rPr>
              <a:t>核心</a:t>
            </a:r>
            <a:r>
              <a:rPr lang="zh-CN" altLang="en-US" sz="1400" dirty="0">
                <a:latin typeface="SimHei" charset="-122"/>
                <a:ea typeface="SimHei" charset="-122"/>
                <a:cs typeface="SimHei" charset="-122"/>
              </a:rPr>
              <a:t>产品用来实现本期项目的工作内容。 </a:t>
            </a:r>
          </a:p>
          <a:p>
            <a:pPr algn="l"/>
            <a:r>
              <a:rPr lang="zh-CN" altLang="en-US" sz="1400" dirty="0" smtClean="0">
                <a:latin typeface="SimHei" charset="-122"/>
                <a:ea typeface="SimHei" charset="-122"/>
                <a:cs typeface="SimHei" charset="-122"/>
              </a:rPr>
              <a:t>    项目</a:t>
            </a:r>
            <a:r>
              <a:rPr lang="zh-CN" altLang="en-US" sz="1400" dirty="0">
                <a:latin typeface="SimHei" charset="-122"/>
                <a:ea typeface="SimHei" charset="-122"/>
                <a:cs typeface="SimHei" charset="-122"/>
              </a:rPr>
              <a:t>二期建设内容包括但不限于需求调研、核心门户产品定制化改造升级、美术</a:t>
            </a:r>
            <a:r>
              <a:rPr lang="zh-CN" altLang="en-US" sz="1400" dirty="0" smtClean="0">
                <a:latin typeface="SimHei" charset="-122"/>
                <a:ea typeface="SimHei" charset="-122"/>
                <a:cs typeface="SimHei" charset="-122"/>
              </a:rPr>
              <a:t>设计</a:t>
            </a:r>
            <a:r>
              <a:rPr lang="zh-CN" altLang="en-US" sz="1400" dirty="0">
                <a:latin typeface="SimHei" charset="-122"/>
                <a:ea typeface="SimHei" charset="-122"/>
                <a:cs typeface="SimHei" charset="-122"/>
              </a:rPr>
              <a:t>、平台优化部署、移动应用开发、第三方测试、知识转移等工作。 </a:t>
            </a:r>
          </a:p>
          <a:p>
            <a:pPr algn="l"/>
            <a:endParaRPr kumimoji="0" lang="en-US" altLang="zh-CN" sz="2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p:txBody>
      </p:sp>
      <p:pic>
        <p:nvPicPr>
          <p:cNvPr id="1026" name="Picture 2" descr="age16image58270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24350" cy="952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700" y="787034"/>
            <a:ext cx="1790700" cy="914400"/>
          </a:xfrm>
          <a:prstGeom prst="rect">
            <a:avLst/>
          </a:prstGeom>
        </p:spPr>
      </p:pic>
    </p:spTree>
    <p:extLst>
      <p:ext uri="{BB962C8B-B14F-4D97-AF65-F5344CB8AC3E}">
        <p14:creationId xmlns:p14="http://schemas.microsoft.com/office/powerpoint/2010/main" val="523569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1600" dirty="0">
                <a:latin typeface="SimHei" charset="-122"/>
                <a:ea typeface="SimHei" charset="-122"/>
                <a:cs typeface="SimHei" charset="-122"/>
              </a:rPr>
              <a:t>西部机场集团移动信息门户</a:t>
            </a:r>
            <a:r>
              <a:rPr lang="en-US" altLang="zh-CN" sz="1600" dirty="0">
                <a:latin typeface="SimHei" charset="-122"/>
                <a:ea typeface="SimHei" charset="-122"/>
                <a:cs typeface="SimHei" charset="-122"/>
              </a:rPr>
              <a:t>(</a:t>
            </a:r>
            <a:r>
              <a:rPr lang="zh-CN" altLang="en-US" sz="1600" dirty="0">
                <a:latin typeface="SimHei" charset="-122"/>
                <a:ea typeface="SimHei" charset="-122"/>
                <a:cs typeface="SimHei" charset="-122"/>
              </a:rPr>
              <a:t>二期</a:t>
            </a:r>
            <a:r>
              <a:rPr lang="en-US" altLang="zh-CN" sz="1600" dirty="0">
                <a:latin typeface="SimHei" charset="-122"/>
                <a:ea typeface="SimHei" charset="-122"/>
                <a:cs typeface="SimHei" charset="-122"/>
              </a:rPr>
              <a:t>) </a:t>
            </a:r>
            <a:r>
              <a:rPr lang="zh-CN" altLang="en-US" sz="1600" dirty="0">
                <a:latin typeface="SimHei" charset="-122"/>
                <a:ea typeface="SimHei" charset="-122"/>
                <a:cs typeface="SimHei" charset="-122"/>
              </a:rPr>
              <a:t>平台建设 </a:t>
            </a:r>
            <a:endParaRPr kumimoji="1" lang="zh-CN" altLang="en-US" sz="1600" dirty="0"/>
          </a:p>
        </p:txBody>
      </p:sp>
      <p:sp>
        <p:nvSpPr>
          <p:cNvPr id="3" name="矩形 2"/>
          <p:cNvSpPr/>
          <p:nvPr/>
        </p:nvSpPr>
        <p:spPr>
          <a:xfrm>
            <a:off x="157898" y="2476947"/>
            <a:ext cx="8835182" cy="2985433"/>
          </a:xfrm>
          <a:prstGeom prst="rect">
            <a:avLst/>
          </a:prstGeom>
        </p:spPr>
        <p:txBody>
          <a:bodyPr wrap="square">
            <a:spAutoFit/>
          </a:bodyPr>
          <a:lstStyle/>
          <a:p>
            <a:pPr algn="l" defTabSz="825500"/>
            <a:r>
              <a:rPr lang="zh-CN" altLang="en-US" sz="2000" dirty="0">
                <a:latin typeface="SimHei" charset="-122"/>
                <a:ea typeface="SimHei" charset="-122"/>
                <a:cs typeface="SimHei" charset="-122"/>
              </a:rPr>
              <a:t>客户收益</a:t>
            </a:r>
            <a:endParaRPr lang="en-US" altLang="zh-CN" sz="2000" dirty="0">
              <a:latin typeface="SimHei" charset="-122"/>
              <a:ea typeface="SimHei" charset="-122"/>
              <a:cs typeface="SimHei" charset="-122"/>
            </a:endParaRPr>
          </a:p>
          <a:p>
            <a:pPr lvl="0" algn="l" defTabSz="914400" eaLnBrk="0" fontAlgn="base">
              <a:spcBef>
                <a:spcPct val="0"/>
              </a:spcBef>
              <a:spcAft>
                <a:spcPct val="0"/>
              </a:spcAft>
            </a:pPr>
            <a:r>
              <a:rPr lang="zh-CN" altLang="zh-CN" sz="1400" dirty="0">
                <a:solidFill>
                  <a:schemeClr val="tx1"/>
                </a:solidFill>
                <a:latin typeface="SimHei" charset="-122"/>
                <a:ea typeface="SimHei" charset="-122"/>
                <a:cs typeface="SimHei" charset="-122"/>
              </a:rPr>
              <a:t>(1)解决因一期产品部署架构、推送策略、缓存机制等方面问题引发的部分</a:t>
            </a:r>
            <a:r>
              <a:rPr lang="zh-CN" altLang="zh-CN" sz="1400" dirty="0" smtClean="0">
                <a:solidFill>
                  <a:schemeClr val="tx1"/>
                </a:solidFill>
                <a:latin typeface="SimHei" charset="-122"/>
                <a:ea typeface="SimHei" charset="-122"/>
                <a:cs typeface="SimHei" charset="-122"/>
              </a:rPr>
              <a:t>用户体验</a:t>
            </a:r>
            <a:r>
              <a:rPr lang="zh-CN" altLang="zh-CN" sz="1400" dirty="0">
                <a:solidFill>
                  <a:schemeClr val="tx1"/>
                </a:solidFill>
                <a:latin typeface="SimHei" charset="-122"/>
                <a:ea typeface="SimHei" charset="-122"/>
                <a:cs typeface="SimHei" charset="-122"/>
              </a:rPr>
              <a:t>差的问题。同时实现后台数据分析与业务操作可视化功能，为系统运营提供支撑。 </a:t>
            </a:r>
          </a:p>
          <a:p>
            <a:pPr lvl="0" algn="l" defTabSz="914400" eaLnBrk="0" fontAlgn="base">
              <a:spcBef>
                <a:spcPct val="0"/>
              </a:spcBef>
              <a:spcAft>
                <a:spcPct val="0"/>
              </a:spcAft>
            </a:pPr>
            <a:r>
              <a:rPr lang="zh-CN" altLang="zh-CN" sz="1400" dirty="0">
                <a:solidFill>
                  <a:schemeClr val="tx1"/>
                </a:solidFill>
                <a:latin typeface="SimHei" charset="-122"/>
                <a:ea typeface="SimHei" charset="-122"/>
                <a:cs typeface="SimHei" charset="-122"/>
              </a:rPr>
              <a:t>(2)满足集团全员通达的即时通讯和会议日程管理。通过部署主流的即时通讯</a:t>
            </a:r>
            <a:r>
              <a:rPr lang="zh-CN" altLang="zh-CN" sz="1400" dirty="0" smtClean="0">
                <a:solidFill>
                  <a:schemeClr val="tx1"/>
                </a:solidFill>
                <a:latin typeface="SimHei" charset="-122"/>
                <a:ea typeface="SimHei" charset="-122"/>
                <a:cs typeface="SimHei" charset="-122"/>
              </a:rPr>
              <a:t>软件</a:t>
            </a:r>
            <a:r>
              <a:rPr lang="zh-CN" altLang="zh-CN" sz="1400" dirty="0">
                <a:solidFill>
                  <a:schemeClr val="tx1"/>
                </a:solidFill>
                <a:latin typeface="SimHei" charset="-122"/>
                <a:ea typeface="SimHei" charset="-122"/>
                <a:cs typeface="SimHei" charset="-122"/>
              </a:rPr>
              <a:t>与软硬配套的线上视频会议系统，降低沟通成本，提高各单位工作效率。 </a:t>
            </a:r>
          </a:p>
          <a:p>
            <a:pPr lvl="0" algn="l" defTabSz="914400" eaLnBrk="0" fontAlgn="base">
              <a:spcBef>
                <a:spcPct val="0"/>
              </a:spcBef>
              <a:spcAft>
                <a:spcPct val="0"/>
              </a:spcAft>
            </a:pPr>
            <a:r>
              <a:rPr lang="zh-CN" altLang="zh-CN" sz="1400" dirty="0">
                <a:solidFill>
                  <a:schemeClr val="tx1"/>
                </a:solidFill>
                <a:latin typeface="SimHei" charset="-122"/>
                <a:ea typeface="SimHei" charset="-122"/>
                <a:cs typeface="SimHei" charset="-122"/>
              </a:rPr>
              <a:t>(3)深化一期企业应用的使用场景。对财务、OA、人力、乘车、积分、活动、</a:t>
            </a:r>
            <a:r>
              <a:rPr lang="zh-CN" altLang="zh-CN" sz="1400" dirty="0" smtClean="0">
                <a:solidFill>
                  <a:schemeClr val="tx1"/>
                </a:solidFill>
                <a:latin typeface="SimHei" charset="-122"/>
                <a:ea typeface="SimHei" charset="-122"/>
                <a:cs typeface="SimHei" charset="-122"/>
              </a:rPr>
              <a:t>名片</a:t>
            </a:r>
            <a:r>
              <a:rPr lang="zh-CN" altLang="zh-CN" sz="1400" dirty="0">
                <a:solidFill>
                  <a:schemeClr val="tx1"/>
                </a:solidFill>
                <a:latin typeface="SimHei" charset="-122"/>
                <a:ea typeface="SimHei" charset="-122"/>
                <a:cs typeface="SimHei" charset="-122"/>
              </a:rPr>
              <a:t>等已建模块进行深度升级优化，实现对用户的良好交互</a:t>
            </a:r>
            <a:r>
              <a:rPr lang="zh-CN" altLang="zh-CN" sz="1400" dirty="0" smtClean="0">
                <a:solidFill>
                  <a:schemeClr val="tx1"/>
                </a:solidFill>
                <a:latin typeface="SimHei" charset="-122"/>
                <a:ea typeface="SimHei" charset="-122"/>
                <a:cs typeface="SimHei" charset="-122"/>
              </a:rPr>
              <a:t>。</a:t>
            </a:r>
            <a:endParaRPr lang="en-US" altLang="zh-CN" sz="1400" dirty="0" smtClean="0">
              <a:solidFill>
                <a:schemeClr val="tx1"/>
              </a:solidFill>
              <a:latin typeface="SimHei" charset="-122"/>
              <a:ea typeface="SimHei" charset="-122"/>
              <a:cs typeface="SimHei" charset="-122"/>
            </a:endParaRPr>
          </a:p>
          <a:p>
            <a:pPr lvl="0" algn="l" defTabSz="914400" eaLnBrk="0" fontAlgn="base">
              <a:spcBef>
                <a:spcPct val="0"/>
              </a:spcBef>
              <a:spcAft>
                <a:spcPct val="0"/>
              </a:spcAft>
            </a:pPr>
            <a:r>
              <a:rPr lang="zh-CN" altLang="zh-CN" sz="1400" dirty="0" smtClean="0">
                <a:solidFill>
                  <a:schemeClr val="tx1"/>
                </a:solidFill>
                <a:latin typeface="SimHei" charset="-122"/>
                <a:ea typeface="SimHei" charset="-122"/>
                <a:cs typeface="SimHei" charset="-122"/>
              </a:rPr>
              <a:t>(</a:t>
            </a:r>
            <a:r>
              <a:rPr lang="zh-CN" altLang="zh-CN" sz="1400" dirty="0">
                <a:solidFill>
                  <a:schemeClr val="tx1"/>
                </a:solidFill>
                <a:latin typeface="SimHei" charset="-122"/>
                <a:ea typeface="SimHei" charset="-122"/>
                <a:cs typeface="SimHei" charset="-122"/>
              </a:rPr>
              <a:t>4)丰富应用商店功能。通过轻应用的定制化开发与标准化应用的采购，实现</a:t>
            </a:r>
            <a:r>
              <a:rPr lang="zh-CN" altLang="zh-CN" sz="1400" dirty="0" smtClean="0">
                <a:solidFill>
                  <a:schemeClr val="tx1"/>
                </a:solidFill>
                <a:latin typeface="SimHei" charset="-122"/>
                <a:ea typeface="SimHei" charset="-122"/>
                <a:cs typeface="SimHei" charset="-122"/>
              </a:rPr>
              <a:t>服务</a:t>
            </a:r>
            <a:r>
              <a:rPr lang="zh-CN" altLang="zh-CN" sz="1400" dirty="0">
                <a:solidFill>
                  <a:schemeClr val="tx1"/>
                </a:solidFill>
                <a:latin typeface="SimHei" charset="-122"/>
                <a:ea typeface="SimHei" charset="-122"/>
                <a:cs typeface="SimHei" charset="-122"/>
              </a:rPr>
              <a:t>窗新功能的快速上线，推动版本迭代快速，拓展平台业务，建立用户粘性。 </a:t>
            </a:r>
            <a:endParaRPr lang="en-US" altLang="zh-CN" sz="1400" dirty="0">
              <a:solidFill>
                <a:schemeClr val="tx1"/>
              </a:solidFill>
              <a:latin typeface="SimHei" charset="-122"/>
              <a:ea typeface="SimHei" charset="-122"/>
              <a:cs typeface="SimHei" charset="-122"/>
            </a:endParaRPr>
          </a:p>
          <a:p>
            <a:pPr lvl="0" algn="l" defTabSz="914400" eaLnBrk="0" fontAlgn="base">
              <a:spcBef>
                <a:spcPct val="0"/>
              </a:spcBef>
              <a:spcAft>
                <a:spcPct val="0"/>
              </a:spcAft>
            </a:pPr>
            <a:r>
              <a:rPr lang="zh-CN" altLang="zh-CN" sz="1400" dirty="0" smtClean="0">
                <a:solidFill>
                  <a:schemeClr val="tx1"/>
                </a:solidFill>
                <a:latin typeface="SimHei" charset="-122"/>
                <a:ea typeface="SimHei" charset="-122"/>
                <a:cs typeface="SimHei" charset="-122"/>
              </a:rPr>
              <a:t>(</a:t>
            </a:r>
            <a:r>
              <a:rPr lang="zh-CN" altLang="zh-CN" sz="1400" dirty="0">
                <a:solidFill>
                  <a:schemeClr val="tx1"/>
                </a:solidFill>
                <a:latin typeface="SimHei" charset="-122"/>
                <a:ea typeface="SimHei" charset="-122"/>
                <a:cs typeface="SimHei" charset="-122"/>
              </a:rPr>
              <a:t>5)实现项目知识转移与运营支持。开展基于移动门户轻的应用开发培训教程， 加深人员对移动门户产品的熟悉程度，提升集团内相关人员的自主开发能力;满足</a:t>
            </a:r>
            <a:r>
              <a:rPr lang="zh-CN" altLang="zh-CN" sz="1400" dirty="0" smtClean="0">
                <a:solidFill>
                  <a:schemeClr val="tx1"/>
                </a:solidFill>
                <a:latin typeface="SimHei" charset="-122"/>
                <a:ea typeface="SimHei" charset="-122"/>
                <a:cs typeface="SimHei" charset="-122"/>
              </a:rPr>
              <a:t>移动门户</a:t>
            </a:r>
            <a:r>
              <a:rPr lang="zh-CN" altLang="zh-CN" sz="1400" dirty="0">
                <a:solidFill>
                  <a:schemeClr val="tx1"/>
                </a:solidFill>
                <a:latin typeface="SimHei" charset="-122"/>
                <a:ea typeface="SimHei" charset="-122"/>
                <a:cs typeface="SimHei" charset="-122"/>
              </a:rPr>
              <a:t>项目运营过程中需求分析、</a:t>
            </a:r>
            <a:r>
              <a:rPr lang="zh-CN" altLang="zh-CN" sz="1400" dirty="0" smtClean="0">
                <a:solidFill>
                  <a:schemeClr val="tx1"/>
                </a:solidFill>
                <a:latin typeface="SimHei" charset="-122"/>
                <a:ea typeface="SimHei" charset="-122"/>
                <a:cs typeface="SimHei" charset="-122"/>
              </a:rPr>
              <a:t>UI设计</a:t>
            </a:r>
            <a:r>
              <a:rPr lang="zh-CN" altLang="zh-CN" sz="1400" dirty="0">
                <a:solidFill>
                  <a:schemeClr val="tx1"/>
                </a:solidFill>
                <a:latin typeface="SimHei" charset="-122"/>
                <a:ea typeface="SimHei" charset="-122"/>
                <a:cs typeface="SimHei" charset="-122"/>
              </a:rPr>
              <a:t>、数据服务等方面的技术需要。 </a:t>
            </a:r>
          </a:p>
          <a:p>
            <a:pPr algn="l" defTabSz="825500"/>
            <a:endParaRPr lang="en-US" altLang="zh-CN" sz="1400" dirty="0">
              <a:latin typeface="SimHei" charset="-122"/>
              <a:ea typeface="SimHei" charset="-122"/>
              <a:cs typeface="SimHei"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139" y="1036180"/>
            <a:ext cx="1790700" cy="913257"/>
          </a:xfrm>
          <a:prstGeom prst="rect">
            <a:avLst/>
          </a:prstGeom>
        </p:spPr>
      </p:pic>
    </p:spTree>
    <p:extLst>
      <p:ext uri="{BB962C8B-B14F-4D97-AF65-F5344CB8AC3E}">
        <p14:creationId xmlns:p14="http://schemas.microsoft.com/office/powerpoint/2010/main" val="136010262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
          <p:cNvSpPr>
            <a:spLocks noGrp="1"/>
          </p:cNvSpPr>
          <p:nvPr>
            <p:ph type="sldNum" sz="quarter" idx="4294967295"/>
          </p:nvPr>
        </p:nvSpPr>
        <p:spPr>
          <a:xfrm>
            <a:off x="9187402" y="8629650"/>
            <a:ext cx="192360" cy="215444"/>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a:latin typeface="SimHei" charset="-122"/>
                <a:ea typeface="SimHei" charset="-122"/>
                <a:cs typeface="SimHei" charset="-122"/>
              </a:rPr>
              <a:pPr algn="l"/>
              <a:t>42</a:t>
            </a:fld>
            <a:endParaRPr>
              <a:latin typeface="SimHei" charset="-122"/>
              <a:ea typeface="SimHei" charset="-122"/>
              <a:cs typeface="SimHei" charset="-122"/>
            </a:endParaRPr>
          </a:p>
        </p:txBody>
      </p:sp>
      <p:sp>
        <p:nvSpPr>
          <p:cNvPr id="4" name="文本"/>
          <p:cNvSpPr/>
          <p:nvPr/>
        </p:nvSpPr>
        <p:spPr>
          <a:xfrm>
            <a:off x="9169074" y="8629650"/>
            <a:ext cx="349455" cy="3193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575">
                <a:latin typeface="SimHei" charset="-122"/>
                <a:ea typeface="SimHei" charset="-122"/>
                <a:cs typeface="SimHei" charset="-122"/>
              </a:rPr>
              <a:pPr algn="l" defTabSz="438150">
                <a:defRPr>
                  <a:latin typeface="Helvetica Light"/>
                  <a:ea typeface="Helvetica Light"/>
                  <a:cs typeface="Helvetica Light"/>
                  <a:sym typeface="Helvetica Light"/>
                </a:defRPr>
              </a:pPr>
              <a:t>42</a:t>
            </a:fld>
            <a:r>
              <a:rPr sz="1575" dirty="0">
                <a:latin typeface="SimHei" charset="-122"/>
                <a:ea typeface="SimHei" charset="-122"/>
                <a:cs typeface="SimHei" charset="-122"/>
              </a:rPr>
              <a:t>￼</a:t>
            </a:r>
          </a:p>
        </p:txBody>
      </p:sp>
      <p:sp>
        <p:nvSpPr>
          <p:cNvPr id="9" name="案例分析"/>
          <p:cNvSpPr txBox="1">
            <a:spLocks noGrp="1"/>
          </p:cNvSpPr>
          <p:nvPr>
            <p:ph type="title"/>
          </p:nvPr>
        </p:nvSpPr>
        <p:spPr>
          <a:prstGeom prst="rect">
            <a:avLst/>
          </a:prstGeom>
        </p:spPr>
        <p:txBody>
          <a:bodyPr/>
          <a:lstStyle/>
          <a:p>
            <a:r>
              <a:rPr lang="zh-CN" altLang="en-US" sz="1600" dirty="0">
                <a:latin typeface="SimHei" charset="-122"/>
                <a:ea typeface="SimHei" charset="-122"/>
                <a:cs typeface="SimHei" charset="-122"/>
              </a:rPr>
              <a:t>西部机场集团移动信息门户</a:t>
            </a:r>
            <a:r>
              <a:rPr lang="en-US" altLang="zh-CN" sz="1600" dirty="0">
                <a:latin typeface="SimHei" charset="-122"/>
                <a:ea typeface="SimHei" charset="-122"/>
                <a:cs typeface="SimHei" charset="-122"/>
              </a:rPr>
              <a:t>(</a:t>
            </a:r>
            <a:r>
              <a:rPr lang="zh-CN" altLang="en-US" sz="1600" dirty="0">
                <a:latin typeface="SimHei" charset="-122"/>
                <a:ea typeface="SimHei" charset="-122"/>
                <a:cs typeface="SimHei" charset="-122"/>
              </a:rPr>
              <a:t>二期</a:t>
            </a:r>
            <a:r>
              <a:rPr lang="en-US" altLang="zh-CN" sz="1600" dirty="0">
                <a:latin typeface="SimHei" charset="-122"/>
                <a:ea typeface="SimHei" charset="-122"/>
                <a:cs typeface="SimHei" charset="-122"/>
              </a:rPr>
              <a:t>) </a:t>
            </a:r>
            <a:r>
              <a:rPr lang="zh-CN" altLang="en-US" sz="1600" dirty="0">
                <a:latin typeface="SimHei" charset="-122"/>
                <a:ea typeface="SimHei" charset="-122"/>
                <a:cs typeface="SimHei" charset="-122"/>
              </a:rPr>
              <a:t>平台建设 </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82" y="980389"/>
            <a:ext cx="2929134" cy="5207348"/>
          </a:xfrm>
          <a:prstGeom prst="rect">
            <a:avLst/>
          </a:prstGeom>
        </p:spPr>
      </p:pic>
      <p:grpSp>
        <p:nvGrpSpPr>
          <p:cNvPr id="11" name="组 10"/>
          <p:cNvGrpSpPr/>
          <p:nvPr/>
        </p:nvGrpSpPr>
        <p:grpSpPr>
          <a:xfrm>
            <a:off x="5299968" y="860541"/>
            <a:ext cx="3018407" cy="5447044"/>
            <a:chOff x="17553223" y="1368330"/>
            <a:chExt cx="6318578" cy="13282684"/>
          </a:xfrm>
        </p:grpSpPr>
        <p:pic>
          <p:nvPicPr>
            <p:cNvPr id="12" name="image11.png" descr="Flat iPhone White.png"/>
            <p:cNvPicPr>
              <a:picLocks noChangeAspect="1"/>
            </p:cNvPicPr>
            <p:nvPr/>
          </p:nvPicPr>
          <p:blipFill>
            <a:blip r:embed="rId3">
              <a:extLst/>
            </a:blip>
            <a:stretch>
              <a:fillRect/>
            </a:stretch>
          </p:blipFill>
          <p:spPr>
            <a:xfrm>
              <a:off x="17553223" y="1368330"/>
              <a:ext cx="6318578" cy="13282684"/>
            </a:xfrm>
            <a:prstGeom prst="rect">
              <a:avLst/>
            </a:prstGeom>
            <a:ln w="12700" cap="flat">
              <a:noFill/>
              <a:miter lim="400000"/>
            </a:ln>
            <a:effec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9152" y="3271053"/>
              <a:ext cx="5536267" cy="9785602"/>
            </a:xfrm>
            <a:prstGeom prst="rect">
              <a:avLst/>
            </a:prstGeom>
          </p:spPr>
        </p:pic>
      </p:grpSp>
    </p:spTree>
    <p:extLst>
      <p:ext uri="{BB962C8B-B14F-4D97-AF65-F5344CB8AC3E}">
        <p14:creationId xmlns:p14="http://schemas.microsoft.com/office/powerpoint/2010/main" val="24121743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56948" y="914400"/>
            <a:ext cx="7741328" cy="5637280"/>
          </a:xfrm>
          <a:prstGeom prst="rect">
            <a:avLst/>
          </a:prstGeom>
        </p:spPr>
      </p:pic>
      <p:sp>
        <p:nvSpPr>
          <p:cNvPr id="11" name="案例分析"/>
          <p:cNvSpPr txBox="1">
            <a:spLocks noGrp="1"/>
          </p:cNvSpPr>
          <p:nvPr>
            <p:ph type="title"/>
          </p:nvPr>
        </p:nvSpPr>
        <p:spPr>
          <a:xfrm>
            <a:off x="157898" y="88533"/>
            <a:ext cx="4800600" cy="698501"/>
          </a:xfrm>
          <a:prstGeom prst="rect">
            <a:avLst/>
          </a:prstGeom>
        </p:spPr>
        <p:txBody>
          <a:bodyPr/>
          <a:lstStyle/>
          <a:p>
            <a:r>
              <a:rPr lang="zh-CN" altLang="en-US" sz="1600" dirty="0" smtClean="0">
                <a:latin typeface="SimHei" charset="-122"/>
                <a:ea typeface="SimHei" charset="-122"/>
                <a:cs typeface="SimHei" charset="-122"/>
              </a:rPr>
              <a:t>四川农村信用社</a:t>
            </a:r>
            <a:endParaRPr lang="zh-CN" altLang="en-US" sz="1600" dirty="0">
              <a:latin typeface="SimHei" charset="-122"/>
              <a:ea typeface="SimHei" charset="-122"/>
              <a:cs typeface="SimHei" charset="-122"/>
            </a:endParaRPr>
          </a:p>
        </p:txBody>
      </p:sp>
    </p:spTree>
    <p:extLst>
      <p:ext uri="{BB962C8B-B14F-4D97-AF65-F5344CB8AC3E}">
        <p14:creationId xmlns:p14="http://schemas.microsoft.com/office/powerpoint/2010/main" val="12298359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1600" dirty="0" smtClean="0">
                <a:latin typeface="SimHei" charset="-122"/>
                <a:ea typeface="SimHei" charset="-122"/>
                <a:cs typeface="SimHei" charset="-122"/>
              </a:rPr>
              <a:t>徐汇区政府</a:t>
            </a:r>
            <a:endParaRPr kumimoji="1" lang="zh-CN" altLang="en-US" sz="1600" dirty="0">
              <a:latin typeface="SimHei" charset="-122"/>
              <a:ea typeface="SimHei" charset="-122"/>
              <a:cs typeface="Sim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861" y="1254642"/>
            <a:ext cx="2702934" cy="480761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56" y="1254642"/>
            <a:ext cx="2702934" cy="480761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266" y="1254642"/>
            <a:ext cx="2705696" cy="4812532"/>
          </a:xfrm>
          <a:prstGeom prst="rect">
            <a:avLst/>
          </a:prstGeom>
        </p:spPr>
      </p:pic>
    </p:spTree>
    <p:extLst>
      <p:ext uri="{BB962C8B-B14F-4D97-AF65-F5344CB8AC3E}">
        <p14:creationId xmlns:p14="http://schemas.microsoft.com/office/powerpoint/2010/main" val="188776055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案例分析"/>
          <p:cNvSpPr txBox="1">
            <a:spLocks noGrp="1"/>
          </p:cNvSpPr>
          <p:nvPr>
            <p:ph type="title"/>
          </p:nvPr>
        </p:nvSpPr>
        <p:spPr>
          <a:xfrm>
            <a:off x="157898" y="88533"/>
            <a:ext cx="4800600" cy="698501"/>
          </a:xfrm>
          <a:prstGeom prst="rect">
            <a:avLst/>
          </a:prstGeom>
        </p:spPr>
        <p:txBody>
          <a:bodyPr/>
          <a:lstStyle/>
          <a:p>
            <a:r>
              <a:rPr lang="zh-CN" altLang="en-US" sz="1600" dirty="0" smtClean="0">
                <a:latin typeface="SimHei" charset="-122"/>
                <a:ea typeface="SimHei" charset="-122"/>
                <a:cs typeface="SimHei" charset="-122"/>
              </a:rPr>
              <a:t>华北油田</a:t>
            </a:r>
            <a:endParaRPr lang="zh-CN" altLang="en-US" sz="1600" dirty="0">
              <a:latin typeface="SimHei" charset="-122"/>
              <a:ea typeface="SimHei" charset="-122"/>
              <a:cs typeface="SimHei" charset="-122"/>
            </a:endParaRPr>
          </a:p>
        </p:txBody>
      </p:sp>
      <p:sp>
        <p:nvSpPr>
          <p:cNvPr id="2" name="矩形 1"/>
          <p:cNvSpPr/>
          <p:nvPr/>
        </p:nvSpPr>
        <p:spPr>
          <a:xfrm>
            <a:off x="282186" y="3026538"/>
            <a:ext cx="4815817" cy="1061829"/>
          </a:xfrm>
          <a:prstGeom prst="rect">
            <a:avLst/>
          </a:prstGeom>
        </p:spPr>
        <p:txBody>
          <a:bodyPr wrap="square">
            <a:spAutoFit/>
          </a:bodyPr>
          <a:lstStyle/>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en-US" altLang="zh-CN" sz="1400" dirty="0">
                <a:solidFill>
                  <a:schemeClr val="tx1"/>
                </a:solidFill>
                <a:latin typeface="SimHei" charset="-122"/>
                <a:ea typeface="SimHei" charset="-122"/>
                <a:cs typeface="SimHei" charset="-122"/>
              </a:rPr>
              <a:t>4.5</a:t>
            </a:r>
            <a:r>
              <a:rPr lang="zh-CN" altLang="en-US" sz="1400" dirty="0">
                <a:solidFill>
                  <a:schemeClr val="tx1"/>
                </a:solidFill>
                <a:latin typeface="SimHei" charset="-122"/>
                <a:ea typeface="SimHei" charset="-122"/>
                <a:cs typeface="SimHei" charset="-122"/>
              </a:rPr>
              <a:t>万员工规模私有部署</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en-US" altLang="zh-CN" sz="1400" dirty="0">
                <a:solidFill>
                  <a:schemeClr val="tx1"/>
                </a:solidFill>
                <a:latin typeface="SimHei" charset="-122"/>
                <a:ea typeface="SimHei" charset="-122"/>
                <a:cs typeface="SimHei" charset="-122"/>
              </a:rPr>
              <a:t>SDK</a:t>
            </a:r>
            <a:r>
              <a:rPr lang="zh-CN" altLang="en-US" sz="1400" dirty="0">
                <a:solidFill>
                  <a:schemeClr val="tx1"/>
                </a:solidFill>
                <a:latin typeface="SimHei" charset="-122"/>
                <a:ea typeface="SimHei" charset="-122"/>
                <a:cs typeface="SimHei" charset="-122"/>
              </a:rPr>
              <a:t>集成</a:t>
            </a:r>
            <a:r>
              <a:rPr lang="en-US" altLang="zh-CN" sz="1400" dirty="0">
                <a:solidFill>
                  <a:schemeClr val="tx1"/>
                </a:solidFill>
                <a:latin typeface="SimHei" charset="-122"/>
                <a:ea typeface="SimHei" charset="-122"/>
                <a:cs typeface="SimHei" charset="-122"/>
              </a:rPr>
              <a:t>Chat</a:t>
            </a:r>
            <a:r>
              <a:rPr lang="zh-CN" altLang="en-US" sz="1400" dirty="0">
                <a:solidFill>
                  <a:schemeClr val="tx1"/>
                </a:solidFill>
                <a:latin typeface="SimHei" charset="-122"/>
                <a:ea typeface="SimHei" charset="-122"/>
                <a:cs typeface="SimHei" charset="-122"/>
              </a:rPr>
              <a:t>的单聊、群聊、</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dirty="0">
                <a:solidFill>
                  <a:schemeClr val="tx1"/>
                </a:solidFill>
                <a:latin typeface="SimHei" charset="-122"/>
                <a:ea typeface="SimHei" charset="-122"/>
                <a:cs typeface="SimHei" charset="-122"/>
              </a:rPr>
              <a:t>发送文本、语音、图片、视频、文件等功能</a:t>
            </a:r>
            <a:r>
              <a:rPr lang="zh-CN" altLang="en-US" sz="1400" dirty="0" smtClean="0">
                <a:solidFill>
                  <a:schemeClr val="tx1"/>
                </a:solidFill>
                <a:latin typeface="SimHei" charset="-122"/>
                <a:ea typeface="SimHei" charset="-122"/>
                <a:cs typeface="SimHei" charset="-122"/>
              </a:rPr>
              <a:t>和会议</a:t>
            </a:r>
            <a:r>
              <a:rPr lang="zh-CN" altLang="en-US" sz="1400" dirty="0">
                <a:solidFill>
                  <a:schemeClr val="tx1"/>
                </a:solidFill>
                <a:latin typeface="SimHei" charset="-122"/>
                <a:ea typeface="SimHei" charset="-122"/>
                <a:cs typeface="SimHei" charset="-122"/>
              </a:rPr>
              <a:t>功能</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420" y="952612"/>
            <a:ext cx="3036165" cy="5533873"/>
          </a:xfrm>
          <a:prstGeom prst="rect">
            <a:avLst/>
          </a:prstGeom>
        </p:spPr>
      </p:pic>
    </p:spTree>
    <p:extLst>
      <p:ext uri="{BB962C8B-B14F-4D97-AF65-F5344CB8AC3E}">
        <p14:creationId xmlns:p14="http://schemas.microsoft.com/office/powerpoint/2010/main" val="16555776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案例分析"/>
          <p:cNvSpPr txBox="1">
            <a:spLocks noGrp="1"/>
          </p:cNvSpPr>
          <p:nvPr>
            <p:ph type="title"/>
          </p:nvPr>
        </p:nvSpPr>
        <p:spPr>
          <a:xfrm>
            <a:off x="157898" y="88533"/>
            <a:ext cx="4800600" cy="698501"/>
          </a:xfrm>
          <a:prstGeom prst="rect">
            <a:avLst/>
          </a:prstGeom>
        </p:spPr>
        <p:txBody>
          <a:bodyPr/>
          <a:lstStyle/>
          <a:p>
            <a:r>
              <a:rPr lang="zh-CN" altLang="en-US" sz="1600" dirty="0" smtClean="0">
                <a:latin typeface="SimHei" charset="-122"/>
                <a:ea typeface="SimHei" charset="-122"/>
                <a:cs typeface="SimHei" charset="-122"/>
              </a:rPr>
              <a:t>北京高等法院微办公</a:t>
            </a:r>
            <a:endParaRPr lang="zh-CN" altLang="en-US" sz="1600" dirty="0">
              <a:latin typeface="SimHei" charset="-122"/>
              <a:ea typeface="SimHei" charset="-122"/>
              <a:cs typeface="SimHei" charset="-122"/>
            </a:endParaRPr>
          </a:p>
        </p:txBody>
      </p:sp>
      <p:grpSp>
        <p:nvGrpSpPr>
          <p:cNvPr id="4" name="Group 2609"/>
          <p:cNvGrpSpPr/>
          <p:nvPr/>
        </p:nvGrpSpPr>
        <p:grpSpPr>
          <a:xfrm>
            <a:off x="928036" y="1318332"/>
            <a:ext cx="3519677" cy="4918230"/>
            <a:chOff x="0" y="0"/>
            <a:chExt cx="12742216" cy="17794523"/>
          </a:xfrm>
        </p:grpSpPr>
        <p:pic>
          <p:nvPicPr>
            <p:cNvPr id="5" name="75D867148D149758F283757B4214BE0E.jpg"/>
            <p:cNvPicPr>
              <a:picLocks noChangeAspect="1"/>
            </p:cNvPicPr>
            <p:nvPr/>
          </p:nvPicPr>
          <p:blipFill>
            <a:blip r:embed="rId2">
              <a:extLst/>
            </a:blip>
            <a:stretch>
              <a:fillRect/>
            </a:stretch>
          </p:blipFill>
          <p:spPr>
            <a:xfrm>
              <a:off x="2495222" y="1974869"/>
              <a:ext cx="5490080" cy="9760141"/>
            </a:xfrm>
            <a:prstGeom prst="rect">
              <a:avLst/>
            </a:prstGeom>
            <a:ln w="12700" cap="flat">
              <a:noFill/>
              <a:miter lim="400000"/>
            </a:ln>
            <a:effectLst/>
          </p:spPr>
        </p:pic>
        <p:pic>
          <p:nvPicPr>
            <p:cNvPr id="6" name="手模界面透明版.png"/>
            <p:cNvPicPr>
              <a:picLocks noChangeAspect="1"/>
            </p:cNvPicPr>
            <p:nvPr/>
          </p:nvPicPr>
          <p:blipFill>
            <a:blip r:embed="rId3">
              <a:extLst/>
            </a:blip>
            <a:stretch>
              <a:fillRect/>
            </a:stretch>
          </p:blipFill>
          <p:spPr>
            <a:xfrm>
              <a:off x="0" y="0"/>
              <a:ext cx="12742217" cy="17794524"/>
            </a:xfrm>
            <a:prstGeom prst="rect">
              <a:avLst/>
            </a:prstGeom>
            <a:ln w="12700" cap="flat">
              <a:noFill/>
              <a:miter lim="400000"/>
            </a:ln>
            <a:effectLst/>
          </p:spPr>
        </p:pic>
      </p:grpSp>
      <p:sp>
        <p:nvSpPr>
          <p:cNvPr id="2" name="矩形 1"/>
          <p:cNvSpPr/>
          <p:nvPr/>
        </p:nvSpPr>
        <p:spPr>
          <a:xfrm>
            <a:off x="5482280" y="2920006"/>
            <a:ext cx="4572000" cy="1011367"/>
          </a:xfrm>
          <a:prstGeom prst="rect">
            <a:avLst/>
          </a:prstGeom>
        </p:spPr>
        <p:txBody>
          <a:bodyPr>
            <a:spAutoFit/>
          </a:bodyPr>
          <a:lstStyle/>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b="1" dirty="0">
                <a:solidFill>
                  <a:schemeClr val="tx1"/>
                </a:solidFill>
                <a:latin typeface="SimHei" charset="-122"/>
                <a:ea typeface="SimHei" charset="-122"/>
                <a:cs typeface="SimHei" charset="-122"/>
              </a:rPr>
              <a:t>复杂网络环境下私有部署</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b="1" dirty="0">
                <a:solidFill>
                  <a:schemeClr val="tx1"/>
                </a:solidFill>
                <a:latin typeface="SimHei" charset="-122"/>
                <a:ea typeface="SimHei" charset="-122"/>
                <a:cs typeface="SimHei" charset="-122"/>
              </a:rPr>
              <a:t>与现有移动办公系统实现单点登录</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b="1" dirty="0">
                <a:solidFill>
                  <a:schemeClr val="tx1"/>
                </a:solidFill>
                <a:latin typeface="SimHei" charset="-122"/>
                <a:ea typeface="SimHei" charset="-122"/>
                <a:cs typeface="SimHei" charset="-122"/>
              </a:rPr>
              <a:t>企业通讯录</a:t>
            </a:r>
            <a:r>
              <a:rPr lang="en-US" altLang="zh-CN" sz="1400" b="1" dirty="0">
                <a:solidFill>
                  <a:schemeClr val="tx1"/>
                </a:solidFill>
                <a:latin typeface="SimHei" charset="-122"/>
                <a:ea typeface="SimHei" charset="-122"/>
                <a:cs typeface="SimHei" charset="-122"/>
              </a:rPr>
              <a:t>/</a:t>
            </a:r>
            <a:r>
              <a:rPr lang="zh-CN" altLang="en-US" sz="1400" b="1" dirty="0">
                <a:solidFill>
                  <a:schemeClr val="tx1"/>
                </a:solidFill>
                <a:latin typeface="SimHei" charset="-122"/>
                <a:ea typeface="SimHei" charset="-122"/>
                <a:cs typeface="SimHei" charset="-122"/>
              </a:rPr>
              <a:t>单聊</a:t>
            </a:r>
            <a:r>
              <a:rPr lang="en-US" altLang="zh-CN" sz="1400" b="1" dirty="0">
                <a:solidFill>
                  <a:schemeClr val="tx1"/>
                </a:solidFill>
                <a:latin typeface="SimHei" charset="-122"/>
                <a:ea typeface="SimHei" charset="-122"/>
                <a:cs typeface="SimHei" charset="-122"/>
              </a:rPr>
              <a:t>/</a:t>
            </a:r>
            <a:r>
              <a:rPr lang="zh-CN" altLang="en-US" sz="1400" b="1" dirty="0">
                <a:solidFill>
                  <a:schemeClr val="tx1"/>
                </a:solidFill>
                <a:latin typeface="SimHei" charset="-122"/>
                <a:ea typeface="SimHei" charset="-122"/>
                <a:cs typeface="SimHei" charset="-122"/>
              </a:rPr>
              <a:t>群聊</a:t>
            </a:r>
          </a:p>
        </p:txBody>
      </p:sp>
    </p:spTree>
    <p:extLst>
      <p:ext uri="{BB962C8B-B14F-4D97-AF65-F5344CB8AC3E}">
        <p14:creationId xmlns:p14="http://schemas.microsoft.com/office/powerpoint/2010/main" val="198398294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案例分析"/>
          <p:cNvSpPr txBox="1">
            <a:spLocks noGrp="1"/>
          </p:cNvSpPr>
          <p:nvPr>
            <p:ph type="title"/>
          </p:nvPr>
        </p:nvSpPr>
        <p:spPr>
          <a:xfrm>
            <a:off x="157898" y="88533"/>
            <a:ext cx="4800600" cy="698501"/>
          </a:xfrm>
          <a:prstGeom prst="rect">
            <a:avLst/>
          </a:prstGeom>
        </p:spPr>
        <p:txBody>
          <a:bodyPr/>
          <a:lstStyle/>
          <a:p>
            <a:r>
              <a:rPr lang="zh-CN" altLang="en-US" sz="1600" dirty="0" smtClean="0">
                <a:latin typeface="SimHei" charset="-122"/>
                <a:ea typeface="SimHei" charset="-122"/>
                <a:cs typeface="SimHei" charset="-122"/>
              </a:rPr>
              <a:t>山东农融信</a:t>
            </a:r>
            <a:endParaRPr lang="zh-CN" altLang="en-US" sz="1600" dirty="0">
              <a:latin typeface="SimHei" charset="-122"/>
              <a:ea typeface="SimHei" charset="-122"/>
              <a:cs typeface="SimHei" charset="-122"/>
            </a:endParaRPr>
          </a:p>
        </p:txBody>
      </p:sp>
      <p:sp>
        <p:nvSpPr>
          <p:cNvPr id="2" name="矩形 1"/>
          <p:cNvSpPr/>
          <p:nvPr/>
        </p:nvSpPr>
        <p:spPr>
          <a:xfrm>
            <a:off x="386498" y="2689066"/>
            <a:ext cx="4572000" cy="1708160"/>
          </a:xfrm>
          <a:prstGeom prst="rect">
            <a:avLst/>
          </a:prstGeom>
        </p:spPr>
        <p:txBody>
          <a:bodyPr>
            <a:spAutoFit/>
          </a:bodyPr>
          <a:lstStyle/>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en-US" altLang="zh-CN" sz="1400" dirty="0">
                <a:solidFill>
                  <a:schemeClr val="tx1"/>
                </a:solidFill>
                <a:latin typeface="SimHei" charset="-122"/>
                <a:ea typeface="SimHei" charset="-122"/>
                <a:cs typeface="SimHei" charset="-122"/>
              </a:rPr>
              <a:t>3</a:t>
            </a:r>
            <a:r>
              <a:rPr lang="zh-CN" altLang="en-US" sz="1400" dirty="0">
                <a:solidFill>
                  <a:schemeClr val="tx1"/>
                </a:solidFill>
                <a:latin typeface="SimHei" charset="-122"/>
                <a:ea typeface="SimHei" charset="-122"/>
                <a:cs typeface="SimHei" charset="-122"/>
              </a:rPr>
              <a:t>万员工规模私有部署</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dirty="0">
                <a:solidFill>
                  <a:schemeClr val="tx1"/>
                </a:solidFill>
                <a:latin typeface="SimHei" charset="-122"/>
                <a:ea typeface="SimHei" charset="-122"/>
                <a:cs typeface="SimHei" charset="-122"/>
              </a:rPr>
              <a:t>深度定制</a:t>
            </a:r>
            <a:r>
              <a:rPr lang="en-US" altLang="zh-CN" sz="1400" dirty="0">
                <a:solidFill>
                  <a:schemeClr val="tx1"/>
                </a:solidFill>
                <a:latin typeface="SimHei" charset="-122"/>
                <a:ea typeface="SimHei" charset="-122"/>
                <a:cs typeface="SimHei" charset="-122"/>
              </a:rPr>
              <a:t>UI</a:t>
            </a:r>
            <a:r>
              <a:rPr lang="zh-CN" altLang="en-US" sz="1400" dirty="0">
                <a:solidFill>
                  <a:schemeClr val="tx1"/>
                </a:solidFill>
                <a:latin typeface="SimHei" charset="-122"/>
                <a:ea typeface="SimHei" charset="-122"/>
                <a:cs typeface="SimHei" charset="-122"/>
              </a:rPr>
              <a:t>界面</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dirty="0">
                <a:solidFill>
                  <a:schemeClr val="tx1"/>
                </a:solidFill>
                <a:latin typeface="SimHei" charset="-122"/>
                <a:ea typeface="SimHei" charset="-122"/>
                <a:cs typeface="SimHei" charset="-122"/>
              </a:rPr>
              <a:t>企业手机报相关功能整合</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dirty="0">
                <a:solidFill>
                  <a:schemeClr val="tx1"/>
                </a:solidFill>
                <a:latin typeface="SimHei" charset="-122"/>
                <a:ea typeface="SimHei" charset="-122"/>
                <a:cs typeface="SimHei" charset="-122"/>
              </a:rPr>
              <a:t>企业移动应用整合</a:t>
            </a:r>
          </a:p>
          <a:p>
            <a:pPr marL="285750" indent="-285750" algn="l" defTabSz="2438400">
              <a:lnSpc>
                <a:spcPct val="150000"/>
              </a:lnSpc>
              <a:buClr>
                <a:srgbClr val="CBCBCB"/>
              </a:buClr>
              <a:buFont typeface="Arial" charset="0"/>
              <a:buChar char="•"/>
              <a:defRPr sz="2600">
                <a:solidFill>
                  <a:srgbClr val="929292"/>
                </a:solidFill>
                <a:uFill>
                  <a:solidFill>
                    <a:srgbClr val="929292"/>
                  </a:solidFill>
                </a:uFill>
                <a:latin typeface="冬青黑体简体中文 W6"/>
                <a:ea typeface="冬青黑体简体中文 W6"/>
                <a:cs typeface="冬青黑体简体中文 W6"/>
                <a:sym typeface="冬青黑体简体中文 W6"/>
              </a:defRPr>
            </a:pPr>
            <a:r>
              <a:rPr lang="zh-CN" altLang="en-US" sz="1400" dirty="0">
                <a:solidFill>
                  <a:schemeClr val="tx1"/>
                </a:solidFill>
                <a:latin typeface="SimHei" charset="-122"/>
                <a:ea typeface="SimHei" charset="-122"/>
                <a:cs typeface="SimHei" charset="-122"/>
              </a:rPr>
              <a:t>定制群公告功能</a:t>
            </a:r>
          </a:p>
        </p:txBody>
      </p:sp>
      <p:grpSp>
        <p:nvGrpSpPr>
          <p:cNvPr id="7" name="Group 2624"/>
          <p:cNvGrpSpPr/>
          <p:nvPr/>
        </p:nvGrpSpPr>
        <p:grpSpPr>
          <a:xfrm>
            <a:off x="3471171" y="1305018"/>
            <a:ext cx="2450236" cy="4690188"/>
            <a:chOff x="0" y="0"/>
            <a:chExt cx="4317071" cy="9075191"/>
          </a:xfrm>
        </p:grpSpPr>
        <p:pic>
          <p:nvPicPr>
            <p:cNvPr id="8" name="image11.png" descr="Flat iPhone White.png"/>
            <p:cNvPicPr>
              <a:picLocks noChangeAspect="1"/>
            </p:cNvPicPr>
            <p:nvPr/>
          </p:nvPicPr>
          <p:blipFill>
            <a:blip r:embed="rId2">
              <a:extLst/>
            </a:blip>
            <a:stretch>
              <a:fillRect/>
            </a:stretch>
          </p:blipFill>
          <p:spPr>
            <a:xfrm>
              <a:off x="0" y="0"/>
              <a:ext cx="4317072" cy="9075192"/>
            </a:xfrm>
            <a:prstGeom prst="rect">
              <a:avLst/>
            </a:prstGeom>
            <a:ln w="12700" cap="flat">
              <a:noFill/>
              <a:miter lim="400000"/>
            </a:ln>
            <a:effectLst/>
          </p:spPr>
        </p:pic>
        <p:pic>
          <p:nvPicPr>
            <p:cNvPr id="9" name="B_2_首页.png"/>
            <p:cNvPicPr>
              <a:picLocks noChangeAspect="1"/>
            </p:cNvPicPr>
            <p:nvPr/>
          </p:nvPicPr>
          <p:blipFill>
            <a:blip r:embed="rId3">
              <a:extLst/>
            </a:blip>
            <a:stretch>
              <a:fillRect/>
            </a:stretch>
          </p:blipFill>
          <p:spPr>
            <a:xfrm>
              <a:off x="309039" y="1223592"/>
              <a:ext cx="3734089" cy="6628007"/>
            </a:xfrm>
            <a:prstGeom prst="rect">
              <a:avLst/>
            </a:prstGeom>
            <a:ln w="12700" cap="flat">
              <a:noFill/>
              <a:miter lim="400000"/>
            </a:ln>
            <a:effectLst/>
          </p:spPr>
        </p:pic>
      </p:grpSp>
      <p:grpSp>
        <p:nvGrpSpPr>
          <p:cNvPr id="10" name="Group 2632"/>
          <p:cNvGrpSpPr/>
          <p:nvPr/>
        </p:nvGrpSpPr>
        <p:grpSpPr>
          <a:xfrm>
            <a:off x="6096809" y="1305018"/>
            <a:ext cx="2487898" cy="4690188"/>
            <a:chOff x="0" y="0"/>
            <a:chExt cx="4317071" cy="9075191"/>
          </a:xfrm>
        </p:grpSpPr>
        <p:grpSp>
          <p:nvGrpSpPr>
            <p:cNvPr id="12" name="Group 2630"/>
            <p:cNvGrpSpPr/>
            <p:nvPr/>
          </p:nvGrpSpPr>
          <p:grpSpPr>
            <a:xfrm>
              <a:off x="0" y="0"/>
              <a:ext cx="4317072" cy="9075192"/>
              <a:chOff x="0" y="0"/>
              <a:chExt cx="4317071" cy="9075191"/>
            </a:xfrm>
          </p:grpSpPr>
          <p:pic>
            <p:nvPicPr>
              <p:cNvPr id="14" name="image11.png" descr="Flat iPhone White.png"/>
              <p:cNvPicPr>
                <a:picLocks noChangeAspect="1"/>
              </p:cNvPicPr>
              <p:nvPr/>
            </p:nvPicPr>
            <p:blipFill>
              <a:blip r:embed="rId2">
                <a:extLst/>
              </a:blip>
              <a:stretch>
                <a:fillRect/>
              </a:stretch>
            </p:blipFill>
            <p:spPr>
              <a:xfrm>
                <a:off x="0" y="0"/>
                <a:ext cx="4317072" cy="9075192"/>
              </a:xfrm>
              <a:prstGeom prst="rect">
                <a:avLst/>
              </a:prstGeom>
              <a:ln w="12700" cap="flat">
                <a:noFill/>
                <a:miter lim="400000"/>
              </a:ln>
              <a:effectLst/>
            </p:spPr>
          </p:pic>
          <p:pic>
            <p:nvPicPr>
              <p:cNvPr id="15" name="F73F3B0243874F66D6B5F9320A972D6D.jpg"/>
              <p:cNvPicPr>
                <a:picLocks noChangeAspect="1"/>
              </p:cNvPicPr>
              <p:nvPr/>
            </p:nvPicPr>
            <p:blipFill>
              <a:blip r:embed="rId4">
                <a:extLst/>
              </a:blip>
              <a:stretch>
                <a:fillRect/>
              </a:stretch>
            </p:blipFill>
            <p:spPr>
              <a:xfrm>
                <a:off x="309553" y="1218060"/>
                <a:ext cx="3734478" cy="6639071"/>
              </a:xfrm>
              <a:prstGeom prst="rect">
                <a:avLst/>
              </a:prstGeom>
              <a:ln w="12700" cap="flat">
                <a:noFill/>
                <a:miter lim="400000"/>
              </a:ln>
              <a:effectLst/>
            </p:spPr>
          </p:pic>
        </p:grpSp>
        <p:pic>
          <p:nvPicPr>
            <p:cNvPr id="13" name="5.5-会话-群聊聊-快捷公告.png"/>
            <p:cNvPicPr>
              <a:picLocks noChangeAspect="1"/>
            </p:cNvPicPr>
            <p:nvPr/>
          </p:nvPicPr>
          <p:blipFill>
            <a:blip r:embed="rId5">
              <a:extLst/>
            </a:blip>
            <a:stretch>
              <a:fillRect/>
            </a:stretch>
          </p:blipFill>
          <p:spPr>
            <a:xfrm>
              <a:off x="311873" y="1124619"/>
              <a:ext cx="3769467" cy="6690804"/>
            </a:xfrm>
            <a:prstGeom prst="rect">
              <a:avLst/>
            </a:prstGeom>
            <a:ln w="12700" cap="flat">
              <a:noFill/>
              <a:miter lim="400000"/>
            </a:ln>
            <a:effectLst/>
          </p:spPr>
        </p:pic>
      </p:grpSp>
    </p:spTree>
    <p:extLst>
      <p:ext uri="{BB962C8B-B14F-4D97-AF65-F5344CB8AC3E}">
        <p14:creationId xmlns:p14="http://schemas.microsoft.com/office/powerpoint/2010/main" val="109485901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案例分析"/>
          <p:cNvSpPr txBox="1">
            <a:spLocks noGrp="1"/>
          </p:cNvSpPr>
          <p:nvPr>
            <p:ph type="title"/>
          </p:nvPr>
        </p:nvSpPr>
        <p:spPr>
          <a:prstGeom prst="rect">
            <a:avLst/>
          </a:prstGeom>
        </p:spPr>
        <p:txBody>
          <a:bodyPr>
            <a:normAutofit/>
          </a:bodyPr>
          <a:lstStyle/>
          <a:p>
            <a:r>
              <a:rPr lang="zh-CN" altLang="en-US" sz="1600" dirty="0" smtClean="0">
                <a:latin typeface="SimHei" charset="-122"/>
                <a:ea typeface="SimHei" charset="-122"/>
                <a:cs typeface="SimHei" charset="-122"/>
              </a:rPr>
              <a:t>其他项目</a:t>
            </a:r>
            <a:endParaRPr sz="1600" dirty="0">
              <a:latin typeface="SimHei" charset="-122"/>
              <a:ea typeface="SimHei" charset="-122"/>
              <a:cs typeface="SimHei" charset="-122"/>
            </a:endParaRPr>
          </a:p>
        </p:txBody>
      </p:sp>
      <p:sp>
        <p:nvSpPr>
          <p:cNvPr id="3" name="幻灯片编号"/>
          <p:cNvSpPr>
            <a:spLocks noGrp="1"/>
          </p:cNvSpPr>
          <p:nvPr>
            <p:ph type="sldNum" sz="quarter" idx="4294967295"/>
          </p:nvPr>
        </p:nvSpPr>
        <p:spPr>
          <a:xfrm>
            <a:off x="9187402" y="8629650"/>
            <a:ext cx="230832" cy="261610"/>
          </a:xfrm>
          <a:prstGeom prst="rect">
            <a:avLst/>
          </a:prstGeom>
          <a:extLst>
            <a:ext uri="{C572A759-6A51-4108-AA02-DFA0A04FC94B}">
              <ma14:wrappingTextBoxFlag xmlns:ma14="http://schemas.microsoft.com/office/mac/drawingml/2011/main" val="1"/>
            </a:ext>
          </a:extLst>
        </p:spPr>
        <p:txBody>
          <a:bodyPr wrap="none" lIns="38100" tIns="38100" rIns="38100" bIns="38100" anchor="t">
            <a:spAutoFit/>
          </a:bodyPr>
          <a:lstStyle/>
          <a:p>
            <a:pPr algn="l"/>
            <a:fld id="{86CB4B4D-7CA3-9044-876B-883B54F8677D}" type="slidenum">
              <a:rPr sz="1200">
                <a:latin typeface="SimHei" charset="-122"/>
                <a:ea typeface="SimHei" charset="-122"/>
                <a:cs typeface="SimHei" charset="-122"/>
              </a:rPr>
              <a:pPr algn="l"/>
              <a:t>48</a:t>
            </a:fld>
            <a:endParaRPr sz="1200">
              <a:latin typeface="SimHei" charset="-122"/>
              <a:ea typeface="SimHei" charset="-122"/>
              <a:cs typeface="SimHei" charset="-122"/>
            </a:endParaRPr>
          </a:p>
        </p:txBody>
      </p:sp>
      <p:sp>
        <p:nvSpPr>
          <p:cNvPr id="4" name="文本"/>
          <p:cNvSpPr/>
          <p:nvPr/>
        </p:nvSpPr>
        <p:spPr>
          <a:xfrm>
            <a:off x="9169074" y="8629650"/>
            <a:ext cx="307777" cy="26161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p>
            <a:pPr algn="l" defTabSz="438150">
              <a:defRPr>
                <a:latin typeface="Helvetica Light"/>
                <a:ea typeface="Helvetica Light"/>
                <a:cs typeface="Helvetica Light"/>
                <a:sym typeface="Helvetica Light"/>
              </a:defRPr>
            </a:pPr>
            <a:fld id="{86CB4B4D-7CA3-9044-876B-883B54F8677D}" type="slidenum">
              <a:rPr sz="1200">
                <a:latin typeface="SimHei" charset="-122"/>
                <a:ea typeface="SimHei" charset="-122"/>
                <a:cs typeface="SimHei" charset="-122"/>
              </a:rPr>
              <a:pPr algn="l" defTabSz="438150">
                <a:defRPr>
                  <a:latin typeface="Helvetica Light"/>
                  <a:ea typeface="Helvetica Light"/>
                  <a:cs typeface="Helvetica Light"/>
                  <a:sym typeface="Helvetica Light"/>
                </a:defRPr>
              </a:pPr>
              <a:t>48</a:t>
            </a:fld>
            <a:r>
              <a:rPr sz="1200">
                <a:latin typeface="SimHei" charset="-122"/>
                <a:ea typeface="SimHei" charset="-122"/>
                <a:cs typeface="SimHei" charset="-122"/>
              </a:rPr>
              <a:t>￼</a:t>
            </a:r>
          </a:p>
        </p:txBody>
      </p:sp>
      <p:pic>
        <p:nvPicPr>
          <p:cNvPr id="18" name="图像" descr="图像"/>
          <p:cNvPicPr>
            <a:picLocks noChangeAspect="1"/>
          </p:cNvPicPr>
          <p:nvPr/>
        </p:nvPicPr>
        <p:blipFill>
          <a:blip r:embed="rId2">
            <a:extLst/>
          </a:blip>
          <a:stretch>
            <a:fillRect/>
          </a:stretch>
        </p:blipFill>
        <p:spPr>
          <a:xfrm>
            <a:off x="305766" y="940267"/>
            <a:ext cx="1557823" cy="697108"/>
          </a:xfrm>
          <a:prstGeom prst="rect">
            <a:avLst/>
          </a:prstGeom>
          <a:ln w="12700">
            <a:miter lim="400000"/>
          </a:ln>
        </p:spPr>
      </p:pic>
      <p:sp>
        <p:nvSpPr>
          <p:cNvPr id="19" name="建设企业移动应用平台，建设统一后端数据接入方式；…"/>
          <p:cNvSpPr txBox="1"/>
          <p:nvPr/>
        </p:nvSpPr>
        <p:spPr>
          <a:xfrm>
            <a:off x="457495" y="1611221"/>
            <a:ext cx="4201405" cy="538784"/>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建设企业移动应用平台，建设统一后端数据接入方式；</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移动微贷APP开发。</a:t>
            </a:r>
          </a:p>
        </p:txBody>
      </p:sp>
      <p:sp>
        <p:nvSpPr>
          <p:cNvPr id="20" name="建立移动应用支撑平台…"/>
          <p:cNvSpPr txBox="1"/>
          <p:nvPr/>
        </p:nvSpPr>
        <p:spPr>
          <a:xfrm>
            <a:off x="457495" y="3195484"/>
            <a:ext cx="3248985" cy="1424298"/>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a:latin typeface="SimHei" charset="-122"/>
                <a:ea typeface="SimHei" charset="-122"/>
                <a:cs typeface="SimHei" charset="-122"/>
              </a:rPr>
              <a:t>建立移动应用支撑平台</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建立移动应用管理平台</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建立移动应用开发平台</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基于移动应用平台实现移动OA应用</a:t>
            </a:r>
          </a:p>
        </p:txBody>
      </p:sp>
      <p:pic>
        <p:nvPicPr>
          <p:cNvPr id="21" name="图像" descr="图像"/>
          <p:cNvPicPr>
            <a:picLocks noChangeAspect="1"/>
          </p:cNvPicPr>
          <p:nvPr/>
        </p:nvPicPr>
        <p:blipFill>
          <a:blip r:embed="rId3">
            <a:extLst/>
          </a:blip>
          <a:srcRect t="10604" b="10604"/>
          <a:stretch>
            <a:fillRect/>
          </a:stretch>
        </p:blipFill>
        <p:spPr>
          <a:xfrm>
            <a:off x="363343" y="2499725"/>
            <a:ext cx="1545434" cy="500984"/>
          </a:xfrm>
          <a:prstGeom prst="rect">
            <a:avLst/>
          </a:prstGeom>
          <a:ln w="12700">
            <a:miter lim="400000"/>
          </a:ln>
        </p:spPr>
      </p:pic>
      <p:sp>
        <p:nvSpPr>
          <p:cNvPr id="23" name="三网互联互通：三网中语音、数据、视频等信息的统一汇聚、统一分发；…"/>
          <p:cNvSpPr txBox="1"/>
          <p:nvPr/>
        </p:nvSpPr>
        <p:spPr>
          <a:xfrm>
            <a:off x="4822255" y="4019522"/>
            <a:ext cx="3976804" cy="304809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700">
                <a:solidFill>
                  <a:srgbClr val="53585F"/>
                </a:solidFill>
                <a:latin typeface="Helvetica"/>
                <a:ea typeface="Helvetica"/>
                <a:cs typeface="Helvetica"/>
                <a:sym typeface="Helvetica"/>
              </a:defRPr>
            </a:pPr>
            <a:r>
              <a:rPr sz="1200">
                <a:latin typeface="SimHei" charset="-122"/>
                <a:ea typeface="SimHei" charset="-122"/>
                <a:cs typeface="SimHei" charset="-122"/>
              </a:rPr>
              <a:t>三网互联互通：三网中语音、数据、视频等信息的统一汇聚、统一分发；</a:t>
            </a:r>
          </a:p>
          <a:p>
            <a:pPr marL="270499" indent="-85725" algn="l" defTabSz="219075">
              <a:lnSpc>
                <a:spcPct val="150000"/>
              </a:lnSpc>
              <a:buSzPct val="100000"/>
              <a:buChar char="-"/>
              <a:defRPr sz="1700">
                <a:solidFill>
                  <a:srgbClr val="53585F"/>
                </a:solidFill>
                <a:latin typeface="Helvetica"/>
                <a:ea typeface="Helvetica"/>
                <a:cs typeface="Helvetica"/>
                <a:sym typeface="Helvetica"/>
              </a:defRPr>
            </a:pPr>
            <a:r>
              <a:rPr sz="1200" dirty="0">
                <a:latin typeface="SimHei" charset="-122"/>
                <a:ea typeface="SimHei" charset="-122"/>
                <a:cs typeface="SimHei" charset="-122"/>
              </a:rPr>
              <a:t>内外网数据交换：实现外部信息与湖南烟草商业系统企业内部信息安全有效对接的目标；</a:t>
            </a:r>
          </a:p>
          <a:p>
            <a:pPr marL="270499" indent="-85725" algn="l" defTabSz="219075">
              <a:lnSpc>
                <a:spcPct val="150000"/>
              </a:lnSpc>
              <a:buSzPct val="100000"/>
              <a:buChar char="-"/>
              <a:defRPr sz="1700">
                <a:solidFill>
                  <a:srgbClr val="53585F"/>
                </a:solidFill>
                <a:latin typeface="Helvetica"/>
                <a:ea typeface="Helvetica"/>
                <a:cs typeface="Helvetica"/>
                <a:sym typeface="Helvetica"/>
              </a:defRPr>
            </a:pPr>
            <a:r>
              <a:rPr sz="1200" dirty="0">
                <a:latin typeface="SimHei" charset="-122"/>
                <a:ea typeface="SimHei" charset="-122"/>
                <a:cs typeface="SimHei" charset="-122"/>
              </a:rPr>
              <a:t>移动化平台的建设：建立安全、高效、统一的基础平台、架构支撑环境，为未来移动应用开发服务。</a:t>
            </a:r>
          </a:p>
        </p:txBody>
      </p:sp>
      <p:pic>
        <p:nvPicPr>
          <p:cNvPr id="24" name="图像" descr="图像"/>
          <p:cNvPicPr>
            <a:picLocks noChangeAspect="1"/>
          </p:cNvPicPr>
          <p:nvPr/>
        </p:nvPicPr>
        <p:blipFill>
          <a:blip r:embed="rId4">
            <a:extLst/>
          </a:blip>
          <a:stretch>
            <a:fillRect/>
          </a:stretch>
        </p:blipFill>
        <p:spPr>
          <a:xfrm>
            <a:off x="4958498" y="3377167"/>
            <a:ext cx="1290535" cy="445012"/>
          </a:xfrm>
          <a:prstGeom prst="rect">
            <a:avLst/>
          </a:prstGeom>
          <a:ln w="12700">
            <a:miter lim="400000"/>
          </a:ln>
        </p:spPr>
      </p:pic>
      <p:sp>
        <p:nvSpPr>
          <p:cNvPr id="25" name="建立统一移动应用门户…"/>
          <p:cNvSpPr txBox="1"/>
          <p:nvPr/>
        </p:nvSpPr>
        <p:spPr>
          <a:xfrm>
            <a:off x="4806376" y="1637375"/>
            <a:ext cx="3284911" cy="111195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a:latin typeface="SimHei" charset="-122"/>
                <a:ea typeface="SimHei" charset="-122"/>
                <a:cs typeface="SimHei" charset="-122"/>
              </a:rPr>
              <a:t>建立统一移动应用门户</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建立移动应用管理平台</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建立节能环保集团移动信息化标准</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实现移动OA、移动文档、移动网站等多款App</a:t>
            </a:r>
          </a:p>
        </p:txBody>
      </p:sp>
      <p:pic>
        <p:nvPicPr>
          <p:cNvPr id="26" name="logo.png" descr="logo.png"/>
          <p:cNvPicPr>
            <a:picLocks noChangeAspect="1"/>
          </p:cNvPicPr>
          <p:nvPr/>
        </p:nvPicPr>
        <p:blipFill>
          <a:blip r:embed="rId5">
            <a:extLst/>
          </a:blip>
          <a:stretch>
            <a:fillRect/>
          </a:stretch>
        </p:blipFill>
        <p:spPr>
          <a:xfrm>
            <a:off x="4822255" y="1053887"/>
            <a:ext cx="2199343" cy="290480"/>
          </a:xfrm>
          <a:prstGeom prst="rect">
            <a:avLst/>
          </a:prstGeom>
          <a:ln w="12700">
            <a:miter lim="400000"/>
          </a:ln>
        </p:spPr>
      </p:pic>
      <p:pic>
        <p:nvPicPr>
          <p:cNvPr id="27" name="图像" descr="图像"/>
          <p:cNvPicPr>
            <a:picLocks noChangeAspect="1"/>
          </p:cNvPicPr>
          <p:nvPr/>
        </p:nvPicPr>
        <p:blipFill>
          <a:blip r:embed="rId6">
            <a:extLst/>
          </a:blip>
          <a:stretch>
            <a:fillRect/>
          </a:stretch>
        </p:blipFill>
        <p:spPr>
          <a:xfrm>
            <a:off x="457495" y="4464686"/>
            <a:ext cx="769892" cy="705735"/>
          </a:xfrm>
          <a:prstGeom prst="rect">
            <a:avLst/>
          </a:prstGeom>
          <a:ln w="12700">
            <a:miter lim="400000"/>
          </a:ln>
        </p:spPr>
      </p:pic>
      <p:pic>
        <p:nvPicPr>
          <p:cNvPr id="28" name="图像" descr="图像"/>
          <p:cNvPicPr>
            <a:picLocks noChangeAspect="1"/>
          </p:cNvPicPr>
          <p:nvPr/>
        </p:nvPicPr>
        <p:blipFill>
          <a:blip r:embed="rId7">
            <a:extLst/>
          </a:blip>
          <a:stretch>
            <a:fillRect/>
          </a:stretch>
        </p:blipFill>
        <p:spPr>
          <a:xfrm>
            <a:off x="3267149" y="4465958"/>
            <a:ext cx="1278431" cy="481610"/>
          </a:xfrm>
          <a:prstGeom prst="rect">
            <a:avLst/>
          </a:prstGeom>
          <a:ln w="12700">
            <a:miter lim="400000"/>
          </a:ln>
        </p:spPr>
      </p:pic>
      <p:sp>
        <p:nvSpPr>
          <p:cNvPr id="29" name="大规模15万人企业通讯录…"/>
          <p:cNvSpPr txBox="1"/>
          <p:nvPr/>
        </p:nvSpPr>
        <p:spPr>
          <a:xfrm>
            <a:off x="275262" y="5275355"/>
            <a:ext cx="2282935" cy="38990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大规模15万人企业通讯录</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清晰的组织架构，分级分权信息管控</a:t>
            </a:r>
          </a:p>
        </p:txBody>
      </p:sp>
      <p:sp>
        <p:nvSpPr>
          <p:cNvPr id="30" name="综合应用办公门户…"/>
          <p:cNvSpPr txBox="1"/>
          <p:nvPr/>
        </p:nvSpPr>
        <p:spPr>
          <a:xfrm>
            <a:off x="3040239" y="5286252"/>
            <a:ext cx="1782016" cy="1248409"/>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lstStyle/>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a:latin typeface="SimHei" charset="-122"/>
                <a:ea typeface="SimHei" charset="-122"/>
                <a:cs typeface="SimHei" charset="-122"/>
              </a:rPr>
              <a:t>综合应用办公门户</a:t>
            </a:r>
          </a:p>
          <a:p>
            <a:pPr marL="270499" indent="-85725" algn="l" defTabSz="219075">
              <a:lnSpc>
                <a:spcPct val="150000"/>
              </a:lnSpc>
              <a:buSzPct val="100000"/>
              <a:buChar char="-"/>
              <a:defRPr sz="1800">
                <a:solidFill>
                  <a:srgbClr val="53585F"/>
                </a:solidFill>
                <a:latin typeface="Helvetica"/>
                <a:ea typeface="Helvetica"/>
                <a:cs typeface="Helvetica"/>
                <a:sym typeface="Helvetica"/>
              </a:defRPr>
            </a:pPr>
            <a:r>
              <a:rPr sz="1200" dirty="0">
                <a:latin typeface="SimHei" charset="-122"/>
                <a:ea typeface="SimHei" charset="-122"/>
                <a:cs typeface="SimHei" charset="-122"/>
              </a:rPr>
              <a:t>统一移动办公入口，建立规范统一的企业形象</a:t>
            </a:r>
          </a:p>
        </p:txBody>
      </p:sp>
    </p:spTree>
    <p:extLst>
      <p:ext uri="{BB962C8B-B14F-4D97-AF65-F5344CB8AC3E}">
        <p14:creationId xmlns:p14="http://schemas.microsoft.com/office/powerpoint/2010/main" val="107125439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77"/>
          <p:cNvSpPr txBox="1">
            <a:spLocks noGrp="1"/>
          </p:cNvSpPr>
          <p:nvPr>
            <p:ph type="title"/>
          </p:nvPr>
        </p:nvSpPr>
        <p:spPr>
          <a:xfrm>
            <a:off x="2609850" y="3185720"/>
            <a:ext cx="3924300" cy="476251"/>
          </a:xfrm>
          <a:prstGeom prst="rect">
            <a:avLst/>
          </a:prstGeom>
        </p:spPr>
        <p:txBody>
          <a:bodyPr>
            <a:normAutofit fontScale="90000"/>
          </a:bodyPr>
          <a:lstStyle>
            <a:lvl1pPr defTabSz="739377">
              <a:defRPr sz="6300"/>
            </a:lvl1pPr>
          </a:lstStyle>
          <a:p>
            <a:r>
              <a:rPr dirty="0">
                <a:latin typeface="SimHei" charset="-122"/>
                <a:ea typeface="SimHei" charset="-122"/>
                <a:cs typeface="SimHei" charset="-122"/>
              </a:rPr>
              <a:t>谢谢观看！</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74"/>
          <p:cNvSpPr txBox="1">
            <a:spLocks noGrp="1"/>
          </p:cNvSpPr>
          <p:nvPr>
            <p:ph type="sldNum" sz="quarter" idx="4294967295"/>
          </p:nvPr>
        </p:nvSpPr>
        <p:spPr>
          <a:xfrm>
            <a:off x="8816000" y="1014413"/>
            <a:ext cx="78926"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t>5</a:t>
            </a:fld>
            <a:endParaRPr/>
          </a:p>
        </p:txBody>
      </p:sp>
      <p:sp>
        <p:nvSpPr>
          <p:cNvPr id="207" name="Shape 75"/>
          <p:cNvSpPr txBox="1">
            <a:spLocks noGrp="1"/>
          </p:cNvSpPr>
          <p:nvPr>
            <p:ph type="title"/>
          </p:nvPr>
        </p:nvSpPr>
        <p:spPr>
          <a:xfrm>
            <a:off x="391814" y="168737"/>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AppNest+ 产品定义</a:t>
            </a:r>
          </a:p>
        </p:txBody>
      </p:sp>
      <p:sp>
        <p:nvSpPr>
          <p:cNvPr id="208" name="企业移动门户平台…"/>
          <p:cNvSpPr txBox="1"/>
          <p:nvPr/>
        </p:nvSpPr>
        <p:spPr>
          <a:xfrm>
            <a:off x="511636" y="1014413"/>
            <a:ext cx="8014404" cy="543071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algn="l" defTabSz="171450">
              <a:lnSpc>
                <a:spcPct val="120000"/>
              </a:lnSpc>
              <a:defRPr sz="4800">
                <a:latin typeface="Heiti SC Light"/>
                <a:ea typeface="Heiti SC Light"/>
                <a:cs typeface="Heiti SC Light"/>
                <a:sym typeface="Heiti SC Light"/>
              </a:defRPr>
            </a:pPr>
            <a:r>
              <a:rPr sz="1800" dirty="0">
                <a:latin typeface="SimHei" charset="-122"/>
                <a:ea typeface="SimHei" charset="-122"/>
                <a:cs typeface="SimHei" charset="-122"/>
              </a:rPr>
              <a:t>企业移动门户平台</a:t>
            </a:r>
          </a:p>
          <a:p>
            <a:pPr algn="l" defTabSz="171450">
              <a:lnSpc>
                <a:spcPct val="120000"/>
              </a:lnSpc>
              <a:defRPr sz="4800">
                <a:latin typeface="Heiti SC Light"/>
                <a:ea typeface="Heiti SC Light"/>
                <a:cs typeface="Heiti SC Light"/>
                <a:sym typeface="Heiti SC Light"/>
              </a:defRPr>
            </a:pPr>
            <a:endParaRPr sz="1800" dirty="0">
              <a:latin typeface="SimHei" charset="-122"/>
              <a:ea typeface="SimHei" charset="-122"/>
              <a:cs typeface="SimHei" charset="-122"/>
            </a:endParaRPr>
          </a:p>
          <a:p>
            <a:pPr algn="l" defTabSz="171450">
              <a:lnSpc>
                <a:spcPct val="120000"/>
              </a:lnSpc>
              <a:defRPr sz="4800">
                <a:latin typeface="Heiti SC Light"/>
                <a:ea typeface="Heiti SC Light"/>
                <a:cs typeface="Heiti SC Light"/>
                <a:sym typeface="Heiti SC Light"/>
              </a:defRPr>
            </a:pPr>
            <a:r>
              <a:rPr sz="2400" dirty="0">
                <a:latin typeface="SimHei" charset="-122"/>
                <a:ea typeface="SimHei" charset="-122"/>
                <a:cs typeface="SimHei" charset="-122"/>
              </a:rPr>
              <a:t>统一终端管理，简化企业移动化管理</a:t>
            </a:r>
          </a:p>
          <a:p>
            <a:pPr algn="l">
              <a:lnSpc>
                <a:spcPct val="120000"/>
              </a:lnSpc>
              <a:defRPr sz="3600">
                <a:latin typeface="Heiti SC Light"/>
                <a:ea typeface="Heiti SC Light"/>
                <a:cs typeface="Heiti SC Light"/>
                <a:sym typeface="Heiti SC Light"/>
              </a:defRPr>
            </a:pPr>
            <a:r>
              <a:rPr sz="1600" dirty="0">
                <a:latin typeface="SimHei" charset="-122"/>
                <a:ea typeface="SimHei" charset="-122"/>
                <a:cs typeface="SimHei" charset="-122"/>
              </a:rPr>
              <a:t>融合：企业移动门户客户端为企业提供移动业务的汇集入口、消息的聚合，将员工个人应用数据与企业应用数据隔离，保护企业数据实现从企业应用到企业数据之间端到端安全性和跨系统的应用管理。在</a:t>
            </a:r>
            <a:r>
              <a:rPr sz="1600" b="1" dirty="0">
                <a:latin typeface="SimHei" charset="-122"/>
                <a:ea typeface="SimHei" charset="-122"/>
                <a:cs typeface="SimHei" charset="-122"/>
              </a:rPr>
              <a:t>通信安全</a:t>
            </a:r>
            <a:r>
              <a:rPr sz="1600" dirty="0">
                <a:latin typeface="SimHei" charset="-122"/>
                <a:ea typeface="SimHei" charset="-122"/>
                <a:cs typeface="SimHei" charset="-122"/>
              </a:rPr>
              <a:t>、</a:t>
            </a:r>
            <a:r>
              <a:rPr sz="1600" b="1" dirty="0">
                <a:latin typeface="SimHei" charset="-122"/>
                <a:ea typeface="SimHei" charset="-122"/>
                <a:cs typeface="SimHei" charset="-122"/>
              </a:rPr>
              <a:t>设备管控</a:t>
            </a:r>
            <a:r>
              <a:rPr sz="1600" dirty="0">
                <a:latin typeface="SimHei" charset="-122"/>
                <a:ea typeface="SimHei" charset="-122"/>
                <a:cs typeface="SimHei" charset="-122"/>
              </a:rPr>
              <a:t>、</a:t>
            </a:r>
            <a:r>
              <a:rPr sz="1600" b="1" dirty="0">
                <a:latin typeface="SimHei" charset="-122"/>
                <a:ea typeface="SimHei" charset="-122"/>
                <a:cs typeface="SimHei" charset="-122"/>
              </a:rPr>
              <a:t>数据安全</a:t>
            </a:r>
            <a:r>
              <a:rPr sz="1600" dirty="0">
                <a:latin typeface="SimHei" charset="-122"/>
                <a:ea typeface="SimHei" charset="-122"/>
                <a:cs typeface="SimHei" charset="-122"/>
              </a:rPr>
              <a:t>、和</a:t>
            </a:r>
            <a:r>
              <a:rPr sz="1600" b="1" dirty="0">
                <a:latin typeface="SimHei" charset="-122"/>
                <a:ea typeface="SimHei" charset="-122"/>
                <a:cs typeface="SimHei" charset="-122"/>
              </a:rPr>
              <a:t>身份验证</a:t>
            </a:r>
            <a:r>
              <a:rPr sz="1600" dirty="0">
                <a:latin typeface="SimHei" charset="-122"/>
                <a:ea typeface="SimHei" charset="-122"/>
                <a:cs typeface="SimHei" charset="-122"/>
              </a:rPr>
              <a:t>的多重移动环境保护下，释放员工办公于时间和空间维度的局限性，提高员工工作效率和满意度。</a:t>
            </a:r>
          </a:p>
          <a:p>
            <a:pPr algn="l">
              <a:lnSpc>
                <a:spcPct val="120000"/>
              </a:lnSpc>
              <a:defRPr sz="3600">
                <a:latin typeface="Heiti SC Light"/>
                <a:ea typeface="Heiti SC Light"/>
                <a:cs typeface="Heiti SC Light"/>
                <a:sym typeface="Heiti SC Light"/>
              </a:defRPr>
            </a:pPr>
            <a:endParaRPr sz="1350" dirty="0">
              <a:latin typeface="SimHei" charset="-122"/>
              <a:ea typeface="SimHei" charset="-122"/>
              <a:cs typeface="SimHei" charset="-122"/>
            </a:endParaRPr>
          </a:p>
          <a:p>
            <a:pPr algn="l">
              <a:lnSpc>
                <a:spcPct val="120000"/>
              </a:lnSpc>
              <a:defRPr sz="3600">
                <a:latin typeface="Heiti SC Light"/>
                <a:ea typeface="Heiti SC Light"/>
                <a:cs typeface="Heiti SC Light"/>
                <a:sym typeface="Heiti SC Light"/>
              </a:defRPr>
            </a:pPr>
            <a:endParaRPr sz="1350" dirty="0">
              <a:latin typeface="SimHei" charset="-122"/>
              <a:ea typeface="SimHei" charset="-122"/>
              <a:cs typeface="SimHei" charset="-122"/>
            </a:endParaRPr>
          </a:p>
          <a:p>
            <a:pPr algn="l" defTabSz="171450">
              <a:lnSpc>
                <a:spcPct val="120000"/>
              </a:lnSpc>
              <a:defRPr sz="4800">
                <a:latin typeface="Heiti SC Light"/>
                <a:ea typeface="Heiti SC Light"/>
                <a:cs typeface="Heiti SC Light"/>
                <a:sym typeface="Heiti SC Light"/>
              </a:defRPr>
            </a:pPr>
            <a:r>
              <a:rPr sz="2400" dirty="0">
                <a:latin typeface="SimHei" charset="-122"/>
                <a:ea typeface="SimHei" charset="-122"/>
                <a:cs typeface="SimHei" charset="-122"/>
              </a:rPr>
              <a:t>为企业节省投入在应用程序分发、管理、安全管控上的时间和金钱</a:t>
            </a:r>
          </a:p>
          <a:p>
            <a:pPr algn="l">
              <a:lnSpc>
                <a:spcPct val="120000"/>
              </a:lnSpc>
              <a:defRPr sz="3600">
                <a:latin typeface="Heiti SC Light"/>
                <a:ea typeface="Heiti SC Light"/>
                <a:cs typeface="Heiti SC Light"/>
                <a:sym typeface="Heiti SC Light"/>
              </a:defRPr>
            </a:pPr>
            <a:r>
              <a:rPr sz="1600" dirty="0">
                <a:latin typeface="SimHei" charset="-122"/>
                <a:ea typeface="SimHei" charset="-122"/>
                <a:cs typeface="SimHei" charset="-122"/>
              </a:rPr>
              <a:t>企业移动门户管理平台覆盖了设备、应用、内容的全生命周期安全管控，功能融合了：移动门户管理、移动应用管理、移动用户管理、移动设备管理、移动内容管理、移动邮件管理、移动安全策略管理等，帮助企业快速构建安全、高效的管控系统。</a:t>
            </a:r>
          </a:p>
          <a:p>
            <a:pPr algn="l">
              <a:lnSpc>
                <a:spcPct val="120000"/>
              </a:lnSpc>
              <a:defRPr sz="3600">
                <a:latin typeface="Heiti SC Light"/>
                <a:ea typeface="Heiti SC Light"/>
                <a:cs typeface="Heiti SC Light"/>
                <a:sym typeface="Heiti SC Light"/>
              </a:defRPr>
            </a:pPr>
            <a:endParaRPr sz="1350" dirty="0">
              <a:latin typeface="SimHei" charset="-122"/>
              <a:ea typeface="SimHei" charset="-122"/>
              <a:cs typeface="SimHei" charset="-122"/>
            </a:endParaRPr>
          </a:p>
          <a:p>
            <a:pPr algn="l">
              <a:lnSpc>
                <a:spcPct val="120000"/>
              </a:lnSpc>
              <a:defRPr sz="3600">
                <a:latin typeface="Heiti SC Light"/>
                <a:ea typeface="Heiti SC Light"/>
                <a:cs typeface="Heiti SC Light"/>
                <a:sym typeface="Heiti SC Light"/>
              </a:defRPr>
            </a:pPr>
            <a:r>
              <a:rPr sz="1800" dirty="0">
                <a:latin typeface="SimHei" charset="-122"/>
                <a:ea typeface="SimHei" charset="-122"/>
                <a:cs typeface="SimHei" charset="-122"/>
              </a:rPr>
              <a:t>目标愿景：功能一体可选的、体系全面的、有生态的企业移动化管理平台</a:t>
            </a:r>
          </a:p>
          <a:p>
            <a:pPr algn="l">
              <a:lnSpc>
                <a:spcPct val="120000"/>
              </a:lnSpc>
              <a:defRPr sz="3600">
                <a:latin typeface="Heiti SC Light"/>
                <a:ea typeface="Heiti SC Light"/>
                <a:cs typeface="Heiti SC Light"/>
                <a:sym typeface="Heiti SC Light"/>
              </a:defRPr>
            </a:pPr>
            <a:endParaRPr sz="1350" dirty="0">
              <a:latin typeface="SimHei" charset="-122"/>
              <a:ea typeface="SimHei" charset="-122"/>
              <a:cs typeface="SimHei"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74"/>
          <p:cNvSpPr txBox="1">
            <a:spLocks noGrp="1"/>
          </p:cNvSpPr>
          <p:nvPr>
            <p:ph type="sldNum" sz="quarter" idx="4294967295"/>
          </p:nvPr>
        </p:nvSpPr>
        <p:spPr>
          <a:xfrm>
            <a:off x="8816000" y="1014413"/>
            <a:ext cx="78926"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6</a:t>
            </a:fld>
            <a:endParaRPr>
              <a:latin typeface="SimHei" charset="-122"/>
              <a:ea typeface="SimHei" charset="-122"/>
              <a:cs typeface="SimHei" charset="-122"/>
            </a:endParaRPr>
          </a:p>
        </p:txBody>
      </p:sp>
      <p:sp>
        <p:nvSpPr>
          <p:cNvPr id="212" name="圆形"/>
          <p:cNvSpPr/>
          <p:nvPr/>
        </p:nvSpPr>
        <p:spPr>
          <a:xfrm>
            <a:off x="4205171" y="2044700"/>
            <a:ext cx="1959917" cy="1959917"/>
          </a:xfrm>
          <a:prstGeom prst="ellipse">
            <a:avLst/>
          </a:prstGeom>
          <a:solidFill>
            <a:srgbClr val="2399DE">
              <a:alpha val="40000"/>
            </a:srgbClr>
          </a:solidFill>
          <a:ln w="25400">
            <a:solidFill>
              <a:srgbClr val="000000">
                <a:alpha val="0"/>
              </a:srgbClr>
            </a:solidFill>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213" name="圆形"/>
          <p:cNvSpPr/>
          <p:nvPr/>
        </p:nvSpPr>
        <p:spPr>
          <a:xfrm>
            <a:off x="2857174" y="2044700"/>
            <a:ext cx="1959917" cy="1959917"/>
          </a:xfrm>
          <a:prstGeom prst="ellipse">
            <a:avLst/>
          </a:prstGeom>
          <a:solidFill>
            <a:srgbClr val="2399DE">
              <a:alpha val="40000"/>
            </a:srgbClr>
          </a:solidFill>
          <a:ln w="25400">
            <a:solidFill>
              <a:srgbClr val="000000">
                <a:alpha val="0"/>
              </a:srgbClr>
            </a:solidFill>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214" name="圆形"/>
          <p:cNvSpPr/>
          <p:nvPr/>
        </p:nvSpPr>
        <p:spPr>
          <a:xfrm>
            <a:off x="2857174" y="3410434"/>
            <a:ext cx="1959917" cy="1959917"/>
          </a:xfrm>
          <a:prstGeom prst="ellipse">
            <a:avLst/>
          </a:prstGeom>
          <a:solidFill>
            <a:srgbClr val="2399DE">
              <a:alpha val="40000"/>
            </a:srgbClr>
          </a:solidFill>
          <a:ln w="25400">
            <a:solidFill>
              <a:srgbClr val="000000">
                <a:alpha val="0"/>
              </a:srgbClr>
            </a:solidFill>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215" name="圆形"/>
          <p:cNvSpPr/>
          <p:nvPr/>
        </p:nvSpPr>
        <p:spPr>
          <a:xfrm>
            <a:off x="4214040" y="3410434"/>
            <a:ext cx="1959917" cy="1959917"/>
          </a:xfrm>
          <a:prstGeom prst="ellipse">
            <a:avLst/>
          </a:prstGeom>
          <a:solidFill>
            <a:srgbClr val="2399DE">
              <a:alpha val="40000"/>
            </a:srgbClr>
          </a:solidFill>
          <a:ln w="25400">
            <a:solidFill>
              <a:srgbClr val="000000">
                <a:alpha val="0"/>
              </a:srgbClr>
            </a:solidFill>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216" name="圆形"/>
          <p:cNvSpPr/>
          <p:nvPr/>
        </p:nvSpPr>
        <p:spPr>
          <a:xfrm>
            <a:off x="4151961" y="3272645"/>
            <a:ext cx="718341" cy="718341"/>
          </a:xfrm>
          <a:prstGeom prst="ellipse">
            <a:avLst/>
          </a:prstGeom>
          <a:solidFill>
            <a:srgbClr val="FFFFFF"/>
          </a:solidFill>
          <a:ln w="25400">
            <a:solidFill>
              <a:srgbClr val="000000">
                <a:alpha val="0"/>
              </a:srgbClr>
            </a:solidFill>
            <a:miter lim="400000"/>
          </a:ln>
        </p:spPr>
        <p:txBody>
          <a:bodyPr lIns="19050" tIns="19050" rIns="19050" bIns="19050" anchor="ctr"/>
          <a:lstStyle/>
          <a:p>
            <a:pPr defTabSz="21907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imHei" charset="-122"/>
              <a:ea typeface="SimHei" charset="-122"/>
              <a:cs typeface="SimHei" charset="-122"/>
            </a:endParaRPr>
          </a:p>
        </p:txBody>
      </p:sp>
      <p:sp>
        <p:nvSpPr>
          <p:cNvPr id="217" name="将个人应用数据与企业应用数据隔离，保护企业数据"/>
          <p:cNvSpPr txBox="1"/>
          <p:nvPr/>
        </p:nvSpPr>
        <p:spPr>
          <a:xfrm>
            <a:off x="619096" y="2777126"/>
            <a:ext cx="2228327" cy="49506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marL="317500" indent="-317500" algn="l" defTabSz="584200">
              <a:buSzPct val="125000"/>
              <a:buChar char="•"/>
              <a:defRPr sz="3600">
                <a:solidFill>
                  <a:srgbClr val="53585F"/>
                </a:solidFill>
                <a:latin typeface="Heiti SC Medium"/>
                <a:ea typeface="Heiti SC Medium"/>
                <a:cs typeface="Heiti SC Medium"/>
                <a:sym typeface="Heiti SC Medium"/>
              </a:defRPr>
            </a:lvl1pPr>
          </a:lstStyle>
          <a:p>
            <a:r>
              <a:rPr sz="1400" dirty="0">
                <a:latin typeface="SimHei" charset="-122"/>
                <a:ea typeface="SimHei" charset="-122"/>
                <a:cs typeface="SimHei" charset="-122"/>
              </a:rPr>
              <a:t>将个人应用数据与企业应用数据隔离，保护企业数据</a:t>
            </a:r>
          </a:p>
        </p:txBody>
      </p:sp>
      <p:sp>
        <p:nvSpPr>
          <p:cNvPr id="218" name="为应用提供服务端运行支撑"/>
          <p:cNvSpPr txBox="1"/>
          <p:nvPr/>
        </p:nvSpPr>
        <p:spPr>
          <a:xfrm>
            <a:off x="619097" y="4213025"/>
            <a:ext cx="2245736" cy="36360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marL="317500" indent="-317500" algn="l" defTabSz="584200">
              <a:buSzPct val="125000"/>
              <a:buChar char="•"/>
              <a:defRPr sz="3600">
                <a:solidFill>
                  <a:srgbClr val="53585F"/>
                </a:solidFill>
                <a:latin typeface="Heiti SC Medium"/>
                <a:ea typeface="Heiti SC Medium"/>
                <a:cs typeface="Heiti SC Medium"/>
                <a:sym typeface="Heiti SC Medium"/>
              </a:defRPr>
            </a:lvl1pPr>
          </a:lstStyle>
          <a:p>
            <a:r>
              <a:rPr sz="1400" dirty="0">
                <a:latin typeface="SimHei" charset="-122"/>
                <a:ea typeface="SimHei" charset="-122"/>
                <a:cs typeface="SimHei" charset="-122"/>
              </a:rPr>
              <a:t>为应用提供服务端运行支撑</a:t>
            </a:r>
          </a:p>
        </p:txBody>
      </p:sp>
      <p:sp>
        <p:nvSpPr>
          <p:cNvPr id="219" name="帮助企业将IT策略从硬件设备级延伸到应用功能级"/>
          <p:cNvSpPr txBox="1"/>
          <p:nvPr/>
        </p:nvSpPr>
        <p:spPr>
          <a:xfrm>
            <a:off x="6279166" y="2847290"/>
            <a:ext cx="2615759" cy="43289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marL="317500" indent="-317500" algn="l" defTabSz="584200">
              <a:buSzPct val="125000"/>
              <a:buChar char="•"/>
              <a:defRPr sz="3600">
                <a:solidFill>
                  <a:srgbClr val="53585F"/>
                </a:solidFill>
                <a:latin typeface="Heiti SC Medium"/>
                <a:ea typeface="Heiti SC Medium"/>
                <a:cs typeface="Heiti SC Medium"/>
                <a:sym typeface="Heiti SC Medium"/>
              </a:defRPr>
            </a:lvl1pPr>
          </a:lstStyle>
          <a:p>
            <a:r>
              <a:rPr sz="1400">
                <a:latin typeface="SimHei" charset="-122"/>
                <a:ea typeface="SimHei" charset="-122"/>
                <a:cs typeface="SimHei" charset="-122"/>
              </a:rPr>
              <a:t>帮助企业将IT策略从硬件设备级延伸到应用功能级</a:t>
            </a:r>
          </a:p>
        </p:txBody>
      </p:sp>
      <p:sp>
        <p:nvSpPr>
          <p:cNvPr id="220" name="覆盖设备、应用、内容的全生命周期安全管控工具"/>
          <p:cNvSpPr txBox="1"/>
          <p:nvPr/>
        </p:nvSpPr>
        <p:spPr>
          <a:xfrm>
            <a:off x="6279167" y="4213024"/>
            <a:ext cx="2615758" cy="43289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marL="317500" indent="-317500" algn="l" defTabSz="584200">
              <a:buSzPct val="125000"/>
              <a:buChar char="•"/>
              <a:defRPr sz="3600">
                <a:solidFill>
                  <a:srgbClr val="53585F"/>
                </a:solidFill>
                <a:latin typeface="Heiti SC Medium"/>
                <a:ea typeface="Heiti SC Medium"/>
                <a:cs typeface="Heiti SC Medium"/>
                <a:sym typeface="Heiti SC Medium"/>
              </a:defRPr>
            </a:lvl1pPr>
          </a:lstStyle>
          <a:p>
            <a:r>
              <a:rPr sz="1400">
                <a:latin typeface="SimHei" charset="-122"/>
                <a:ea typeface="SimHei" charset="-122"/>
                <a:cs typeface="SimHei" charset="-122"/>
              </a:rPr>
              <a:t>覆盖设备、应用、内容的全生命周期安全管控工具</a:t>
            </a:r>
          </a:p>
        </p:txBody>
      </p:sp>
      <p:pic>
        <p:nvPicPr>
          <p:cNvPr id="221" name="pasted-image.pdf" descr="pasted-image.pdf"/>
          <p:cNvPicPr>
            <a:picLocks noChangeAspect="1"/>
          </p:cNvPicPr>
          <p:nvPr/>
        </p:nvPicPr>
        <p:blipFill>
          <a:blip r:embed="rId2">
            <a:extLst/>
          </a:blip>
          <a:stretch>
            <a:fillRect/>
          </a:stretch>
        </p:blipFill>
        <p:spPr>
          <a:xfrm>
            <a:off x="4151563" y="3272247"/>
            <a:ext cx="719138" cy="719138"/>
          </a:xfrm>
          <a:prstGeom prst="rect">
            <a:avLst/>
          </a:prstGeom>
          <a:ln w="12700">
            <a:miter lim="400000"/>
          </a:ln>
        </p:spPr>
      </p:pic>
      <p:sp>
        <p:nvSpPr>
          <p:cNvPr id="4" name="文本框 3"/>
          <p:cNvSpPr txBox="1"/>
          <p:nvPr/>
        </p:nvSpPr>
        <p:spPr>
          <a:xfrm>
            <a:off x="3029677" y="2553703"/>
            <a:ext cx="114869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移动化</a:t>
            </a:r>
            <a:endParaRPr lang="en-US" altLang="zh-CN" sz="2000" dirty="0" smtClean="0">
              <a:solidFill>
                <a:schemeClr val="bg1"/>
              </a:solidFill>
              <a:latin typeface="SimHei" charset="-122"/>
              <a:ea typeface="SimHei" charset="-122"/>
              <a:cs typeface="SimHei" charset="-122"/>
            </a:endParaRPr>
          </a:p>
          <a:p>
            <a:pPr marL="0" marR="0" indent="0" algn="r"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安全管控</a:t>
            </a:r>
            <a:endParaRPr kumimoji="0" lang="zh-CN" altLang="en-US" sz="2000" b="0" i="0" u="none" strike="noStrike" cap="none" spc="0" normalizeH="0" baseline="0" dirty="0">
              <a:ln>
                <a:noFill/>
              </a:ln>
              <a:solidFill>
                <a:schemeClr val="bg1"/>
              </a:solidFill>
              <a:effectLst/>
              <a:uFillTx/>
              <a:latin typeface="SimHei" charset="-122"/>
              <a:ea typeface="SimHei" charset="-122"/>
              <a:cs typeface="SimHei" charset="-122"/>
              <a:sym typeface="Helvetica Light"/>
            </a:endParaRPr>
          </a:p>
        </p:txBody>
      </p:sp>
      <p:sp>
        <p:nvSpPr>
          <p:cNvPr id="21" name="文本框 20"/>
          <p:cNvSpPr txBox="1"/>
          <p:nvPr/>
        </p:nvSpPr>
        <p:spPr>
          <a:xfrm>
            <a:off x="4870301" y="2692961"/>
            <a:ext cx="114869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应用商店</a:t>
            </a:r>
            <a:endParaRPr kumimoji="0" lang="zh-CN" altLang="en-US" sz="2000" b="0" i="0" u="none" strike="noStrike" cap="none" spc="0" normalizeH="0" baseline="0" dirty="0">
              <a:ln>
                <a:noFill/>
              </a:ln>
              <a:solidFill>
                <a:schemeClr val="bg1"/>
              </a:solidFill>
              <a:effectLst/>
              <a:uFillTx/>
              <a:latin typeface="SimHei" charset="-122"/>
              <a:ea typeface="SimHei" charset="-122"/>
              <a:cs typeface="SimHei" charset="-122"/>
              <a:sym typeface="Helvetica Light"/>
            </a:endParaRPr>
          </a:p>
        </p:txBody>
      </p:sp>
      <p:sp>
        <p:nvSpPr>
          <p:cNvPr id="22" name="文本框 21"/>
          <p:cNvSpPr txBox="1"/>
          <p:nvPr/>
        </p:nvSpPr>
        <p:spPr>
          <a:xfrm>
            <a:off x="3021401" y="4140322"/>
            <a:ext cx="114869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后端服务集成</a:t>
            </a:r>
            <a:endParaRPr lang="en-US" altLang="zh-CN" sz="2000" dirty="0" smtClean="0">
              <a:solidFill>
                <a:schemeClr val="bg1"/>
              </a:solidFill>
              <a:latin typeface="SimHei" charset="-122"/>
              <a:ea typeface="SimHei" charset="-122"/>
              <a:cs typeface="SimHei" charset="-122"/>
            </a:endParaRPr>
          </a:p>
        </p:txBody>
      </p:sp>
      <p:sp>
        <p:nvSpPr>
          <p:cNvPr id="24" name="文本框 23"/>
          <p:cNvSpPr txBox="1"/>
          <p:nvPr/>
        </p:nvSpPr>
        <p:spPr>
          <a:xfrm>
            <a:off x="4825960" y="4063669"/>
            <a:ext cx="223807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移动化管理</a:t>
            </a:r>
            <a:endParaRPr lang="en-US" altLang="zh-CN" sz="2000" dirty="0" smtClean="0">
              <a:solidFill>
                <a:schemeClr val="bg1"/>
              </a:solidFill>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zh-CN" altLang="en-US" sz="2000" dirty="0" smtClean="0">
                <a:solidFill>
                  <a:schemeClr val="bg1"/>
                </a:solidFill>
                <a:latin typeface="SimHei" charset="-122"/>
                <a:ea typeface="SimHei" charset="-122"/>
                <a:cs typeface="SimHei" charset="-122"/>
              </a:rPr>
              <a:t>设备</a:t>
            </a:r>
            <a:r>
              <a:rPr lang="en-US" altLang="zh-CN" sz="2000" dirty="0" smtClean="0">
                <a:solidFill>
                  <a:schemeClr val="bg1"/>
                </a:solidFill>
                <a:latin typeface="SimHei" charset="-122"/>
                <a:ea typeface="SimHei" charset="-122"/>
                <a:cs typeface="SimHei" charset="-122"/>
              </a:rPr>
              <a:t>/</a:t>
            </a:r>
            <a:r>
              <a:rPr lang="zh-CN" altLang="en-US" sz="2000" dirty="0" smtClean="0">
                <a:solidFill>
                  <a:schemeClr val="bg1"/>
                </a:solidFill>
                <a:latin typeface="SimHei" charset="-122"/>
                <a:ea typeface="SimHei" charset="-122"/>
                <a:cs typeface="SimHei" charset="-122"/>
              </a:rPr>
              <a:t>应用</a:t>
            </a:r>
            <a:endParaRPr lang="en-US" altLang="zh-CN" sz="2000" dirty="0" smtClean="0">
              <a:solidFill>
                <a:schemeClr val="bg1"/>
              </a:solidFill>
              <a:latin typeface="SimHei" charset="-122"/>
              <a:ea typeface="SimHei" charset="-122"/>
              <a:cs typeface="SimHei" charset="-122"/>
            </a:endParaRPr>
          </a:p>
          <a:p>
            <a:pPr marL="0" marR="0" indent="0" algn="l" defTabSz="825500" rtl="0" fontAlgn="auto" latinLnBrk="0" hangingPunct="0">
              <a:lnSpc>
                <a:spcPct val="100000"/>
              </a:lnSpc>
              <a:spcBef>
                <a:spcPts val="0"/>
              </a:spcBef>
              <a:spcAft>
                <a:spcPts val="0"/>
              </a:spcAft>
              <a:buClrTx/>
              <a:buSzTx/>
              <a:buFontTx/>
              <a:buNone/>
              <a:tabLst/>
            </a:pPr>
            <a:r>
              <a:rPr lang="en-US" altLang="zh-CN" sz="2000" dirty="0" smtClean="0">
                <a:solidFill>
                  <a:schemeClr val="bg1"/>
                </a:solidFill>
                <a:latin typeface="SimHei" charset="-122"/>
                <a:ea typeface="SimHei" charset="-122"/>
                <a:cs typeface="SimHei" charset="-122"/>
              </a:rPr>
              <a:t>/</a:t>
            </a:r>
            <a:r>
              <a:rPr lang="zh-CN" altLang="en-US" sz="2000" dirty="0" smtClean="0">
                <a:solidFill>
                  <a:schemeClr val="bg1"/>
                </a:solidFill>
                <a:latin typeface="SimHei" charset="-122"/>
                <a:ea typeface="SimHei" charset="-122"/>
                <a:cs typeface="SimHei" charset="-122"/>
              </a:rPr>
              <a:t>运维</a:t>
            </a:r>
            <a:endParaRPr lang="en-US" altLang="zh-CN" sz="2000" dirty="0" smtClean="0">
              <a:solidFill>
                <a:schemeClr val="bg1"/>
              </a:solidFill>
              <a:latin typeface="SimHei" charset="-122"/>
              <a:ea typeface="SimHei" charset="-122"/>
              <a:cs typeface="SimHei" charset="-122"/>
            </a:endParaRPr>
          </a:p>
        </p:txBody>
      </p:sp>
      <p:sp>
        <p:nvSpPr>
          <p:cNvPr id="17" name="Shape 75"/>
          <p:cNvSpPr txBox="1">
            <a:spLocks noGrp="1"/>
          </p:cNvSpPr>
          <p:nvPr>
            <p:ph type="title"/>
          </p:nvPr>
        </p:nvSpPr>
        <p:spPr>
          <a:xfrm>
            <a:off x="447123" y="158104"/>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AppNest+ 产品定义</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71"/>
          <p:cNvSpPr txBox="1">
            <a:spLocks noGrp="1"/>
          </p:cNvSpPr>
          <p:nvPr>
            <p:ph type="body" sz="half" idx="1"/>
          </p:nvPr>
        </p:nvSpPr>
        <p:spPr>
          <a:xfrm>
            <a:off x="329908" y="1702594"/>
            <a:ext cx="3290334" cy="3452813"/>
          </a:xfrm>
          <a:prstGeom prst="rect">
            <a:avLst/>
          </a:prstGeom>
        </p:spPr>
        <p:txBody>
          <a:bodyPr>
            <a:normAutofit/>
          </a:bodyPr>
          <a:lstStyle/>
          <a:p>
            <a:pPr>
              <a:lnSpc>
                <a:spcPct val="90000"/>
              </a:lnSpc>
              <a:defRPr>
                <a:latin typeface="Heiti SC Light"/>
                <a:ea typeface="Heiti SC Light"/>
                <a:cs typeface="Heiti SC Light"/>
                <a:sym typeface="Heiti SC Light"/>
              </a:defRPr>
            </a:pPr>
            <a:r>
              <a:rPr sz="2000" dirty="0">
                <a:latin typeface="SimHei" charset="-122"/>
                <a:ea typeface="SimHei" charset="-122"/>
                <a:cs typeface="SimHei" charset="-122"/>
              </a:rPr>
              <a:t>目录</a:t>
            </a:r>
          </a:p>
          <a:p>
            <a:pPr>
              <a:lnSpc>
                <a:spcPct val="90000"/>
              </a:lnSpc>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1、关于AppNest+</a:t>
            </a:r>
          </a:p>
          <a:p>
            <a:pPr defTabSz="220133">
              <a:lnSpc>
                <a:spcPct val="90000"/>
              </a:lnSpc>
              <a:spcBef>
                <a:spcPts val="1538"/>
              </a:spcBef>
              <a:defRPr>
                <a:latin typeface="Heiti SC Medium"/>
                <a:ea typeface="Heiti SC Medium"/>
                <a:cs typeface="Heiti SC Medium"/>
                <a:sym typeface="Heiti SC Medium"/>
              </a:defRPr>
            </a:pPr>
            <a:r>
              <a:rPr sz="2000" dirty="0">
                <a:latin typeface="SimHei" charset="-122"/>
                <a:ea typeface="SimHei" charset="-122"/>
                <a:cs typeface="SimHei" charset="-122"/>
              </a:rPr>
              <a:t>2、产品形态及架构</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a:latin typeface="SimHei" charset="-122"/>
                <a:ea typeface="SimHei" charset="-122"/>
                <a:cs typeface="SimHei" charset="-122"/>
              </a:rPr>
              <a:t>3、功能价值及优势</a:t>
            </a:r>
          </a:p>
          <a:p>
            <a:pPr defTabSz="220133">
              <a:lnSpc>
                <a:spcPct val="90000"/>
              </a:lnSpc>
              <a:spcBef>
                <a:spcPts val="1538"/>
              </a:spcBef>
              <a:defRPr>
                <a:solidFill>
                  <a:srgbClr val="FFFFFF">
                    <a:alpha val="50000"/>
                  </a:srgbClr>
                </a:solidFill>
                <a:latin typeface="Heiti SC Light"/>
                <a:ea typeface="Heiti SC Light"/>
                <a:cs typeface="Heiti SC Light"/>
                <a:sym typeface="Heiti SC Light"/>
              </a:defRPr>
            </a:pPr>
            <a:r>
              <a:rPr sz="2000" dirty="0" smtClean="0">
                <a:latin typeface="SimHei" charset="-122"/>
                <a:ea typeface="SimHei" charset="-122"/>
                <a:cs typeface="SimHei" charset="-122"/>
              </a:rPr>
              <a:t>4、</a:t>
            </a:r>
            <a:r>
              <a:rPr lang="zh-CN" altLang="en-US" sz="2000" dirty="0" smtClean="0">
                <a:latin typeface="SimHei" charset="-122"/>
                <a:ea typeface="SimHei" charset="-122"/>
                <a:cs typeface="SimHei" charset="-122"/>
              </a:rPr>
              <a:t>典型案例</a:t>
            </a:r>
            <a:endParaRPr sz="2000" dirty="0">
              <a:latin typeface="SimHei" charset="-122"/>
              <a:ea typeface="SimHei" charset="-122"/>
              <a:cs typeface="SimHei" charset="-122"/>
            </a:endParaRPr>
          </a:p>
        </p:txBody>
      </p:sp>
      <p:sp>
        <p:nvSpPr>
          <p:cNvPr id="228" name="Shape 72"/>
          <p:cNvSpPr txBox="1">
            <a:spLocks noGrp="1"/>
          </p:cNvSpPr>
          <p:nvPr>
            <p:ph type="title"/>
          </p:nvPr>
        </p:nvSpPr>
        <p:spPr>
          <a:prstGeom prst="rect">
            <a:avLst/>
          </a:prstGeom>
        </p:spPr>
        <p:txBody>
          <a:bodyPr>
            <a:normAutofit/>
          </a:bodyPr>
          <a:lstStyle>
            <a:lvl1pPr>
              <a:defRPr>
                <a:latin typeface="Heiti SC Light"/>
                <a:ea typeface="Heiti SC Light"/>
                <a:cs typeface="Heiti SC Light"/>
                <a:sym typeface="Heiti SC Light"/>
              </a:defRPr>
            </a:lvl1pPr>
          </a:lstStyle>
          <a:p>
            <a:r>
              <a:rPr sz="2400" b="1" dirty="0">
                <a:latin typeface="SimHei" charset="-122"/>
                <a:ea typeface="SimHei" charset="-122"/>
                <a:cs typeface="SimHei" charset="-122"/>
              </a:rPr>
              <a:t>AppNest+ </a:t>
            </a:r>
            <a:r>
              <a:rPr sz="2400" b="1" dirty="0" smtClean="0">
                <a:latin typeface="SimHei" charset="-122"/>
                <a:ea typeface="SimHei" charset="-122"/>
                <a:cs typeface="SimHei" charset="-122"/>
              </a:rPr>
              <a:t>3.</a:t>
            </a:r>
            <a:r>
              <a:rPr lang="en-US" altLang="zh-CN" sz="2400" b="1" dirty="0" smtClean="0">
                <a:latin typeface="SimHei" charset="-122"/>
                <a:ea typeface="SimHei" charset="-122"/>
                <a:cs typeface="SimHei" charset="-122"/>
              </a:rPr>
              <a:t>1</a:t>
            </a:r>
            <a:endParaRPr sz="2400" b="1" dirty="0">
              <a:latin typeface="SimHei" charset="-122"/>
              <a:ea typeface="SimHei" charset="-122"/>
              <a:cs typeface="SimHei"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幻灯片编号"/>
          <p:cNvSpPr txBox="1">
            <a:spLocks noGrp="1"/>
          </p:cNvSpPr>
          <p:nvPr>
            <p:ph type="sldNum" sz="quarter" idx="4294967295"/>
          </p:nvPr>
        </p:nvSpPr>
        <p:spPr>
          <a:xfrm>
            <a:off x="8821799" y="1014584"/>
            <a:ext cx="67326" cy="161583"/>
          </a:xfrm>
          <a:prstGeom prst="rect">
            <a:avLst/>
          </a:prstGeom>
          <a:extLst>
            <a:ext uri="{C572A759-6A51-4108-AA02-DFA0A04FC94B}">
              <ma14:wrappingTextBoxFlag xmlns:ma14="http://schemas.microsoft.com/office/mac/drawingml/2011/main" val="1"/>
            </a:ext>
          </a:extLst>
        </p:spPr>
        <p:txBody>
          <a:bodyPr wrap="none" lIns="0" tIns="0" rIns="0" bIns="0" anchor="ctr">
            <a:sp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8</a:t>
            </a:fld>
            <a:endParaRPr>
              <a:latin typeface="SimHei" charset="-122"/>
              <a:ea typeface="SimHei" charset="-122"/>
              <a:cs typeface="SimHei" charset="-122"/>
            </a:endParaRPr>
          </a:p>
        </p:txBody>
      </p:sp>
      <p:sp>
        <p:nvSpPr>
          <p:cNvPr id="231" name="产品形态"/>
          <p:cNvSpPr txBox="1">
            <a:spLocks noGrp="1"/>
          </p:cNvSpPr>
          <p:nvPr>
            <p:ph type="title"/>
          </p:nvPr>
        </p:nvSpPr>
        <p:spPr>
          <a:xfrm>
            <a:off x="313639" y="115575"/>
            <a:ext cx="4800601" cy="523876"/>
          </a:xfrm>
          <a:prstGeom prst="rect">
            <a:avLst/>
          </a:prstGeom>
        </p:spPr>
        <p:txBody>
          <a:bodyPr/>
          <a:lstStyle/>
          <a:p>
            <a:r>
              <a:rPr dirty="0">
                <a:latin typeface="SimHei" charset="-122"/>
                <a:ea typeface="SimHei" charset="-122"/>
                <a:cs typeface="SimHei" charset="-122"/>
              </a:rPr>
              <a:t>产品形态 </a:t>
            </a:r>
          </a:p>
        </p:txBody>
      </p:sp>
      <p:pic>
        <p:nvPicPr>
          <p:cNvPr id="232" name="image106.png" descr="image106.png"/>
          <p:cNvPicPr>
            <a:picLocks noChangeAspect="1"/>
          </p:cNvPicPr>
          <p:nvPr/>
        </p:nvPicPr>
        <p:blipFill>
          <a:blip r:embed="rId3">
            <a:extLst/>
          </a:blip>
          <a:stretch>
            <a:fillRect/>
          </a:stretch>
        </p:blipFill>
        <p:spPr>
          <a:xfrm>
            <a:off x="1152252" y="1530614"/>
            <a:ext cx="947738" cy="737130"/>
          </a:xfrm>
          <a:prstGeom prst="rect">
            <a:avLst/>
          </a:prstGeom>
          <a:ln w="12700">
            <a:miter lim="400000"/>
          </a:ln>
        </p:spPr>
      </p:pic>
      <p:pic>
        <p:nvPicPr>
          <p:cNvPr id="233" name="image107.png" descr="image107.png"/>
          <p:cNvPicPr>
            <a:picLocks noChangeAspect="1"/>
          </p:cNvPicPr>
          <p:nvPr/>
        </p:nvPicPr>
        <p:blipFill>
          <a:blip r:embed="rId4">
            <a:extLst/>
          </a:blip>
          <a:stretch>
            <a:fillRect/>
          </a:stretch>
        </p:blipFill>
        <p:spPr>
          <a:xfrm>
            <a:off x="5333565" y="1389149"/>
            <a:ext cx="1362164" cy="815842"/>
          </a:xfrm>
          <a:prstGeom prst="rect">
            <a:avLst/>
          </a:prstGeom>
          <a:ln w="12700">
            <a:miter lim="400000"/>
          </a:ln>
        </p:spPr>
      </p:pic>
      <p:sp>
        <p:nvSpPr>
          <p:cNvPr id="234" name="客户端"/>
          <p:cNvSpPr txBox="1"/>
          <p:nvPr/>
        </p:nvSpPr>
        <p:spPr>
          <a:xfrm>
            <a:off x="1161889" y="2680068"/>
            <a:ext cx="961802" cy="40780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800">
                <a:solidFill>
                  <a:srgbClr val="666666"/>
                </a:solidFill>
                <a:latin typeface="Microsoft YaHei"/>
                <a:ea typeface="Microsoft YaHei"/>
                <a:cs typeface="Microsoft YaHei"/>
                <a:sym typeface="Microsoft YaHei"/>
              </a:defRPr>
            </a:lvl1pPr>
          </a:lstStyle>
          <a:p>
            <a:r>
              <a:rPr sz="2400" dirty="0">
                <a:latin typeface="SimHei" charset="-122"/>
                <a:ea typeface="SimHei" charset="-122"/>
                <a:cs typeface="SimHei" charset="-122"/>
              </a:rPr>
              <a:t>客户端</a:t>
            </a:r>
          </a:p>
        </p:txBody>
      </p:sp>
      <p:sp>
        <p:nvSpPr>
          <p:cNvPr id="235" name="管理平台"/>
          <p:cNvSpPr txBox="1"/>
          <p:nvPr/>
        </p:nvSpPr>
        <p:spPr>
          <a:xfrm>
            <a:off x="5501434" y="2680068"/>
            <a:ext cx="1269578" cy="40780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800">
                <a:solidFill>
                  <a:srgbClr val="666666"/>
                </a:solidFill>
                <a:latin typeface="Microsoft YaHei"/>
                <a:ea typeface="Microsoft YaHei"/>
                <a:cs typeface="Microsoft YaHei"/>
                <a:sym typeface="Microsoft YaHei"/>
              </a:defRPr>
            </a:lvl1pPr>
          </a:lstStyle>
          <a:p>
            <a:r>
              <a:rPr sz="2400" dirty="0">
                <a:latin typeface="SimHei" charset="-122"/>
                <a:ea typeface="SimHei" charset="-122"/>
                <a:cs typeface="SimHei" charset="-122"/>
              </a:rPr>
              <a:t>管理平台</a:t>
            </a:r>
          </a:p>
        </p:txBody>
      </p:sp>
      <p:sp>
        <p:nvSpPr>
          <p:cNvPr id="236" name="iOS…"/>
          <p:cNvSpPr txBox="1"/>
          <p:nvPr/>
        </p:nvSpPr>
        <p:spPr>
          <a:xfrm>
            <a:off x="1253604" y="3701448"/>
            <a:ext cx="846386" cy="114646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200">
                <a:solidFill>
                  <a:srgbClr val="A6AAA9"/>
                </a:solidFill>
                <a:latin typeface="Microsoft YaHei"/>
                <a:ea typeface="Microsoft YaHei"/>
                <a:cs typeface="Microsoft YaHei"/>
                <a:sym typeface="Microsoft YaHei"/>
              </a:defRPr>
            </a:pPr>
            <a:r>
              <a:rPr sz="1800" dirty="0">
                <a:latin typeface="SimHei" charset="-122"/>
                <a:ea typeface="SimHei" charset="-122"/>
                <a:cs typeface="SimHei" charset="-122"/>
              </a:rPr>
              <a:t>iOS</a:t>
            </a: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200">
                <a:solidFill>
                  <a:srgbClr val="A6AAA9"/>
                </a:solidFill>
                <a:latin typeface="Microsoft YaHei"/>
                <a:ea typeface="Microsoft YaHei"/>
                <a:cs typeface="Microsoft YaHei"/>
                <a:sym typeface="Microsoft YaHei"/>
              </a:defRPr>
            </a:pPr>
            <a:r>
              <a:rPr sz="1800" dirty="0" smtClean="0">
                <a:latin typeface="SimHei" charset="-122"/>
                <a:ea typeface="SimHei" charset="-122"/>
                <a:cs typeface="SimHei" charset="-122"/>
              </a:rPr>
              <a:t>Android</a:t>
            </a:r>
            <a:endParaRPr lang="en-US" sz="1800" dirty="0" smtClean="0">
              <a:latin typeface="SimHei" charset="-122"/>
              <a:ea typeface="SimHei" charset="-122"/>
              <a:cs typeface="SimHei" charset="-122"/>
            </a:endParaRP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200">
                <a:solidFill>
                  <a:srgbClr val="A6AAA9"/>
                </a:solidFill>
                <a:latin typeface="Microsoft YaHei"/>
                <a:ea typeface="Microsoft YaHei"/>
                <a:cs typeface="Microsoft YaHei"/>
                <a:sym typeface="Microsoft YaHei"/>
              </a:defRPr>
            </a:pPr>
            <a:r>
              <a:rPr lang="en-US" altLang="zh-CN" sz="1800" dirty="0" smtClean="0">
                <a:latin typeface="SimHei" charset="-122"/>
                <a:ea typeface="SimHei" charset="-122"/>
                <a:cs typeface="SimHei" charset="-122"/>
              </a:rPr>
              <a:t>Windows</a:t>
            </a: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200">
                <a:solidFill>
                  <a:srgbClr val="A6AAA9"/>
                </a:solidFill>
                <a:latin typeface="Microsoft YaHei"/>
                <a:ea typeface="Microsoft YaHei"/>
                <a:cs typeface="Microsoft YaHei"/>
                <a:sym typeface="Microsoft YaHei"/>
              </a:defRPr>
            </a:pPr>
            <a:r>
              <a:rPr lang="en-US" altLang="zh-CN" sz="1800" dirty="0" smtClean="0">
                <a:latin typeface="SimHei" charset="-122"/>
                <a:ea typeface="SimHei" charset="-122"/>
                <a:cs typeface="SimHei" charset="-122"/>
              </a:rPr>
              <a:t>Mac</a:t>
            </a:r>
          </a:p>
        </p:txBody>
      </p:sp>
      <p:sp>
        <p:nvSpPr>
          <p:cNvPr id="237" name="管理…"/>
          <p:cNvSpPr txBox="1"/>
          <p:nvPr/>
        </p:nvSpPr>
        <p:spPr>
          <a:xfrm>
            <a:off x="5501434" y="3562949"/>
            <a:ext cx="3270126" cy="1423467"/>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000">
                <a:solidFill>
                  <a:srgbClr val="A6AAA9"/>
                </a:solidFill>
                <a:latin typeface="Microsoft YaHei"/>
                <a:ea typeface="Microsoft YaHei"/>
                <a:cs typeface="Microsoft YaHei"/>
                <a:sym typeface="Microsoft YaHei"/>
              </a:defRPr>
            </a:pPr>
            <a:r>
              <a:rPr sz="1800" dirty="0">
                <a:latin typeface="SimHei" charset="-122"/>
                <a:ea typeface="SimHei" charset="-122"/>
                <a:cs typeface="SimHei" charset="-122"/>
              </a:rPr>
              <a:t>管理</a:t>
            </a: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000">
                <a:solidFill>
                  <a:srgbClr val="A6AAA9"/>
                </a:solidFill>
                <a:latin typeface="Microsoft YaHei"/>
                <a:ea typeface="Microsoft YaHei"/>
                <a:cs typeface="Microsoft YaHei"/>
                <a:sym typeface="Microsoft YaHei"/>
              </a:defRPr>
            </a:pPr>
            <a:r>
              <a:rPr sz="1800" dirty="0">
                <a:latin typeface="SimHei" charset="-122"/>
                <a:ea typeface="SimHei" charset="-122"/>
                <a:cs typeface="SimHei" charset="-122"/>
              </a:rPr>
              <a:t>数据/日志</a:t>
            </a: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000">
                <a:solidFill>
                  <a:srgbClr val="A6AAA9"/>
                </a:solidFill>
                <a:latin typeface="Microsoft YaHei"/>
                <a:ea typeface="Microsoft YaHei"/>
                <a:cs typeface="Microsoft YaHei"/>
                <a:sym typeface="Microsoft YaHei"/>
              </a:defRPr>
            </a:pPr>
            <a:r>
              <a:rPr sz="1800" dirty="0">
                <a:latin typeface="SimHei" charset="-122"/>
                <a:ea typeface="SimHei" charset="-122"/>
                <a:cs typeface="SimHei" charset="-122"/>
              </a:rPr>
              <a:t>企业移动门户管理平台覆盖了</a:t>
            </a: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000">
                <a:solidFill>
                  <a:srgbClr val="A6AAA9"/>
                </a:solidFill>
                <a:latin typeface="Microsoft YaHei"/>
                <a:ea typeface="Microsoft YaHei"/>
                <a:cs typeface="Microsoft YaHei"/>
                <a:sym typeface="Microsoft YaHei"/>
              </a:defRPr>
            </a:pPr>
            <a:r>
              <a:rPr sz="1800" dirty="0">
                <a:latin typeface="SimHei" charset="-122"/>
                <a:ea typeface="SimHei" charset="-122"/>
                <a:cs typeface="SimHei" charset="-122"/>
              </a:rPr>
              <a:t>设备、应用、</a:t>
            </a:r>
            <a:r>
              <a:rPr sz="1800" dirty="0" smtClean="0">
                <a:latin typeface="SimHei" charset="-122"/>
                <a:ea typeface="SimHei" charset="-122"/>
                <a:cs typeface="SimHei" charset="-122"/>
              </a:rPr>
              <a:t>内容的全生命周期</a:t>
            </a:r>
            <a:endParaRPr lang="en-US" sz="1800" dirty="0" smtClean="0">
              <a:latin typeface="SimHei" charset="-122"/>
              <a:ea typeface="SimHei" charset="-122"/>
              <a:cs typeface="SimHei" charset="-122"/>
            </a:endParaRPr>
          </a:p>
          <a:p>
            <a:pPr algn="l"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3000">
                <a:solidFill>
                  <a:srgbClr val="A6AAA9"/>
                </a:solidFill>
                <a:latin typeface="Microsoft YaHei"/>
                <a:ea typeface="Microsoft YaHei"/>
                <a:cs typeface="Microsoft YaHei"/>
                <a:sym typeface="Microsoft YaHei"/>
              </a:defRPr>
            </a:pPr>
            <a:r>
              <a:rPr sz="1800" dirty="0" smtClean="0">
                <a:latin typeface="SimHei" charset="-122"/>
                <a:ea typeface="SimHei" charset="-122"/>
                <a:cs typeface="SimHei" charset="-122"/>
              </a:rPr>
              <a:t>安全管控</a:t>
            </a:r>
            <a:endParaRPr sz="1800" dirty="0">
              <a:latin typeface="SimHei" charset="-122"/>
              <a:ea typeface="SimHei" charset="-122"/>
              <a:cs typeface="SimHei"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74"/>
          <p:cNvSpPr txBox="1">
            <a:spLocks noGrp="1"/>
          </p:cNvSpPr>
          <p:nvPr>
            <p:ph type="sldNum" sz="quarter" idx="4294967295"/>
          </p:nvPr>
        </p:nvSpPr>
        <p:spPr>
          <a:xfrm>
            <a:off x="8816000" y="1014413"/>
            <a:ext cx="78926" cy="161925"/>
          </a:xfrm>
          <a:prstGeom prst="rect">
            <a:avLst/>
          </a:prstGeom>
          <a:extLst>
            <a:ext uri="{C572A759-6A51-4108-AA02-DFA0A04FC94B}">
              <ma14:wrappingTextBoxFlag xmlns:ma14="http://schemas.microsoft.com/office/mac/drawingml/2011/main" val="1"/>
            </a:ext>
          </a:extLst>
        </p:spPr>
        <p:txBody>
          <a:bodyPr wrap="none" lIns="0" tIns="0" rIns="0" bIns="0" anchor="ctr">
            <a:normAutofit/>
          </a:bodyPr>
          <a:lstStyle>
            <a:lvl1pPr defTabSz="342900">
              <a:defRPr sz="1050">
                <a:solidFill>
                  <a:srgbClr val="FFFFFF"/>
                </a:solidFill>
                <a:uFill>
                  <a:solidFill>
                    <a:srgbClr val="FFFFFF"/>
                  </a:solidFill>
                </a:uFill>
                <a:latin typeface="Helvetica"/>
                <a:ea typeface="Helvetica"/>
                <a:cs typeface="Helvetica"/>
                <a:sym typeface="Helvetica"/>
              </a:defRPr>
            </a:lvl1pPr>
          </a:lstStyle>
          <a:p>
            <a:fld id="{86CB4B4D-7CA3-9044-876B-883B54F8677D}" type="slidenum">
              <a:rPr>
                <a:latin typeface="SimHei" charset="-122"/>
                <a:ea typeface="SimHei" charset="-122"/>
                <a:cs typeface="SimHei" charset="-122"/>
              </a:rPr>
              <a:t>9</a:t>
            </a:fld>
            <a:endParaRPr>
              <a:latin typeface="SimHei" charset="-122"/>
              <a:ea typeface="SimHei" charset="-122"/>
              <a:cs typeface="SimHei" charset="-122"/>
            </a:endParaRPr>
          </a:p>
        </p:txBody>
      </p:sp>
      <p:pic>
        <p:nvPicPr>
          <p:cNvPr id="241" name="pasted-image.pdf" descr="pasted-image.pdf"/>
          <p:cNvPicPr>
            <a:picLocks noChangeAspect="1"/>
          </p:cNvPicPr>
          <p:nvPr/>
        </p:nvPicPr>
        <p:blipFill>
          <a:blip r:embed="rId2">
            <a:extLst/>
          </a:blip>
          <a:stretch>
            <a:fillRect/>
          </a:stretch>
        </p:blipFill>
        <p:spPr>
          <a:xfrm>
            <a:off x="1005922" y="1652323"/>
            <a:ext cx="1968249" cy="3988079"/>
          </a:xfrm>
          <a:prstGeom prst="rect">
            <a:avLst/>
          </a:prstGeom>
          <a:ln w="12700">
            <a:miter lim="400000"/>
          </a:ln>
        </p:spPr>
      </p:pic>
      <p:pic>
        <p:nvPicPr>
          <p:cNvPr id="242" name="首页.png" descr="首页.png"/>
          <p:cNvPicPr>
            <a:picLocks noChangeAspect="1"/>
          </p:cNvPicPr>
          <p:nvPr/>
        </p:nvPicPr>
        <p:blipFill>
          <a:blip r:embed="rId3">
            <a:extLst/>
          </a:blip>
          <a:stretch>
            <a:fillRect/>
          </a:stretch>
        </p:blipFill>
        <p:spPr>
          <a:xfrm>
            <a:off x="1113299" y="2095350"/>
            <a:ext cx="1753456" cy="3118812"/>
          </a:xfrm>
          <a:prstGeom prst="rect">
            <a:avLst/>
          </a:prstGeom>
          <a:ln w="12700">
            <a:miter lim="400000"/>
          </a:ln>
        </p:spPr>
      </p:pic>
      <p:grpSp>
        <p:nvGrpSpPr>
          <p:cNvPr id="248" name="成组"/>
          <p:cNvGrpSpPr/>
          <p:nvPr/>
        </p:nvGrpSpPr>
        <p:grpSpPr>
          <a:xfrm>
            <a:off x="3495047" y="3880541"/>
            <a:ext cx="404813" cy="404813"/>
            <a:chOff x="0" y="0"/>
            <a:chExt cx="1079500" cy="1079500"/>
          </a:xfrm>
        </p:grpSpPr>
        <p:sp>
          <p:nvSpPr>
            <p:cNvPr id="246"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sp>
          <p:nvSpPr>
            <p:cNvPr id="247" name="形状"/>
            <p:cNvSpPr/>
            <p:nvPr/>
          </p:nvSpPr>
          <p:spPr>
            <a:xfrm>
              <a:off x="244480" y="229320"/>
              <a:ext cx="590537" cy="517731"/>
            </a:xfrm>
            <a:custGeom>
              <a:avLst/>
              <a:gdLst/>
              <a:ahLst/>
              <a:cxnLst>
                <a:cxn ang="0">
                  <a:pos x="wd2" y="hd2"/>
                </a:cxn>
                <a:cxn ang="5400000">
                  <a:pos x="wd2" y="hd2"/>
                </a:cxn>
                <a:cxn ang="10800000">
                  <a:pos x="wd2" y="hd2"/>
                </a:cxn>
                <a:cxn ang="16200000">
                  <a:pos x="wd2" y="hd2"/>
                </a:cxn>
              </a:cxnLst>
              <a:rect l="0" t="0" r="r" b="b"/>
              <a:pathLst>
                <a:path w="21600" h="21600" extrusionOk="0">
                  <a:moveTo>
                    <a:pt x="18895" y="16181"/>
                  </a:moveTo>
                  <a:cubicBezTo>
                    <a:pt x="17590" y="15517"/>
                    <a:pt x="15655" y="13808"/>
                    <a:pt x="12789" y="13221"/>
                  </a:cubicBezTo>
                  <a:cubicBezTo>
                    <a:pt x="13521" y="12323"/>
                    <a:pt x="14076" y="10919"/>
                    <a:pt x="14647" y="9255"/>
                  </a:cubicBezTo>
                  <a:cubicBezTo>
                    <a:pt x="14978" y="8291"/>
                    <a:pt x="14921" y="7470"/>
                    <a:pt x="14921" y="6300"/>
                  </a:cubicBezTo>
                  <a:cubicBezTo>
                    <a:pt x="14921" y="5436"/>
                    <a:pt x="15063" y="4049"/>
                    <a:pt x="14876" y="3287"/>
                  </a:cubicBezTo>
                  <a:cubicBezTo>
                    <a:pt x="14244" y="711"/>
                    <a:pt x="12646" y="0"/>
                    <a:pt x="10775" y="0"/>
                  </a:cubicBezTo>
                  <a:cubicBezTo>
                    <a:pt x="8902" y="0"/>
                    <a:pt x="7302" y="714"/>
                    <a:pt x="6671" y="3295"/>
                  </a:cubicBezTo>
                  <a:cubicBezTo>
                    <a:pt x="6485" y="4055"/>
                    <a:pt x="6628" y="5438"/>
                    <a:pt x="6628" y="6300"/>
                  </a:cubicBezTo>
                  <a:cubicBezTo>
                    <a:pt x="6628" y="7473"/>
                    <a:pt x="6572" y="8297"/>
                    <a:pt x="6904" y="9263"/>
                  </a:cubicBezTo>
                  <a:cubicBezTo>
                    <a:pt x="7479" y="10935"/>
                    <a:pt x="8025" y="12337"/>
                    <a:pt x="8756" y="13231"/>
                  </a:cubicBezTo>
                  <a:cubicBezTo>
                    <a:pt x="5912" y="13829"/>
                    <a:pt x="3991" y="15526"/>
                    <a:pt x="2695" y="16187"/>
                  </a:cubicBezTo>
                  <a:cubicBezTo>
                    <a:pt x="13" y="17556"/>
                    <a:pt x="0" y="19055"/>
                    <a:pt x="0" y="19055"/>
                  </a:cubicBezTo>
                  <a:lnTo>
                    <a:pt x="0" y="21600"/>
                  </a:lnTo>
                  <a:lnTo>
                    <a:pt x="21600" y="21597"/>
                  </a:lnTo>
                  <a:lnTo>
                    <a:pt x="21600" y="19055"/>
                  </a:lnTo>
                  <a:cubicBezTo>
                    <a:pt x="21600" y="19054"/>
                    <a:pt x="21587" y="17550"/>
                    <a:pt x="18895" y="16181"/>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nvGrpSpPr>
          <p:cNvPr id="275" name="成组"/>
          <p:cNvGrpSpPr/>
          <p:nvPr/>
        </p:nvGrpSpPr>
        <p:grpSpPr>
          <a:xfrm>
            <a:off x="3463545" y="1302986"/>
            <a:ext cx="404813" cy="404813"/>
            <a:chOff x="0" y="0"/>
            <a:chExt cx="1079500" cy="1079500"/>
          </a:xfrm>
        </p:grpSpPr>
        <p:sp>
          <p:nvSpPr>
            <p:cNvPr id="270"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274" name="成组"/>
            <p:cNvGrpSpPr/>
            <p:nvPr/>
          </p:nvGrpSpPr>
          <p:grpSpPr>
            <a:xfrm>
              <a:off x="243567" y="245088"/>
              <a:ext cx="592365" cy="592366"/>
              <a:chOff x="0" y="-7"/>
              <a:chExt cx="592363" cy="592364"/>
            </a:xfrm>
          </p:grpSpPr>
          <p:sp>
            <p:nvSpPr>
              <p:cNvPr id="271" name="形状"/>
              <p:cNvSpPr/>
              <p:nvPr/>
            </p:nvSpPr>
            <p:spPr>
              <a:xfrm>
                <a:off x="337314" y="344345"/>
                <a:ext cx="254015" cy="248013"/>
              </a:xfrm>
              <a:custGeom>
                <a:avLst/>
                <a:gdLst/>
                <a:ahLst/>
                <a:cxnLst>
                  <a:cxn ang="0">
                    <a:pos x="wd2" y="hd2"/>
                  </a:cxn>
                  <a:cxn ang="5400000">
                    <a:pos x="wd2" y="hd2"/>
                  </a:cxn>
                  <a:cxn ang="10800000">
                    <a:pos x="wd2" y="hd2"/>
                  </a:cxn>
                  <a:cxn ang="16200000">
                    <a:pos x="wd2" y="hd2"/>
                  </a:cxn>
                </a:cxnLst>
                <a:rect l="0" t="0" r="r" b="b"/>
                <a:pathLst>
                  <a:path w="21600" h="21600"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72" name="形状"/>
              <p:cNvSpPr/>
              <p:nvPr/>
            </p:nvSpPr>
            <p:spPr>
              <a:xfrm>
                <a:off x="-1" y="-8"/>
                <a:ext cx="264300" cy="263392"/>
              </a:xfrm>
              <a:custGeom>
                <a:avLst/>
                <a:gdLst/>
                <a:ahLst/>
                <a:cxnLst>
                  <a:cxn ang="0">
                    <a:pos x="wd2" y="hd2"/>
                  </a:cxn>
                  <a:cxn ang="5400000">
                    <a:pos x="wd2" y="hd2"/>
                  </a:cxn>
                  <a:cxn ang="10800000">
                    <a:pos x="wd2" y="hd2"/>
                  </a:cxn>
                  <a:cxn ang="16200000">
                    <a:pos x="wd2" y="hd2"/>
                  </a:cxn>
                </a:cxnLst>
                <a:rect l="0" t="0" r="r" b="b"/>
                <a:pathLst>
                  <a:path w="21599" h="21533"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73" name="形状"/>
              <p:cNvSpPr/>
              <p:nvPr/>
            </p:nvSpPr>
            <p:spPr>
              <a:xfrm>
                <a:off x="0" y="-1"/>
                <a:ext cx="592364" cy="589284"/>
              </a:xfrm>
              <a:custGeom>
                <a:avLst/>
                <a:gdLst/>
                <a:ahLst/>
                <a:cxnLst>
                  <a:cxn ang="0">
                    <a:pos x="wd2" y="hd2"/>
                  </a:cxn>
                  <a:cxn ang="5400000">
                    <a:pos x="wd2" y="hd2"/>
                  </a:cxn>
                  <a:cxn ang="10800000">
                    <a:pos x="wd2" y="hd2"/>
                  </a:cxn>
                  <a:cxn ang="16200000">
                    <a:pos x="wd2" y="hd2"/>
                  </a:cxn>
                </a:cxnLst>
                <a:rect l="0" t="0" r="r" b="b"/>
                <a:pathLst>
                  <a:path w="21403" h="21600"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grpSp>
        <p:nvGrpSpPr>
          <p:cNvPr id="282" name="成组"/>
          <p:cNvGrpSpPr/>
          <p:nvPr/>
        </p:nvGrpSpPr>
        <p:grpSpPr>
          <a:xfrm>
            <a:off x="3463545" y="2137702"/>
            <a:ext cx="404813" cy="404813"/>
            <a:chOff x="0" y="0"/>
            <a:chExt cx="1079500" cy="1079500"/>
          </a:xfrm>
        </p:grpSpPr>
        <p:sp>
          <p:nvSpPr>
            <p:cNvPr id="276"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281" name="成组"/>
            <p:cNvGrpSpPr/>
            <p:nvPr/>
          </p:nvGrpSpPr>
          <p:grpSpPr>
            <a:xfrm>
              <a:off x="270496" y="244482"/>
              <a:ext cx="590537" cy="590537"/>
              <a:chOff x="0" y="0"/>
              <a:chExt cx="590535" cy="590535"/>
            </a:xfrm>
          </p:grpSpPr>
          <p:sp>
            <p:nvSpPr>
              <p:cNvPr id="277" name="正方形"/>
              <p:cNvSpPr/>
              <p:nvPr/>
            </p:nvSpPr>
            <p:spPr>
              <a:xfrm>
                <a:off x="-1" y="-1"/>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78" name="正方形"/>
              <p:cNvSpPr/>
              <p:nvPr/>
            </p:nvSpPr>
            <p:spPr>
              <a:xfrm>
                <a:off x="346888" y="-1"/>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79" name="正方形"/>
              <p:cNvSpPr/>
              <p:nvPr/>
            </p:nvSpPr>
            <p:spPr>
              <a:xfrm>
                <a:off x="-1" y="346888"/>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80" name="正方形"/>
              <p:cNvSpPr/>
              <p:nvPr/>
            </p:nvSpPr>
            <p:spPr>
              <a:xfrm>
                <a:off x="346888" y="346888"/>
                <a:ext cx="243648" cy="243648"/>
              </a:xfrm>
              <a:prstGeom prst="rect">
                <a:avLst/>
              </a:pr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grpSp>
        <p:nvGrpSpPr>
          <p:cNvPr id="287" name="成组"/>
          <p:cNvGrpSpPr/>
          <p:nvPr/>
        </p:nvGrpSpPr>
        <p:grpSpPr>
          <a:xfrm>
            <a:off x="3492658" y="4786217"/>
            <a:ext cx="404813" cy="404813"/>
            <a:chOff x="0" y="0"/>
            <a:chExt cx="1079500" cy="1079500"/>
          </a:xfrm>
        </p:grpSpPr>
        <p:sp>
          <p:nvSpPr>
            <p:cNvPr id="283"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286" name="成组"/>
            <p:cNvGrpSpPr/>
            <p:nvPr/>
          </p:nvGrpSpPr>
          <p:grpSpPr>
            <a:xfrm>
              <a:off x="176977" y="239679"/>
              <a:ext cx="725548" cy="608672"/>
              <a:chOff x="0" y="0"/>
              <a:chExt cx="725547" cy="608670"/>
            </a:xfrm>
          </p:grpSpPr>
          <p:sp>
            <p:nvSpPr>
              <p:cNvPr id="284" name="形状"/>
              <p:cNvSpPr/>
              <p:nvPr/>
            </p:nvSpPr>
            <p:spPr>
              <a:xfrm>
                <a:off x="188196" y="108869"/>
                <a:ext cx="537352" cy="499802"/>
              </a:xfrm>
              <a:custGeom>
                <a:avLst/>
                <a:gdLst/>
                <a:ahLst/>
                <a:cxnLst>
                  <a:cxn ang="0">
                    <a:pos x="wd2" y="hd2"/>
                  </a:cxn>
                  <a:cxn ang="5400000">
                    <a:pos x="wd2" y="hd2"/>
                  </a:cxn>
                  <a:cxn ang="10800000">
                    <a:pos x="wd2" y="hd2"/>
                  </a:cxn>
                  <a:cxn ang="16200000">
                    <a:pos x="wd2" y="hd2"/>
                  </a:cxn>
                </a:cxnLst>
                <a:rect l="0" t="0" r="r" b="b"/>
                <a:pathLst>
                  <a:path w="21600" h="20611" extrusionOk="0">
                    <a:moveTo>
                      <a:pt x="21600" y="12855"/>
                    </a:moveTo>
                    <a:lnTo>
                      <a:pt x="21600" y="4389"/>
                    </a:lnTo>
                    <a:cubicBezTo>
                      <a:pt x="21600" y="2101"/>
                      <a:pt x="19904" y="221"/>
                      <a:pt x="17732" y="0"/>
                    </a:cubicBezTo>
                    <a:lnTo>
                      <a:pt x="17732" y="8387"/>
                    </a:lnTo>
                    <a:cubicBezTo>
                      <a:pt x="17732" y="11909"/>
                      <a:pt x="14941" y="14775"/>
                      <a:pt x="11510" y="14775"/>
                    </a:cubicBezTo>
                    <a:lnTo>
                      <a:pt x="1931" y="14775"/>
                    </a:lnTo>
                    <a:cubicBezTo>
                      <a:pt x="1277" y="15391"/>
                      <a:pt x="628" y="15891"/>
                      <a:pt x="0" y="16302"/>
                    </a:cubicBezTo>
                    <a:cubicBezTo>
                      <a:pt x="734" y="16904"/>
                      <a:pt x="1664" y="17266"/>
                      <a:pt x="2677" y="17266"/>
                    </a:cubicBezTo>
                    <a:lnTo>
                      <a:pt x="13034" y="17266"/>
                    </a:lnTo>
                    <a:cubicBezTo>
                      <a:pt x="17172" y="21600"/>
                      <a:pt x="21578" y="20727"/>
                      <a:pt x="20701" y="20048"/>
                    </a:cubicBezTo>
                    <a:cubicBezTo>
                      <a:pt x="19388" y="19032"/>
                      <a:pt x="18706" y="18032"/>
                      <a:pt x="18403" y="17115"/>
                    </a:cubicBezTo>
                    <a:cubicBezTo>
                      <a:pt x="20242" y="16616"/>
                      <a:pt x="21600" y="14901"/>
                      <a:pt x="21600" y="12855"/>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85" name="形状"/>
              <p:cNvSpPr/>
              <p:nvPr/>
            </p:nvSpPr>
            <p:spPr>
              <a:xfrm>
                <a:off x="0" y="-1"/>
                <a:ext cx="578209" cy="499812"/>
              </a:xfrm>
              <a:custGeom>
                <a:avLst/>
                <a:gdLst/>
                <a:ahLst/>
                <a:cxnLst>
                  <a:cxn ang="0">
                    <a:pos x="wd2" y="hd2"/>
                  </a:cxn>
                  <a:cxn ang="5400000">
                    <a:pos x="wd2" y="hd2"/>
                  </a:cxn>
                  <a:cxn ang="10800000">
                    <a:pos x="wd2" y="hd2"/>
                  </a:cxn>
                  <a:cxn ang="16200000">
                    <a:pos x="wd2" y="hd2"/>
                  </a:cxn>
                </a:cxnLst>
                <a:rect l="0" t="0" r="r" b="b"/>
                <a:pathLst>
                  <a:path w="21600" h="21600" extrusionOk="0">
                    <a:moveTo>
                      <a:pt x="21600" y="13481"/>
                    </a:moveTo>
                    <a:lnTo>
                      <a:pt x="21600" y="4618"/>
                    </a:lnTo>
                    <a:cubicBezTo>
                      <a:pt x="21600" y="2068"/>
                      <a:pt x="19810" y="0"/>
                      <a:pt x="17603" y="0"/>
                    </a:cubicBezTo>
                    <a:lnTo>
                      <a:pt x="3996" y="0"/>
                    </a:lnTo>
                    <a:cubicBezTo>
                      <a:pt x="1789" y="0"/>
                      <a:pt x="0" y="2068"/>
                      <a:pt x="0" y="4618"/>
                    </a:cubicBezTo>
                    <a:lnTo>
                      <a:pt x="0" y="13481"/>
                    </a:lnTo>
                    <a:cubicBezTo>
                      <a:pt x="0" y="15623"/>
                      <a:pt x="1264" y="17418"/>
                      <a:pt x="2975" y="17940"/>
                    </a:cubicBezTo>
                    <a:cubicBezTo>
                      <a:pt x="2692" y="18900"/>
                      <a:pt x="2058" y="19947"/>
                      <a:pt x="837" y="21011"/>
                    </a:cubicBezTo>
                    <a:cubicBezTo>
                      <a:pt x="517" y="21289"/>
                      <a:pt x="953" y="21600"/>
                      <a:pt x="1834" y="21600"/>
                    </a:cubicBezTo>
                    <a:cubicBezTo>
                      <a:pt x="3198" y="21600"/>
                      <a:pt x="5629" y="20856"/>
                      <a:pt x="7969" y="18098"/>
                    </a:cubicBezTo>
                    <a:lnTo>
                      <a:pt x="17603" y="18098"/>
                    </a:lnTo>
                    <a:cubicBezTo>
                      <a:pt x="19810" y="18098"/>
                      <a:pt x="21600" y="16031"/>
                      <a:pt x="21600" y="13481"/>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grpSp>
        <p:nvGrpSpPr>
          <p:cNvPr id="293" name="成组"/>
          <p:cNvGrpSpPr/>
          <p:nvPr/>
        </p:nvGrpSpPr>
        <p:grpSpPr>
          <a:xfrm>
            <a:off x="3494311" y="5691893"/>
            <a:ext cx="404813" cy="404813"/>
            <a:chOff x="0" y="0"/>
            <a:chExt cx="1079500" cy="1079500"/>
          </a:xfrm>
        </p:grpSpPr>
        <p:sp>
          <p:nvSpPr>
            <p:cNvPr id="288"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grpSp>
          <p:nvGrpSpPr>
            <p:cNvPr id="292" name="成组"/>
            <p:cNvGrpSpPr/>
            <p:nvPr/>
          </p:nvGrpSpPr>
          <p:grpSpPr>
            <a:xfrm>
              <a:off x="243394" y="243393"/>
              <a:ext cx="592713" cy="592714"/>
              <a:chOff x="0" y="0"/>
              <a:chExt cx="592712" cy="592712"/>
            </a:xfrm>
          </p:grpSpPr>
          <p:sp>
            <p:nvSpPr>
              <p:cNvPr id="289" name="形状"/>
              <p:cNvSpPr/>
              <p:nvPr/>
            </p:nvSpPr>
            <p:spPr>
              <a:xfrm>
                <a:off x="91346" y="378677"/>
                <a:ext cx="188921" cy="2140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90" name="形状"/>
              <p:cNvSpPr/>
              <p:nvPr/>
            </p:nvSpPr>
            <p:spPr>
              <a:xfrm>
                <a:off x="182692" y="0"/>
                <a:ext cx="410021" cy="449680"/>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sp>
            <p:nvSpPr>
              <p:cNvPr id="291" name="形状"/>
              <p:cNvSpPr/>
              <p:nvPr/>
            </p:nvSpPr>
            <p:spPr>
              <a:xfrm>
                <a:off x="0" y="123481"/>
                <a:ext cx="118335" cy="200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grpSp>
      <p:grpSp>
        <p:nvGrpSpPr>
          <p:cNvPr id="296" name="成组"/>
          <p:cNvGrpSpPr/>
          <p:nvPr/>
        </p:nvGrpSpPr>
        <p:grpSpPr>
          <a:xfrm>
            <a:off x="3492658" y="2972418"/>
            <a:ext cx="404813" cy="404813"/>
            <a:chOff x="0" y="0"/>
            <a:chExt cx="1079500" cy="1079500"/>
          </a:xfrm>
        </p:grpSpPr>
        <p:sp>
          <p:nvSpPr>
            <p:cNvPr id="294"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17145" tIns="17145" rIns="17145" bIns="17145" numCol="1" anchor="ctr">
              <a:noAutofit/>
            </a:bodyPr>
            <a:lstStyle/>
            <a:p>
              <a:pPr defTabSz="171450">
                <a:lnSpc>
                  <a:spcPts val="675"/>
                </a:lnSpc>
                <a:defRPr sz="3500">
                  <a:solidFill>
                    <a:srgbClr val="2ACA6B"/>
                  </a:solidFill>
                  <a:uFill>
                    <a:solidFill>
                      <a:srgbClr val="2ACA6B"/>
                    </a:solidFill>
                  </a:uFill>
                  <a:latin typeface="Roboto condensed"/>
                  <a:ea typeface="Roboto condensed"/>
                  <a:cs typeface="Roboto condensed"/>
                  <a:sym typeface="Roboto condensed"/>
                </a:defRPr>
              </a:pPr>
              <a:endParaRPr sz="1313">
                <a:latin typeface="SimHei" charset="-122"/>
                <a:ea typeface="SimHei" charset="-122"/>
                <a:cs typeface="SimHei" charset="-122"/>
              </a:endParaRPr>
            </a:p>
          </p:txBody>
        </p:sp>
        <p:sp>
          <p:nvSpPr>
            <p:cNvPr id="295" name="形状"/>
            <p:cNvSpPr/>
            <p:nvPr/>
          </p:nvSpPr>
          <p:spPr>
            <a:xfrm>
              <a:off x="276840" y="232280"/>
              <a:ext cx="525821" cy="594583"/>
            </a:xfrm>
            <a:custGeom>
              <a:avLst/>
              <a:gdLst/>
              <a:ahLst/>
              <a:cxnLst>
                <a:cxn ang="0">
                  <a:pos x="wd2" y="hd2"/>
                </a:cxn>
                <a:cxn ang="5400000">
                  <a:pos x="wd2" y="hd2"/>
                </a:cxn>
                <a:cxn ang="10800000">
                  <a:pos x="wd2" y="hd2"/>
                </a:cxn>
                <a:cxn ang="16200000">
                  <a:pos x="wd2" y="hd2"/>
                </a:cxn>
              </a:cxnLst>
              <a:rect l="0" t="0" r="r" b="b"/>
              <a:pathLst>
                <a:path w="21600" h="21600" extrusionOk="0">
                  <a:moveTo>
                    <a:pt x="2137" y="0"/>
                  </a:moveTo>
                  <a:lnTo>
                    <a:pt x="2137" y="1388"/>
                  </a:lnTo>
                  <a:lnTo>
                    <a:pt x="1306" y="1388"/>
                  </a:lnTo>
                  <a:cubicBezTo>
                    <a:pt x="488" y="1388"/>
                    <a:pt x="0" y="1845"/>
                    <a:pt x="0" y="2610"/>
                  </a:cubicBezTo>
                  <a:cubicBezTo>
                    <a:pt x="0" y="3375"/>
                    <a:pt x="488" y="3832"/>
                    <a:pt x="1306" y="3832"/>
                  </a:cubicBezTo>
                  <a:lnTo>
                    <a:pt x="2137" y="3832"/>
                  </a:lnTo>
                  <a:lnTo>
                    <a:pt x="2137" y="4660"/>
                  </a:lnTo>
                  <a:lnTo>
                    <a:pt x="1306" y="4660"/>
                  </a:lnTo>
                  <a:cubicBezTo>
                    <a:pt x="488" y="4660"/>
                    <a:pt x="0" y="5117"/>
                    <a:pt x="0" y="5882"/>
                  </a:cubicBezTo>
                  <a:cubicBezTo>
                    <a:pt x="0" y="6647"/>
                    <a:pt x="488" y="7104"/>
                    <a:pt x="1306" y="7104"/>
                  </a:cubicBezTo>
                  <a:lnTo>
                    <a:pt x="2137" y="7104"/>
                  </a:lnTo>
                  <a:lnTo>
                    <a:pt x="2137" y="7933"/>
                  </a:lnTo>
                  <a:lnTo>
                    <a:pt x="1306" y="7933"/>
                  </a:lnTo>
                  <a:cubicBezTo>
                    <a:pt x="488" y="7933"/>
                    <a:pt x="0" y="8389"/>
                    <a:pt x="0" y="9154"/>
                  </a:cubicBezTo>
                  <a:cubicBezTo>
                    <a:pt x="0" y="9919"/>
                    <a:pt x="488" y="10376"/>
                    <a:pt x="1306" y="10376"/>
                  </a:cubicBezTo>
                  <a:lnTo>
                    <a:pt x="2137" y="10376"/>
                  </a:lnTo>
                  <a:lnTo>
                    <a:pt x="2137" y="11223"/>
                  </a:lnTo>
                  <a:lnTo>
                    <a:pt x="1306" y="11223"/>
                  </a:lnTo>
                  <a:cubicBezTo>
                    <a:pt x="488" y="11223"/>
                    <a:pt x="0" y="11680"/>
                    <a:pt x="0" y="12445"/>
                  </a:cubicBezTo>
                  <a:cubicBezTo>
                    <a:pt x="0" y="13210"/>
                    <a:pt x="488" y="13667"/>
                    <a:pt x="1306" y="13667"/>
                  </a:cubicBezTo>
                  <a:lnTo>
                    <a:pt x="2137" y="13667"/>
                  </a:lnTo>
                  <a:lnTo>
                    <a:pt x="2137" y="14496"/>
                  </a:lnTo>
                  <a:lnTo>
                    <a:pt x="1306" y="14496"/>
                  </a:lnTo>
                  <a:cubicBezTo>
                    <a:pt x="488" y="14496"/>
                    <a:pt x="0" y="14952"/>
                    <a:pt x="0" y="15717"/>
                  </a:cubicBezTo>
                  <a:cubicBezTo>
                    <a:pt x="0" y="16483"/>
                    <a:pt x="488" y="16939"/>
                    <a:pt x="1306" y="16939"/>
                  </a:cubicBezTo>
                  <a:lnTo>
                    <a:pt x="2137" y="16939"/>
                  </a:lnTo>
                  <a:lnTo>
                    <a:pt x="2137" y="17768"/>
                  </a:lnTo>
                  <a:lnTo>
                    <a:pt x="1306" y="17768"/>
                  </a:lnTo>
                  <a:cubicBezTo>
                    <a:pt x="488" y="17768"/>
                    <a:pt x="0" y="18225"/>
                    <a:pt x="0" y="18990"/>
                  </a:cubicBezTo>
                  <a:cubicBezTo>
                    <a:pt x="0" y="19755"/>
                    <a:pt x="488" y="20212"/>
                    <a:pt x="1306" y="20212"/>
                  </a:cubicBezTo>
                  <a:lnTo>
                    <a:pt x="2137" y="20212"/>
                  </a:lnTo>
                  <a:lnTo>
                    <a:pt x="2137" y="21600"/>
                  </a:lnTo>
                  <a:lnTo>
                    <a:pt x="21600" y="21600"/>
                  </a:lnTo>
                  <a:lnTo>
                    <a:pt x="21600" y="0"/>
                  </a:lnTo>
                  <a:lnTo>
                    <a:pt x="2137" y="0"/>
                  </a:lnTo>
                  <a:close/>
                  <a:moveTo>
                    <a:pt x="3528" y="19558"/>
                  </a:moveTo>
                  <a:lnTo>
                    <a:pt x="1306" y="19558"/>
                  </a:lnTo>
                  <a:cubicBezTo>
                    <a:pt x="903" y="19558"/>
                    <a:pt x="739" y="19394"/>
                    <a:pt x="739" y="18990"/>
                  </a:cubicBezTo>
                  <a:cubicBezTo>
                    <a:pt x="739" y="18586"/>
                    <a:pt x="903" y="18422"/>
                    <a:pt x="1306" y="18422"/>
                  </a:cubicBezTo>
                  <a:lnTo>
                    <a:pt x="3528" y="18422"/>
                  </a:lnTo>
                  <a:cubicBezTo>
                    <a:pt x="3931" y="18422"/>
                    <a:pt x="4095" y="18586"/>
                    <a:pt x="4095" y="18990"/>
                  </a:cubicBezTo>
                  <a:cubicBezTo>
                    <a:pt x="4095" y="19394"/>
                    <a:pt x="3931" y="19558"/>
                    <a:pt x="3528" y="19558"/>
                  </a:cubicBezTo>
                  <a:close/>
                  <a:moveTo>
                    <a:pt x="3528" y="16286"/>
                  </a:moveTo>
                  <a:lnTo>
                    <a:pt x="1306" y="16286"/>
                  </a:lnTo>
                  <a:cubicBezTo>
                    <a:pt x="903" y="16286"/>
                    <a:pt x="739" y="16121"/>
                    <a:pt x="739" y="15718"/>
                  </a:cubicBezTo>
                  <a:cubicBezTo>
                    <a:pt x="739" y="15313"/>
                    <a:pt x="903" y="15150"/>
                    <a:pt x="1306" y="15150"/>
                  </a:cubicBezTo>
                  <a:lnTo>
                    <a:pt x="3528" y="15150"/>
                  </a:lnTo>
                  <a:cubicBezTo>
                    <a:pt x="3931" y="15150"/>
                    <a:pt x="4095" y="15313"/>
                    <a:pt x="4095" y="15718"/>
                  </a:cubicBezTo>
                  <a:cubicBezTo>
                    <a:pt x="4095" y="16122"/>
                    <a:pt x="3931" y="16286"/>
                    <a:pt x="3528" y="16286"/>
                  </a:cubicBezTo>
                  <a:close/>
                  <a:moveTo>
                    <a:pt x="3528" y="13014"/>
                  </a:moveTo>
                  <a:lnTo>
                    <a:pt x="1306" y="13014"/>
                  </a:lnTo>
                  <a:cubicBezTo>
                    <a:pt x="903" y="13014"/>
                    <a:pt x="739" y="12850"/>
                    <a:pt x="739" y="12446"/>
                  </a:cubicBezTo>
                  <a:cubicBezTo>
                    <a:pt x="739" y="12042"/>
                    <a:pt x="903" y="11878"/>
                    <a:pt x="1306" y="11878"/>
                  </a:cubicBezTo>
                  <a:lnTo>
                    <a:pt x="3528" y="11878"/>
                  </a:lnTo>
                  <a:cubicBezTo>
                    <a:pt x="3931" y="11878"/>
                    <a:pt x="4095" y="12042"/>
                    <a:pt x="4095" y="12446"/>
                  </a:cubicBezTo>
                  <a:cubicBezTo>
                    <a:pt x="4095" y="12850"/>
                    <a:pt x="3931" y="13014"/>
                    <a:pt x="3528" y="13014"/>
                  </a:cubicBezTo>
                  <a:close/>
                  <a:moveTo>
                    <a:pt x="3528" y="9722"/>
                  </a:moveTo>
                  <a:lnTo>
                    <a:pt x="1306" y="9722"/>
                  </a:lnTo>
                  <a:cubicBezTo>
                    <a:pt x="903" y="9722"/>
                    <a:pt x="739" y="9559"/>
                    <a:pt x="739" y="9154"/>
                  </a:cubicBezTo>
                  <a:cubicBezTo>
                    <a:pt x="739" y="8750"/>
                    <a:pt x="903" y="8586"/>
                    <a:pt x="1306" y="8586"/>
                  </a:cubicBezTo>
                  <a:lnTo>
                    <a:pt x="3528" y="8586"/>
                  </a:lnTo>
                  <a:cubicBezTo>
                    <a:pt x="3931" y="8586"/>
                    <a:pt x="4095" y="8750"/>
                    <a:pt x="4095" y="9154"/>
                  </a:cubicBezTo>
                  <a:cubicBezTo>
                    <a:pt x="4095" y="9559"/>
                    <a:pt x="3931" y="9722"/>
                    <a:pt x="3528" y="9722"/>
                  </a:cubicBezTo>
                  <a:close/>
                  <a:moveTo>
                    <a:pt x="3528" y="6450"/>
                  </a:moveTo>
                  <a:lnTo>
                    <a:pt x="1306" y="6450"/>
                  </a:lnTo>
                  <a:cubicBezTo>
                    <a:pt x="903" y="6450"/>
                    <a:pt x="739" y="6287"/>
                    <a:pt x="739" y="5882"/>
                  </a:cubicBezTo>
                  <a:cubicBezTo>
                    <a:pt x="739" y="5479"/>
                    <a:pt x="903" y="5315"/>
                    <a:pt x="1306" y="5315"/>
                  </a:cubicBezTo>
                  <a:lnTo>
                    <a:pt x="3528" y="5315"/>
                  </a:lnTo>
                  <a:cubicBezTo>
                    <a:pt x="3931" y="5315"/>
                    <a:pt x="4095" y="5479"/>
                    <a:pt x="4095" y="5882"/>
                  </a:cubicBezTo>
                  <a:cubicBezTo>
                    <a:pt x="4095" y="6287"/>
                    <a:pt x="3931" y="6450"/>
                    <a:pt x="3528" y="6450"/>
                  </a:cubicBezTo>
                  <a:close/>
                  <a:moveTo>
                    <a:pt x="3528" y="3178"/>
                  </a:moveTo>
                  <a:lnTo>
                    <a:pt x="1306" y="3178"/>
                  </a:lnTo>
                  <a:cubicBezTo>
                    <a:pt x="903" y="3178"/>
                    <a:pt x="739" y="3014"/>
                    <a:pt x="739" y="2610"/>
                  </a:cubicBezTo>
                  <a:cubicBezTo>
                    <a:pt x="739" y="2207"/>
                    <a:pt x="903" y="2042"/>
                    <a:pt x="1306" y="2042"/>
                  </a:cubicBezTo>
                  <a:lnTo>
                    <a:pt x="3528" y="2042"/>
                  </a:lnTo>
                  <a:cubicBezTo>
                    <a:pt x="3931" y="2042"/>
                    <a:pt x="4095" y="2207"/>
                    <a:pt x="4095" y="2610"/>
                  </a:cubicBezTo>
                  <a:cubicBezTo>
                    <a:pt x="4095" y="3014"/>
                    <a:pt x="3931" y="3178"/>
                    <a:pt x="3528" y="3178"/>
                  </a:cubicBezTo>
                  <a:close/>
                  <a:moveTo>
                    <a:pt x="18121" y="15392"/>
                  </a:moveTo>
                  <a:lnTo>
                    <a:pt x="6442" y="15393"/>
                  </a:lnTo>
                  <a:lnTo>
                    <a:pt x="6442" y="14328"/>
                  </a:lnTo>
                  <a:cubicBezTo>
                    <a:pt x="6442" y="14328"/>
                    <a:pt x="6449" y="13701"/>
                    <a:pt x="7899" y="13129"/>
                  </a:cubicBezTo>
                  <a:cubicBezTo>
                    <a:pt x="8600" y="12852"/>
                    <a:pt x="9639" y="12142"/>
                    <a:pt x="11176" y="11892"/>
                  </a:cubicBezTo>
                  <a:cubicBezTo>
                    <a:pt x="10781" y="11518"/>
                    <a:pt x="10486" y="10932"/>
                    <a:pt x="10175" y="10232"/>
                  </a:cubicBezTo>
                  <a:cubicBezTo>
                    <a:pt x="9996" y="9828"/>
                    <a:pt x="10025" y="9484"/>
                    <a:pt x="10025" y="8993"/>
                  </a:cubicBezTo>
                  <a:cubicBezTo>
                    <a:pt x="10025" y="8632"/>
                    <a:pt x="9948" y="8054"/>
                    <a:pt x="10049" y="7736"/>
                  </a:cubicBezTo>
                  <a:cubicBezTo>
                    <a:pt x="10390" y="6656"/>
                    <a:pt x="11255" y="6357"/>
                    <a:pt x="12267" y="6357"/>
                  </a:cubicBezTo>
                  <a:cubicBezTo>
                    <a:pt x="13279" y="6357"/>
                    <a:pt x="14142" y="6655"/>
                    <a:pt x="14485" y="7732"/>
                  </a:cubicBezTo>
                  <a:cubicBezTo>
                    <a:pt x="14586" y="8051"/>
                    <a:pt x="14509" y="8631"/>
                    <a:pt x="14509" y="8993"/>
                  </a:cubicBezTo>
                  <a:cubicBezTo>
                    <a:pt x="14509" y="9482"/>
                    <a:pt x="14540" y="9826"/>
                    <a:pt x="14361" y="10229"/>
                  </a:cubicBezTo>
                  <a:cubicBezTo>
                    <a:pt x="14052" y="10925"/>
                    <a:pt x="13752" y="11512"/>
                    <a:pt x="13356" y="11888"/>
                  </a:cubicBezTo>
                  <a:cubicBezTo>
                    <a:pt x="14906" y="12133"/>
                    <a:pt x="15952" y="12848"/>
                    <a:pt x="16657" y="13126"/>
                  </a:cubicBezTo>
                  <a:cubicBezTo>
                    <a:pt x="18113" y="13699"/>
                    <a:pt x="18120" y="14328"/>
                    <a:pt x="18120" y="14328"/>
                  </a:cubicBezTo>
                  <a:lnTo>
                    <a:pt x="18120" y="15392"/>
                  </a:lnTo>
                  <a:lnTo>
                    <a:pt x="18121" y="15392"/>
                  </a:lnTo>
                  <a:close/>
                </a:path>
              </a:pathLst>
            </a:custGeom>
            <a:solidFill>
              <a:srgbClr val="7192B3"/>
            </a:solidFill>
            <a:ln w="12700" cap="flat">
              <a:noFill/>
              <a:miter lim="400000"/>
            </a:ln>
            <a:effectLst/>
          </p:spPr>
          <p:txBody>
            <a:bodyPr wrap="square" lIns="17145" tIns="17145" rIns="17145" bIns="17145" numCol="1" anchor="t">
              <a:noAutofit/>
            </a:bodyPr>
            <a:lstStyle/>
            <a:p>
              <a:pPr algn="l" defTabSz="171450">
                <a:defRPr sz="1800">
                  <a:uFill>
                    <a:solidFill>
                      <a:srgbClr val="000000"/>
                    </a:solidFill>
                  </a:uFill>
                  <a:latin typeface="Calibri"/>
                  <a:ea typeface="Calibri"/>
                  <a:cs typeface="Calibri"/>
                  <a:sym typeface="Calibri"/>
                </a:defRPr>
              </a:pPr>
              <a:endParaRPr sz="675">
                <a:latin typeface="SimHei" charset="-122"/>
                <a:ea typeface="SimHei" charset="-122"/>
                <a:cs typeface="SimHei" charset="-122"/>
              </a:endParaRPr>
            </a:p>
          </p:txBody>
        </p:sp>
      </p:grpSp>
      <p:sp>
        <p:nvSpPr>
          <p:cNvPr id="2" name="文本框 1"/>
          <p:cNvSpPr txBox="1"/>
          <p:nvPr/>
        </p:nvSpPr>
        <p:spPr>
          <a:xfrm>
            <a:off x="4237650" y="1211121"/>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门户首页定制化</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首页展示区域支持模块式自由组合</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74" name="文本框 73"/>
          <p:cNvSpPr txBox="1"/>
          <p:nvPr/>
        </p:nvSpPr>
        <p:spPr>
          <a:xfrm>
            <a:off x="4237650" y="2007846"/>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应用快速入口</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集中应用入口和桌面管理</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75" name="文本框 74"/>
          <p:cNvSpPr txBox="1"/>
          <p:nvPr/>
        </p:nvSpPr>
        <p:spPr>
          <a:xfrm>
            <a:off x="4237650" y="2858101"/>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企业通讯录</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展示组织结构和群组</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76" name="文本框 75"/>
          <p:cNvSpPr txBox="1"/>
          <p:nvPr/>
        </p:nvSpPr>
        <p:spPr>
          <a:xfrm>
            <a:off x="4237650" y="3780792"/>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统一身份认证</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为员工提供唯一的企业身份</a:t>
            </a:r>
            <a:r>
              <a:rPr lang="en-US" altLang="zh-CN" sz="1400" dirty="0" smtClean="0">
                <a:latin typeface="SimHei" charset="-122"/>
                <a:ea typeface="SimHei" charset="-122"/>
                <a:cs typeface="SimHei" charset="-122"/>
              </a:rPr>
              <a:t>Id</a:t>
            </a:r>
            <a:r>
              <a:rPr lang="zh-CN" altLang="en-US" sz="1400" dirty="0" smtClean="0">
                <a:latin typeface="SimHei" charset="-122"/>
                <a:ea typeface="SimHei" charset="-122"/>
                <a:cs typeface="SimHei" charset="-122"/>
              </a:rPr>
              <a:t>管理和验证</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77" name="文本框 76"/>
          <p:cNvSpPr txBox="1"/>
          <p:nvPr/>
        </p:nvSpPr>
        <p:spPr>
          <a:xfrm>
            <a:off x="4237650" y="4697730"/>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即时通讯</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突破时间空间限制，实时发起音视频会议</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78" name="文本框 77"/>
          <p:cNvSpPr txBox="1"/>
          <p:nvPr/>
        </p:nvSpPr>
        <p:spPr>
          <a:xfrm>
            <a:off x="4237650" y="5591812"/>
            <a:ext cx="4137856"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rPr>
              <a:t>全局消息通知</a:t>
            </a:r>
            <a:endParaRPr kumimoji="0" lang="en-US" altLang="zh-CN" sz="2000" b="0" i="0" u="none" strike="noStrike" cap="none" spc="0" normalizeH="0" baseline="0" dirty="0" smtClean="0">
              <a:ln>
                <a:noFill/>
              </a:ln>
              <a:solidFill>
                <a:srgbClr val="000000"/>
              </a:solidFill>
              <a:effectLst/>
              <a:uFillTx/>
              <a:latin typeface="SimHei" charset="-122"/>
              <a:ea typeface="SimHei" charset="-122"/>
              <a:cs typeface="Sim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sz="1400" dirty="0" smtClean="0">
                <a:latin typeface="SimHei" charset="-122"/>
                <a:ea typeface="SimHei" charset="-122"/>
                <a:cs typeface="SimHei" charset="-122"/>
              </a:rPr>
              <a:t>多种消息类型，毫秒级响应传递信息</a:t>
            </a:r>
            <a:endParaRPr kumimoji="0" lang="zh-CN" altLang="en-US" sz="1400" b="0" i="0" u="none" strike="noStrike" cap="none" spc="0" normalizeH="0" baseline="0" dirty="0">
              <a:ln>
                <a:noFill/>
              </a:ln>
              <a:solidFill>
                <a:srgbClr val="000000"/>
              </a:solidFill>
              <a:effectLst/>
              <a:uFillTx/>
              <a:latin typeface="SimHei" charset="-122"/>
              <a:ea typeface="SimHei" charset="-122"/>
              <a:cs typeface="SimHei" charset="-122"/>
              <a:sym typeface="Helvetica Light"/>
            </a:endParaRPr>
          </a:p>
        </p:txBody>
      </p:sp>
      <p:sp>
        <p:nvSpPr>
          <p:cNvPr id="41" name="Shape 75"/>
          <p:cNvSpPr txBox="1">
            <a:spLocks noGrp="1"/>
          </p:cNvSpPr>
          <p:nvPr>
            <p:ph type="title"/>
          </p:nvPr>
        </p:nvSpPr>
        <p:spPr>
          <a:xfrm>
            <a:off x="370548" y="122623"/>
            <a:ext cx="4800601" cy="383348"/>
          </a:xfrm>
          <a:prstGeom prst="rect">
            <a:avLst/>
          </a:prstGeom>
        </p:spPr>
        <p:txBody>
          <a:bodyPr anchor="ctr">
            <a:normAutofit fontScale="90000"/>
          </a:bodyPr>
          <a:lstStyle>
            <a:lvl1pPr>
              <a:defRPr>
                <a:latin typeface="Heiti SC Light"/>
                <a:ea typeface="Heiti SC Light"/>
                <a:cs typeface="Heiti SC Light"/>
                <a:sym typeface="Heiti SC Light"/>
              </a:defRPr>
            </a:lvl1pPr>
          </a:lstStyle>
          <a:p>
            <a:r>
              <a:rPr dirty="0">
                <a:latin typeface="SimHei" charset="-122"/>
                <a:ea typeface="SimHei" charset="-122"/>
                <a:cs typeface="SimHei" charset="-122"/>
              </a:rPr>
              <a:t>AppNest+ 产品定义</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07B5A3ADED9F9944BAAE3E992B985122" ma:contentTypeVersion="5" ma:contentTypeDescription="新建文档。" ma:contentTypeScope="" ma:versionID="3bfa40afcd815bbe3e3da808bcdfa706">
  <xsd:schema xmlns:xsd="http://www.w3.org/2001/XMLSchema" xmlns:xs="http://www.w3.org/2001/XMLSchema" xmlns:p="http://schemas.microsoft.com/office/2006/metadata/properties" xmlns:ns3="0c9befb2-3309-4d09-b26a-22c4f28fe0d4" targetNamespace="http://schemas.microsoft.com/office/2006/metadata/properties" ma:root="true" ma:fieldsID="06478dda52ae54cb11fd7380e5344019" ns3:_="">
    <xsd:import namespace="0c9befb2-3309-4d09-b26a-22c4f28fe0d4"/>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9befb2-3309-4d09-b26a-22c4f28fe0d4"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element name="LastSharedByUser" ma:index="11" nillable="true" ma:displayName="上次共享用户" ma:description="" ma:internalName="LastSharedByUser" ma:readOnly="true">
      <xsd:simpleType>
        <xsd:restriction base="dms:Note">
          <xsd:maxLength value="255"/>
        </xsd:restriction>
      </xsd:simpleType>
    </xsd:element>
    <xsd:element name="LastSharedByTime" ma:index="12" nillable="true" ma:displayName="上次共享时间"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c9befb2-3309-4d09-b26a-22c4f28fe0d4">
      <UserInfo>
        <DisplayName>张明哲</DisplayName>
        <AccountId>91</AccountId>
        <AccountType/>
      </UserInfo>
    </SharedWithUsers>
  </documentManagement>
</p:properties>
</file>

<file path=customXml/itemProps1.xml><?xml version="1.0" encoding="utf-8"?>
<ds:datastoreItem xmlns:ds="http://schemas.openxmlformats.org/officeDocument/2006/customXml" ds:itemID="{0DC95FB8-BEA4-4D5F-A0B9-787C5CBE118F}"/>
</file>

<file path=customXml/itemProps2.xml><?xml version="1.0" encoding="utf-8"?>
<ds:datastoreItem xmlns:ds="http://schemas.openxmlformats.org/officeDocument/2006/customXml" ds:itemID="{83E9104B-824C-4486-94F0-6D22A234C30B}"/>
</file>

<file path=customXml/itemProps3.xml><?xml version="1.0" encoding="utf-8"?>
<ds:datastoreItem xmlns:ds="http://schemas.openxmlformats.org/officeDocument/2006/customXml" ds:itemID="{1B65BD2D-ADEE-4FB7-8130-B80FF13BD136}"/>
</file>

<file path=docProps/app.xml><?xml version="1.0" encoding="utf-8"?>
<Properties xmlns="http://schemas.openxmlformats.org/officeDocument/2006/extended-properties" xmlns:vt="http://schemas.openxmlformats.org/officeDocument/2006/docPropsVTypes">
  <TotalTime>3166</TotalTime>
  <Words>2149</Words>
  <Application>Microsoft Macintosh PowerPoint</Application>
  <PresentationFormat>全屏显示(4:3)</PresentationFormat>
  <Paragraphs>643</Paragraphs>
  <Slides>49</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Calibri</vt:lpstr>
      <vt:lpstr>Cochin</vt:lpstr>
      <vt:lpstr>Gill Sans</vt:lpstr>
      <vt:lpstr>Haettenschweiler</vt:lpstr>
      <vt:lpstr>Heiti SC Light</vt:lpstr>
      <vt:lpstr>Heiti SC Medium</vt:lpstr>
      <vt:lpstr>Helvetica</vt:lpstr>
      <vt:lpstr>Helvetica Light</vt:lpstr>
      <vt:lpstr>Helvetica Neue</vt:lpstr>
      <vt:lpstr>Helvetica Neue Bold Condensed</vt:lpstr>
      <vt:lpstr>Microsoft YaHei</vt:lpstr>
      <vt:lpstr>Roboto condensed</vt:lpstr>
      <vt:lpstr>SimHei</vt:lpstr>
      <vt:lpstr>冬青黑体简体中文 W6</vt:lpstr>
      <vt:lpstr>Arial</vt:lpstr>
      <vt:lpstr>White</vt:lpstr>
      <vt:lpstr>NQSky AppNest+ 3.1 产品介绍</vt:lpstr>
      <vt:lpstr>AppNest+ 3.1</vt:lpstr>
      <vt:lpstr>企业内部IT系统当前现状</vt:lpstr>
      <vt:lpstr>企业移动信息化诉求</vt:lpstr>
      <vt:lpstr>AppNest+ 产品定义</vt:lpstr>
      <vt:lpstr>AppNest+ 产品定义</vt:lpstr>
      <vt:lpstr>AppNest+ 3.1</vt:lpstr>
      <vt:lpstr>产品形态 </vt:lpstr>
      <vt:lpstr>AppNest+ 产品定义</vt:lpstr>
      <vt:lpstr>AppNest+ 产品定义</vt:lpstr>
      <vt:lpstr>产品组成</vt:lpstr>
      <vt:lpstr>AppNest+ 整体架构图</vt:lpstr>
      <vt:lpstr>网络拓扑图</vt:lpstr>
      <vt:lpstr>性能指标</vt:lpstr>
      <vt:lpstr>AppNest+ 3.1</vt:lpstr>
      <vt:lpstr>功能价值</vt:lpstr>
      <vt:lpstr>客户端首页</vt:lpstr>
      <vt:lpstr>客户端-即时会议</vt:lpstr>
      <vt:lpstr>客户端-邮件处理</vt:lpstr>
      <vt:lpstr>客户端-群管理</vt:lpstr>
      <vt:lpstr>客户端-消息列表</vt:lpstr>
      <vt:lpstr>客户端-投票、公告</vt:lpstr>
      <vt:lpstr>客户端-通讯录</vt:lpstr>
      <vt:lpstr>客户端-文件</vt:lpstr>
      <vt:lpstr>客户端-应用商店</vt:lpstr>
      <vt:lpstr>客户端-MDM</vt:lpstr>
      <vt:lpstr>客户端-PC</vt:lpstr>
      <vt:lpstr>管理控制台</vt:lpstr>
      <vt:lpstr>产品能力</vt:lpstr>
      <vt:lpstr>产品价值</vt:lpstr>
      <vt:lpstr>产品对比</vt:lpstr>
      <vt:lpstr>产品体系优势</vt:lpstr>
      <vt:lpstr>PowerPoint 演示文稿</vt:lpstr>
      <vt:lpstr>金融街集团</vt:lpstr>
      <vt:lpstr>金融街集团</vt:lpstr>
      <vt:lpstr>金融街集团</vt:lpstr>
      <vt:lpstr>邮储银行</vt:lpstr>
      <vt:lpstr>邮储银行</vt:lpstr>
      <vt:lpstr>邮储银行</vt:lpstr>
      <vt:lpstr>西部机场集团移动信息门户(二期) 平台建设 </vt:lpstr>
      <vt:lpstr>西部机场集团移动信息门户(二期) 平台建设 </vt:lpstr>
      <vt:lpstr>西部机场集团移动信息门户(二期) 平台建设 </vt:lpstr>
      <vt:lpstr>四川农村信用社</vt:lpstr>
      <vt:lpstr>徐汇区政府</vt:lpstr>
      <vt:lpstr>华北油田</vt:lpstr>
      <vt:lpstr>北京高等法院微办公</vt:lpstr>
      <vt:lpstr>山东农融信</vt:lpstr>
      <vt:lpstr>其他项目</vt:lpstr>
      <vt:lpstr>谢谢观看！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NQSky AppNest+ 3.0 产品介绍</dc:title>
  <cp:lastModifiedBy> </cp:lastModifiedBy>
  <cp:revision>46</cp:revision>
  <dcterms:modified xsi:type="dcterms:W3CDTF">2017-12-04T03:15:19Z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0x01010007B5A3ADED9F9944BAAE3E992B985122</vt:lpwstr>
  </property>
</Properties>
</file>